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13480556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62" d="100"/>
          <a:sy n="162" d="100"/>
        </p:scale>
        <p:origin x="244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36C47-0A36-DE60-1928-228838E3A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276DBF-97BB-B92A-E0F3-1AA5FB68CD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C8B493-98FD-2824-C6CD-7495FB46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431B8-DBAE-46DF-BC4C-83A101F59739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FBC336-EACC-E3D8-7C24-8DF22ACD1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93DEB9-93B9-DC86-8BDB-7BB4C9AB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4A10-3229-4D29-B3E1-3F61113D5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396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8D215-E901-2A64-2405-1A9B6037F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267B19-C101-36F0-F477-CD5A7AA400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22F650-6917-AA41-7E2D-6BA0BD7B3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431B8-DBAE-46DF-BC4C-83A101F59739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080AC7-2345-E7D1-DBC0-F718FB2D0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BC4C07-C191-B37A-5CC3-73F41E67C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4A10-3229-4D29-B3E1-3F61113D5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706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BDF37-9E64-F9F2-E7F4-453ECF650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8367A8-65BA-086E-F36C-D5B87B9764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03DEFD-976D-6DF8-E641-E48BDEAA6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431B8-DBAE-46DF-BC4C-83A101F59739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F51583-5E34-3C34-83FE-CF6147EB5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677876-3174-C11E-2302-F45E609CF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4A10-3229-4D29-B3E1-3F61113D5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540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5ED6A-E314-B922-ED7C-B680AD8CD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BB4ABD-0A41-2F1D-DCBC-9864128333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F7BE97-1A85-71B5-E885-5146B12A65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1F6627-0BC7-FE38-EE05-7C9A1C2E5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431B8-DBAE-46DF-BC4C-83A101F59739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4FAE6F-01E8-752B-5072-2290FAC42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398572-25B8-09FE-BBA9-967B092B4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4A10-3229-4D29-B3E1-3F61113D5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025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DAE3C-BEDC-8E33-CDE3-ED4ABAB14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863507-3E00-2D60-A2D5-0EAAE23202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422C99-265D-6F7B-EE68-F4C9AFEC37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E7B5DA-F3AE-543F-E0AE-6FF69D9DC9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B7B145-87A9-B330-5D8A-509B9E3491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DC69E6-E6DC-6EAC-91CD-004B023BB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431B8-DBAE-46DF-BC4C-83A101F59739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117F86-4A1D-D0FD-06D9-EBDF914D2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B3D32F-50EA-4037-4AC3-7ABD13192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4A10-3229-4D29-B3E1-3F61113D5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642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1527A-00F5-125E-6836-7864092FD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40C065-F149-4C11-4D50-B28E693EC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431B8-DBAE-46DF-BC4C-83A101F59739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262AA9-A553-74D4-AC29-F6607A725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FF817-2C80-C9EA-E6F6-B57C601A8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4A10-3229-4D29-B3E1-3F61113D5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984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9A2929-AA97-8D17-540D-95BA530B1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431B8-DBAE-46DF-BC4C-83A101F59739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01BAA1-EEC4-040F-BD65-6117F8845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FA809A-DFBF-B400-BCD6-B150D8EB3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4A10-3229-4D29-B3E1-3F61113D5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699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DDB3D-E3D6-F8D5-6B03-14DE022F4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822C20-1B23-25CC-4FAB-BC4E1F91C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FB3C88-8849-88DB-C0F1-DD32242B35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520131-4AA9-E7D0-FE3D-944E83D38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431B8-DBAE-46DF-BC4C-83A101F59739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AA6E0C-A78A-EDB5-475A-793D2AA6B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314DD2-0AC8-2D10-8DDC-ADF5D3992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4A10-3229-4D29-B3E1-3F61113D5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175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1F854-D514-4738-A5BE-F934E6186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196FEE-E4DB-5D9F-544C-869B3257DC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90E6BB-FC04-2D95-0055-F28ECCED1D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87BC1A-CD07-A923-6F29-6110BE7B6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431B8-DBAE-46DF-BC4C-83A101F59739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11C0F2-14A7-178C-D50E-25C7F0B4E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126DE6-2181-ADD4-60D1-36558D71F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4A10-3229-4D29-B3E1-3F61113D5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913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E3D7B-7846-AD07-8B89-80E57E367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A448D-7F65-4702-4DE5-D3D64C813A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83A012-D860-48F0-2EA2-B3B27C73D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431B8-DBAE-46DF-BC4C-83A101F59739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DD7EDA-5265-4545-8EC9-34397FFE8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D68470-01B6-8156-230A-26F8AE88A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4A10-3229-4D29-B3E1-3F61113D5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095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705EB6-D253-6920-A799-761FB1AC1C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81965E-6E2A-70BC-F996-0ED167FF34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96E396-7761-CB87-E2CC-0995E0E7A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431B8-DBAE-46DF-BC4C-83A101F59739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3AA90B-277D-E856-0F3F-F9C2EDB48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ACCC9A-0725-6130-DBB9-315C2C102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4A10-3229-4D29-B3E1-3F61113D5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385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48F847-4FFF-84E2-857A-84C37FD2B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9484FB-EA79-CD21-C94A-DE744E42AF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7EAA8C-B32A-57B1-E826-B97FB705A4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431B8-DBAE-46DF-BC4C-83A101F59739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DDF80-37FF-8BA2-0C40-A24CCCB958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6ECC89-4017-259A-2C73-575C994B28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B74A10-3229-4D29-B3E1-3F61113D5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757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39970AA-BC76-2D32-F160-615037F56312}"/>
              </a:ext>
            </a:extLst>
          </p:cNvPr>
          <p:cNvSpPr/>
          <p:nvPr/>
        </p:nvSpPr>
        <p:spPr>
          <a:xfrm>
            <a:off x="1314994" y="0"/>
            <a:ext cx="1087700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C08000D-9BBB-592B-0127-AFC578C86DE0}"/>
              </a:ext>
            </a:extLst>
          </p:cNvPr>
          <p:cNvGrpSpPr/>
          <p:nvPr/>
        </p:nvGrpSpPr>
        <p:grpSpPr>
          <a:xfrm>
            <a:off x="5146533" y="3301705"/>
            <a:ext cx="1013820" cy="1159790"/>
            <a:chOff x="6366816" y="642669"/>
            <a:chExt cx="1013820" cy="1159790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7A7D9A40-1D3C-6BC6-05D2-D46AB6392142}"/>
                </a:ext>
              </a:extLst>
            </p:cNvPr>
            <p:cNvSpPr/>
            <p:nvPr/>
          </p:nvSpPr>
          <p:spPr bwMode="auto">
            <a:xfrm>
              <a:off x="6366816" y="788639"/>
              <a:ext cx="1013820" cy="1013820"/>
            </a:xfrm>
            <a:prstGeom prst="ellipse">
              <a:avLst/>
            </a:prstGeom>
            <a:solidFill>
              <a:schemeClr val="bg1">
                <a:lumMod val="85000"/>
                <a:lumOff val="15000"/>
              </a:schemeClr>
            </a:solidFill>
            <a:ln w="38100">
              <a:solidFill>
                <a:srgbClr val="FF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472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Segoe UI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" name="Graphic 4" descr="Speedometer Low with solid fill">
              <a:extLst>
                <a:ext uri="{FF2B5EF4-FFF2-40B4-BE49-F238E27FC236}">
                  <a16:creationId xmlns:a16="http://schemas.microsoft.com/office/drawing/2014/main" id="{8A63EBE5-8A7F-940F-6332-15A6A61B29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416526" y="642669"/>
              <a:ext cx="914400" cy="914400"/>
            </a:xfrm>
            <a:prstGeom prst="rect">
              <a:avLst/>
            </a:prstGeom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6" name="data 4" descr="data, profit, cost savings">
            <a:extLst>
              <a:ext uri="{FF2B5EF4-FFF2-40B4-BE49-F238E27FC236}">
                <a16:creationId xmlns:a16="http://schemas.microsoft.com/office/drawing/2014/main" id="{285FA3E6-0206-2845-F531-1AAA89F0EFCE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7959655" y="3470044"/>
            <a:ext cx="1038038" cy="823113"/>
            <a:chOff x="2634513" y="3069070"/>
            <a:chExt cx="360036" cy="382906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57D9FD9B-DE0A-4A19-33BC-6CE8BF055DEC}"/>
                </a:ext>
              </a:extLst>
            </p:cNvPr>
            <p:cNvSpPr/>
            <p:nvPr/>
          </p:nvSpPr>
          <p:spPr>
            <a:xfrm>
              <a:off x="2947497" y="3371850"/>
              <a:ext cx="38652" cy="77303"/>
            </a:xfrm>
            <a:custGeom>
              <a:avLst/>
              <a:gdLst>
                <a:gd name="connsiteX0" fmla="*/ 1166 w 38651"/>
                <a:gd name="connsiteY0" fmla="*/ 79769 h 77302"/>
                <a:gd name="connsiteX1" fmla="*/ 39946 w 38651"/>
                <a:gd name="connsiteY1" fmla="*/ 79769 h 77302"/>
                <a:gd name="connsiteX2" fmla="*/ 39946 w 38651"/>
                <a:gd name="connsiteY2" fmla="*/ 1166 h 77302"/>
                <a:gd name="connsiteX3" fmla="*/ 1166 w 38651"/>
                <a:gd name="connsiteY3" fmla="*/ 1166 h 77302"/>
                <a:gd name="connsiteX4" fmla="*/ 1166 w 38651"/>
                <a:gd name="connsiteY4" fmla="*/ 79769 h 77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651" h="77302">
                  <a:moveTo>
                    <a:pt x="1166" y="79769"/>
                  </a:moveTo>
                  <a:lnTo>
                    <a:pt x="39946" y="79769"/>
                  </a:lnTo>
                  <a:lnTo>
                    <a:pt x="39946" y="1166"/>
                  </a:lnTo>
                  <a:lnTo>
                    <a:pt x="1166" y="1166"/>
                  </a:lnTo>
                  <a:lnTo>
                    <a:pt x="1166" y="79769"/>
                  </a:lnTo>
                  <a:close/>
                </a:path>
              </a:pathLst>
            </a:custGeom>
            <a:gradFill>
              <a:gsLst>
                <a:gs pos="0">
                  <a:srgbClr val="00B050"/>
                </a:gs>
                <a:gs pos="100000">
                  <a:srgbClr val="00B050"/>
                </a:gs>
              </a:gsLst>
              <a:lin ang="5400000" scaled="1"/>
            </a:gradFill>
            <a:ln w="38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B4A19742-6E41-C954-0B8A-419B4B9FF369}"/>
                </a:ext>
              </a:extLst>
            </p:cNvPr>
            <p:cNvSpPr/>
            <p:nvPr/>
          </p:nvSpPr>
          <p:spPr>
            <a:xfrm>
              <a:off x="2868955" y="3333395"/>
              <a:ext cx="38652" cy="115954"/>
            </a:xfrm>
            <a:custGeom>
              <a:avLst/>
              <a:gdLst>
                <a:gd name="connsiteX0" fmla="*/ 1166 w 38651"/>
                <a:gd name="connsiteY0" fmla="*/ 118223 h 115954"/>
                <a:gd name="connsiteX1" fmla="*/ 39946 w 38651"/>
                <a:gd name="connsiteY1" fmla="*/ 118223 h 115954"/>
                <a:gd name="connsiteX2" fmla="*/ 39946 w 38651"/>
                <a:gd name="connsiteY2" fmla="*/ 1166 h 115954"/>
                <a:gd name="connsiteX3" fmla="*/ 1166 w 38651"/>
                <a:gd name="connsiteY3" fmla="*/ 1166 h 115954"/>
                <a:gd name="connsiteX4" fmla="*/ 1166 w 38651"/>
                <a:gd name="connsiteY4" fmla="*/ 118223 h 115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651" h="115954">
                  <a:moveTo>
                    <a:pt x="1166" y="118223"/>
                  </a:moveTo>
                  <a:lnTo>
                    <a:pt x="39946" y="118223"/>
                  </a:lnTo>
                  <a:lnTo>
                    <a:pt x="39946" y="1166"/>
                  </a:lnTo>
                  <a:lnTo>
                    <a:pt x="1166" y="1166"/>
                  </a:lnTo>
                  <a:lnTo>
                    <a:pt x="1166" y="118223"/>
                  </a:lnTo>
                  <a:close/>
                </a:path>
              </a:pathLst>
            </a:custGeom>
            <a:gradFill>
              <a:gsLst>
                <a:gs pos="0">
                  <a:srgbClr val="00B050"/>
                </a:gs>
                <a:gs pos="100000">
                  <a:srgbClr val="00B050"/>
                </a:gs>
              </a:gsLst>
              <a:lin ang="5400000" scaled="1"/>
            </a:gradFill>
            <a:ln w="38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00EF3494-520B-9016-B804-F858E9EF365F}"/>
                </a:ext>
              </a:extLst>
            </p:cNvPr>
            <p:cNvSpPr/>
            <p:nvPr/>
          </p:nvSpPr>
          <p:spPr>
            <a:xfrm>
              <a:off x="2713119" y="3157093"/>
              <a:ext cx="38652" cy="293750"/>
            </a:xfrm>
            <a:custGeom>
              <a:avLst/>
              <a:gdLst>
                <a:gd name="connsiteX0" fmla="*/ 1166 w 38651"/>
                <a:gd name="connsiteY0" fmla="*/ 294527 h 293750"/>
                <a:gd name="connsiteX1" fmla="*/ 39946 w 38651"/>
                <a:gd name="connsiteY1" fmla="*/ 294527 h 293750"/>
                <a:gd name="connsiteX2" fmla="*/ 39946 w 38651"/>
                <a:gd name="connsiteY2" fmla="*/ 1166 h 293750"/>
                <a:gd name="connsiteX3" fmla="*/ 1166 w 38651"/>
                <a:gd name="connsiteY3" fmla="*/ 1166 h 293750"/>
                <a:gd name="connsiteX4" fmla="*/ 1166 w 38651"/>
                <a:gd name="connsiteY4" fmla="*/ 294527 h 293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651" h="293750">
                  <a:moveTo>
                    <a:pt x="1166" y="294527"/>
                  </a:moveTo>
                  <a:lnTo>
                    <a:pt x="39946" y="294527"/>
                  </a:lnTo>
                  <a:lnTo>
                    <a:pt x="39946" y="1166"/>
                  </a:lnTo>
                  <a:lnTo>
                    <a:pt x="1166" y="1166"/>
                  </a:lnTo>
                  <a:lnTo>
                    <a:pt x="1166" y="294527"/>
                  </a:lnTo>
                  <a:close/>
                </a:path>
              </a:pathLst>
            </a:custGeom>
            <a:solidFill>
              <a:srgbClr val="FFC000"/>
            </a:solidFill>
            <a:ln w="38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9CD8D28-9C0C-E0DD-5363-CEF3A39C0EAC}"/>
                </a:ext>
              </a:extLst>
            </p:cNvPr>
            <p:cNvSpPr/>
            <p:nvPr/>
          </p:nvSpPr>
          <p:spPr>
            <a:xfrm>
              <a:off x="2791720" y="3254854"/>
              <a:ext cx="38652" cy="197122"/>
            </a:xfrm>
            <a:custGeom>
              <a:avLst/>
              <a:gdLst>
                <a:gd name="connsiteX0" fmla="*/ 1166 w 38651"/>
                <a:gd name="connsiteY0" fmla="*/ 196762 h 197121"/>
                <a:gd name="connsiteX1" fmla="*/ 39946 w 38651"/>
                <a:gd name="connsiteY1" fmla="*/ 196762 h 197121"/>
                <a:gd name="connsiteX2" fmla="*/ 39946 w 38651"/>
                <a:gd name="connsiteY2" fmla="*/ 1166 h 197121"/>
                <a:gd name="connsiteX3" fmla="*/ 1166 w 38651"/>
                <a:gd name="connsiteY3" fmla="*/ 1166 h 197121"/>
                <a:gd name="connsiteX4" fmla="*/ 1166 w 38651"/>
                <a:gd name="connsiteY4" fmla="*/ 196762 h 197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651" h="197121">
                  <a:moveTo>
                    <a:pt x="1166" y="196762"/>
                  </a:moveTo>
                  <a:lnTo>
                    <a:pt x="39946" y="196762"/>
                  </a:lnTo>
                  <a:lnTo>
                    <a:pt x="39946" y="1166"/>
                  </a:lnTo>
                  <a:lnTo>
                    <a:pt x="1166" y="1166"/>
                  </a:lnTo>
                  <a:lnTo>
                    <a:pt x="1166" y="196762"/>
                  </a:lnTo>
                  <a:close/>
                </a:path>
              </a:pathLst>
            </a:custGeom>
            <a:gradFill>
              <a:gsLst>
                <a:gs pos="0">
                  <a:srgbClr val="00B050"/>
                </a:gs>
                <a:gs pos="100000">
                  <a:srgbClr val="00B050"/>
                </a:gs>
              </a:gsLst>
              <a:lin ang="5400000" scaled="1"/>
            </a:gradFill>
            <a:ln w="38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2046652-1D80-40B1-8273-8A867F5B995F}"/>
                </a:ext>
              </a:extLst>
            </p:cNvPr>
            <p:cNvSpPr/>
            <p:nvPr/>
          </p:nvSpPr>
          <p:spPr>
            <a:xfrm>
              <a:off x="2634513" y="3079730"/>
              <a:ext cx="38652" cy="371053"/>
            </a:xfrm>
            <a:custGeom>
              <a:avLst/>
              <a:gdLst>
                <a:gd name="connsiteX0" fmla="*/ 1166 w 38651"/>
                <a:gd name="connsiteY0" fmla="*/ 371893 h 371052"/>
                <a:gd name="connsiteX1" fmla="*/ 40142 w 38651"/>
                <a:gd name="connsiteY1" fmla="*/ 371893 h 371052"/>
                <a:gd name="connsiteX2" fmla="*/ 40142 w 38651"/>
                <a:gd name="connsiteY2" fmla="*/ 1166 h 371052"/>
                <a:gd name="connsiteX3" fmla="*/ 1166 w 38651"/>
                <a:gd name="connsiteY3" fmla="*/ 1166 h 371052"/>
                <a:gd name="connsiteX4" fmla="*/ 1166 w 38651"/>
                <a:gd name="connsiteY4" fmla="*/ 371893 h 371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651" h="371052">
                  <a:moveTo>
                    <a:pt x="1166" y="371893"/>
                  </a:moveTo>
                  <a:lnTo>
                    <a:pt x="40142" y="371893"/>
                  </a:lnTo>
                  <a:lnTo>
                    <a:pt x="40142" y="1166"/>
                  </a:lnTo>
                  <a:lnTo>
                    <a:pt x="1166" y="1166"/>
                  </a:lnTo>
                  <a:lnTo>
                    <a:pt x="1166" y="371893"/>
                  </a:lnTo>
                  <a:close/>
                </a:path>
              </a:pathLst>
            </a:custGeom>
            <a:solidFill>
              <a:srgbClr val="FF0000"/>
            </a:solidFill>
            <a:ln w="38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5E98893-A9C2-B9E4-5684-C337540A4954}"/>
                </a:ext>
              </a:extLst>
            </p:cNvPr>
            <p:cNvSpPr/>
            <p:nvPr/>
          </p:nvSpPr>
          <p:spPr>
            <a:xfrm flipH="1">
              <a:off x="2919133" y="3069070"/>
              <a:ext cx="75416" cy="177796"/>
            </a:xfrm>
            <a:custGeom>
              <a:avLst/>
              <a:gdLst>
                <a:gd name="connsiteX0" fmla="*/ 66148 w 88898"/>
                <a:gd name="connsiteY0" fmla="*/ 119136 h 177796"/>
                <a:gd name="connsiteX1" fmla="*/ 52721 w 88898"/>
                <a:gd name="connsiteY1" fmla="*/ 104145 h 177796"/>
                <a:gd name="connsiteX2" fmla="*/ 52721 w 88898"/>
                <a:gd name="connsiteY2" fmla="*/ 132562 h 177796"/>
                <a:gd name="connsiteX3" fmla="*/ 66148 w 88898"/>
                <a:gd name="connsiteY3" fmla="*/ 119136 h 177796"/>
                <a:gd name="connsiteX4" fmla="*/ 39034 w 88898"/>
                <a:gd name="connsiteY4" fmla="*/ 72404 h 177796"/>
                <a:gd name="connsiteX5" fmla="*/ 39034 w 88898"/>
                <a:gd name="connsiteY5" fmla="*/ 42683 h 177796"/>
                <a:gd name="connsiteX6" fmla="*/ 25998 w 88898"/>
                <a:gd name="connsiteY6" fmla="*/ 56305 h 177796"/>
                <a:gd name="connsiteX7" fmla="*/ 39034 w 88898"/>
                <a:gd name="connsiteY7" fmla="*/ 72404 h 177796"/>
                <a:gd name="connsiteX8" fmla="*/ 91110 w 88898"/>
                <a:gd name="connsiteY8" fmla="*/ 117832 h 177796"/>
                <a:gd name="connsiteX9" fmla="*/ 81334 w 88898"/>
                <a:gd name="connsiteY9" fmla="*/ 142861 h 177796"/>
                <a:gd name="connsiteX10" fmla="*/ 52786 w 88898"/>
                <a:gd name="connsiteY10" fmla="*/ 154462 h 177796"/>
                <a:gd name="connsiteX11" fmla="*/ 52786 w 88898"/>
                <a:gd name="connsiteY11" fmla="*/ 176752 h 177796"/>
                <a:gd name="connsiteX12" fmla="*/ 39099 w 88898"/>
                <a:gd name="connsiteY12" fmla="*/ 176752 h 177796"/>
                <a:gd name="connsiteX13" fmla="*/ 39099 w 88898"/>
                <a:gd name="connsiteY13" fmla="*/ 155048 h 177796"/>
                <a:gd name="connsiteX14" fmla="*/ 3642 w 88898"/>
                <a:gd name="connsiteY14" fmla="*/ 146445 h 177796"/>
                <a:gd name="connsiteX15" fmla="*/ 3642 w 88898"/>
                <a:gd name="connsiteY15" fmla="*/ 120439 h 177796"/>
                <a:gd name="connsiteX16" fmla="*/ 19806 w 88898"/>
                <a:gd name="connsiteY16" fmla="*/ 128456 h 177796"/>
                <a:gd name="connsiteX17" fmla="*/ 39099 w 88898"/>
                <a:gd name="connsiteY17" fmla="*/ 132889 h 177796"/>
                <a:gd name="connsiteX18" fmla="*/ 39099 w 88898"/>
                <a:gd name="connsiteY18" fmla="*/ 98735 h 177796"/>
                <a:gd name="connsiteX19" fmla="*/ 9769 w 88898"/>
                <a:gd name="connsiteY19" fmla="*/ 81920 h 177796"/>
                <a:gd name="connsiteX20" fmla="*/ 1166 w 88898"/>
                <a:gd name="connsiteY20" fmla="*/ 57869 h 177796"/>
                <a:gd name="connsiteX21" fmla="*/ 11790 w 88898"/>
                <a:gd name="connsiteY21" fmla="*/ 32711 h 177796"/>
                <a:gd name="connsiteX22" fmla="*/ 39164 w 88898"/>
                <a:gd name="connsiteY22" fmla="*/ 20784 h 177796"/>
                <a:gd name="connsiteX23" fmla="*/ 39164 w 88898"/>
                <a:gd name="connsiteY23" fmla="*/ 1166 h 177796"/>
                <a:gd name="connsiteX24" fmla="*/ 52852 w 88898"/>
                <a:gd name="connsiteY24" fmla="*/ 1166 h 177796"/>
                <a:gd name="connsiteX25" fmla="*/ 52852 w 88898"/>
                <a:gd name="connsiteY25" fmla="*/ 20393 h 177796"/>
                <a:gd name="connsiteX26" fmla="*/ 82377 w 88898"/>
                <a:gd name="connsiteY26" fmla="*/ 26780 h 177796"/>
                <a:gd name="connsiteX27" fmla="*/ 82377 w 88898"/>
                <a:gd name="connsiteY27" fmla="*/ 52069 h 177796"/>
                <a:gd name="connsiteX28" fmla="*/ 52852 w 88898"/>
                <a:gd name="connsiteY28" fmla="*/ 42292 h 177796"/>
                <a:gd name="connsiteX29" fmla="*/ 52852 w 88898"/>
                <a:gd name="connsiteY29" fmla="*/ 77814 h 177796"/>
                <a:gd name="connsiteX30" fmla="*/ 82377 w 88898"/>
                <a:gd name="connsiteY30" fmla="*/ 94694 h 177796"/>
                <a:gd name="connsiteX31" fmla="*/ 91110 w 88898"/>
                <a:gd name="connsiteY31" fmla="*/ 117832 h 177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8898" h="177796">
                  <a:moveTo>
                    <a:pt x="66148" y="119136"/>
                  </a:moveTo>
                  <a:cubicBezTo>
                    <a:pt x="66148" y="113075"/>
                    <a:pt x="61650" y="108056"/>
                    <a:pt x="52721" y="104145"/>
                  </a:cubicBezTo>
                  <a:lnTo>
                    <a:pt x="52721" y="132562"/>
                  </a:lnTo>
                  <a:cubicBezTo>
                    <a:pt x="61716" y="131129"/>
                    <a:pt x="66148" y="126631"/>
                    <a:pt x="66148" y="119136"/>
                  </a:cubicBezTo>
                  <a:close/>
                  <a:moveTo>
                    <a:pt x="39034" y="72404"/>
                  </a:moveTo>
                  <a:lnTo>
                    <a:pt x="39034" y="42683"/>
                  </a:lnTo>
                  <a:cubicBezTo>
                    <a:pt x="30365" y="44247"/>
                    <a:pt x="25998" y="48745"/>
                    <a:pt x="25998" y="56305"/>
                  </a:cubicBezTo>
                  <a:cubicBezTo>
                    <a:pt x="25998" y="62888"/>
                    <a:pt x="30365" y="68233"/>
                    <a:pt x="39034" y="72404"/>
                  </a:cubicBezTo>
                  <a:close/>
                  <a:moveTo>
                    <a:pt x="91110" y="117832"/>
                  </a:moveTo>
                  <a:cubicBezTo>
                    <a:pt x="91110" y="128195"/>
                    <a:pt x="87852" y="136538"/>
                    <a:pt x="81334" y="142861"/>
                  </a:cubicBezTo>
                  <a:cubicBezTo>
                    <a:pt x="74816" y="149182"/>
                    <a:pt x="65300" y="153028"/>
                    <a:pt x="52786" y="154462"/>
                  </a:cubicBezTo>
                  <a:lnTo>
                    <a:pt x="52786" y="176752"/>
                  </a:lnTo>
                  <a:lnTo>
                    <a:pt x="39099" y="176752"/>
                  </a:lnTo>
                  <a:lnTo>
                    <a:pt x="39099" y="155048"/>
                  </a:lnTo>
                  <a:cubicBezTo>
                    <a:pt x="26194" y="154918"/>
                    <a:pt x="14397" y="152050"/>
                    <a:pt x="3642" y="146445"/>
                  </a:cubicBezTo>
                  <a:lnTo>
                    <a:pt x="3642" y="120439"/>
                  </a:lnTo>
                  <a:cubicBezTo>
                    <a:pt x="7032" y="123177"/>
                    <a:pt x="12441" y="125849"/>
                    <a:pt x="19806" y="128456"/>
                  </a:cubicBezTo>
                  <a:cubicBezTo>
                    <a:pt x="27237" y="131063"/>
                    <a:pt x="33624" y="132562"/>
                    <a:pt x="39099" y="132889"/>
                  </a:cubicBezTo>
                  <a:lnTo>
                    <a:pt x="39099" y="98735"/>
                  </a:lnTo>
                  <a:cubicBezTo>
                    <a:pt x="25281" y="93587"/>
                    <a:pt x="15505" y="87981"/>
                    <a:pt x="9769" y="81920"/>
                  </a:cubicBezTo>
                  <a:cubicBezTo>
                    <a:pt x="4033" y="75793"/>
                    <a:pt x="1166" y="67776"/>
                    <a:pt x="1166" y="57869"/>
                  </a:cubicBezTo>
                  <a:cubicBezTo>
                    <a:pt x="1166" y="47963"/>
                    <a:pt x="4685" y="39555"/>
                    <a:pt x="11790" y="32711"/>
                  </a:cubicBezTo>
                  <a:cubicBezTo>
                    <a:pt x="18829" y="25868"/>
                    <a:pt x="27954" y="21892"/>
                    <a:pt x="39164" y="20784"/>
                  </a:cubicBezTo>
                  <a:lnTo>
                    <a:pt x="39164" y="1166"/>
                  </a:lnTo>
                  <a:lnTo>
                    <a:pt x="52852" y="1166"/>
                  </a:lnTo>
                  <a:lnTo>
                    <a:pt x="52852" y="20393"/>
                  </a:lnTo>
                  <a:cubicBezTo>
                    <a:pt x="66017" y="21045"/>
                    <a:pt x="75859" y="23130"/>
                    <a:pt x="82377" y="26780"/>
                  </a:cubicBezTo>
                  <a:lnTo>
                    <a:pt x="82377" y="52069"/>
                  </a:lnTo>
                  <a:cubicBezTo>
                    <a:pt x="73708" y="46790"/>
                    <a:pt x="63866" y="43596"/>
                    <a:pt x="52852" y="42292"/>
                  </a:cubicBezTo>
                  <a:lnTo>
                    <a:pt x="52852" y="77814"/>
                  </a:lnTo>
                  <a:cubicBezTo>
                    <a:pt x="66669" y="82832"/>
                    <a:pt x="76511" y="88438"/>
                    <a:pt x="82377" y="94694"/>
                  </a:cubicBezTo>
                  <a:cubicBezTo>
                    <a:pt x="88178" y="101017"/>
                    <a:pt x="91110" y="108707"/>
                    <a:pt x="91110" y="117832"/>
                  </a:cubicBezTo>
                  <a:close/>
                </a:path>
              </a:pathLst>
            </a:custGeom>
            <a:solidFill>
              <a:srgbClr val="00B050"/>
            </a:solidFill>
            <a:ln w="38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3" name="Graphic 12" descr="Scales of justice with solid fill">
            <a:extLst>
              <a:ext uri="{FF2B5EF4-FFF2-40B4-BE49-F238E27FC236}">
                <a16:creationId xmlns:a16="http://schemas.microsoft.com/office/drawing/2014/main" id="{181A3B78-20B2-3A4C-AF04-A0F20B7962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13762" y="1588685"/>
            <a:ext cx="1013819" cy="1013819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83DB1D66-3E09-23D7-18C4-31C2592797C1}"/>
              </a:ext>
            </a:extLst>
          </p:cNvPr>
          <p:cNvGrpSpPr/>
          <p:nvPr/>
        </p:nvGrpSpPr>
        <p:grpSpPr>
          <a:xfrm>
            <a:off x="6425649" y="4240304"/>
            <a:ext cx="1168663" cy="1105137"/>
            <a:chOff x="10364916" y="1608724"/>
            <a:chExt cx="1168663" cy="1105137"/>
          </a:xfrm>
        </p:grpSpPr>
        <p:pic>
          <p:nvPicPr>
            <p:cNvPr id="15" name="Graphic 14" descr="Cloud icon">
              <a:extLst>
                <a:ext uri="{FF2B5EF4-FFF2-40B4-BE49-F238E27FC236}">
                  <a16:creationId xmlns:a16="http://schemas.microsoft.com/office/drawing/2014/main" id="{DD7B0CFC-B3B0-DAC9-2998-B07B72344E1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0364916" y="1608724"/>
              <a:ext cx="1105137" cy="1105137"/>
            </a:xfrm>
            <a:prstGeom prst="rect">
              <a:avLst/>
            </a:prstGeom>
          </p:spPr>
        </p:pic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E28F522E-91C4-6AF3-28F2-2CE39C8B1FD0}"/>
                </a:ext>
              </a:extLst>
            </p:cNvPr>
            <p:cNvGrpSpPr/>
            <p:nvPr/>
          </p:nvGrpSpPr>
          <p:grpSpPr>
            <a:xfrm>
              <a:off x="10837457" y="1924114"/>
              <a:ext cx="696122" cy="728777"/>
              <a:chOff x="11216666" y="1933712"/>
              <a:chExt cx="696122" cy="728777"/>
            </a:xfrm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8E3FA61C-E5B8-BE94-7FF2-4C37C37F1573}"/>
                  </a:ext>
                </a:extLst>
              </p:cNvPr>
              <p:cNvSpPr/>
              <p:nvPr/>
            </p:nvSpPr>
            <p:spPr bwMode="auto">
              <a:xfrm>
                <a:off x="11330568" y="2069256"/>
                <a:ext cx="467917" cy="4579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32472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Segoe UI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8" name="Graphic 17" descr="Badge Cross with solid fill">
                <a:extLst>
                  <a:ext uri="{FF2B5EF4-FFF2-40B4-BE49-F238E27FC236}">
                    <a16:creationId xmlns:a16="http://schemas.microsoft.com/office/drawing/2014/main" id="{BEC4D8F3-3C15-F46F-95D3-8138EE59C8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11216666" y="1933712"/>
                <a:ext cx="696122" cy="728777"/>
              </a:xfrm>
              <a:prstGeom prst="rect">
                <a:avLst/>
              </a:prstGeom>
            </p:spPr>
          </p:pic>
        </p:grp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62EB502-CCB4-D204-1CE1-702ED51EBAD6}"/>
              </a:ext>
            </a:extLst>
          </p:cNvPr>
          <p:cNvGrpSpPr/>
          <p:nvPr/>
        </p:nvGrpSpPr>
        <p:grpSpPr>
          <a:xfrm>
            <a:off x="7478160" y="1588684"/>
            <a:ext cx="1013820" cy="1013820"/>
            <a:chOff x="988645" y="1522582"/>
            <a:chExt cx="1013820" cy="1013820"/>
          </a:xfrm>
        </p:grpSpPr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58FE722F-C02C-2EF0-0109-9B50CBD6A6A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988645" y="1522582"/>
              <a:ext cx="1013820" cy="1013820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A0DB570-6CAD-F3FD-AB36-7883473EDCC1}"/>
                </a:ext>
              </a:extLst>
            </p:cNvPr>
            <p:cNvSpPr/>
            <p:nvPr/>
          </p:nvSpPr>
          <p:spPr bwMode="auto">
            <a:xfrm>
              <a:off x="1208779" y="1931032"/>
              <a:ext cx="593725" cy="459715"/>
            </a:xfrm>
            <a:prstGeom prst="rect">
              <a:avLst/>
            </a:prstGeom>
            <a:solidFill>
              <a:schemeClr val="tx1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472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Segoe UI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1CEDEA7B-32E7-DB41-EE33-ACF132BB17D3}"/>
                </a:ext>
              </a:extLst>
            </p:cNvPr>
            <p:cNvGrpSpPr/>
            <p:nvPr/>
          </p:nvGrpSpPr>
          <p:grpSpPr>
            <a:xfrm>
              <a:off x="1651001" y="2076687"/>
              <a:ext cx="351464" cy="459715"/>
              <a:chOff x="-1115249" y="2458937"/>
              <a:chExt cx="351464" cy="459715"/>
            </a:xfrm>
            <a:solidFill>
              <a:schemeClr val="bg2"/>
            </a:solidFill>
          </p:grpSpPr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A7689AEA-1AB6-CCF6-D2E8-DE250FD28B78}"/>
                  </a:ext>
                </a:extLst>
              </p:cNvPr>
              <p:cNvSpPr/>
              <p:nvPr/>
            </p:nvSpPr>
            <p:spPr>
              <a:xfrm>
                <a:off x="-1115249" y="2458937"/>
                <a:ext cx="351464" cy="459715"/>
              </a:xfrm>
              <a:custGeom>
                <a:avLst/>
                <a:gdLst>
                  <a:gd name="connsiteX0" fmla="*/ 333444 w 351464"/>
                  <a:gd name="connsiteY0" fmla="*/ 220799 h 459715"/>
                  <a:gd name="connsiteX1" fmla="*/ 310890 w 351464"/>
                  <a:gd name="connsiteY1" fmla="*/ 220799 h 459715"/>
                  <a:gd name="connsiteX2" fmla="*/ 310890 w 351464"/>
                  <a:gd name="connsiteY2" fmla="*/ 142468 h 459715"/>
                  <a:gd name="connsiteX3" fmla="*/ 272195 w 351464"/>
                  <a:gd name="connsiteY3" fmla="*/ 42468 h 459715"/>
                  <a:gd name="connsiteX4" fmla="*/ 88045 w 351464"/>
                  <a:gd name="connsiteY4" fmla="*/ 34080 h 459715"/>
                  <a:gd name="connsiteX5" fmla="*/ 79657 w 351464"/>
                  <a:gd name="connsiteY5" fmla="*/ 42468 h 459715"/>
                  <a:gd name="connsiteX6" fmla="*/ 40962 w 351464"/>
                  <a:gd name="connsiteY6" fmla="*/ 142413 h 459715"/>
                  <a:gd name="connsiteX7" fmla="*/ 40962 w 351464"/>
                  <a:gd name="connsiteY7" fmla="*/ 220799 h 459715"/>
                  <a:gd name="connsiteX8" fmla="*/ 18021 w 351464"/>
                  <a:gd name="connsiteY8" fmla="*/ 220799 h 459715"/>
                  <a:gd name="connsiteX9" fmla="*/ 0 w 351464"/>
                  <a:gd name="connsiteY9" fmla="*/ 238488 h 459715"/>
                  <a:gd name="connsiteX10" fmla="*/ 0 w 351464"/>
                  <a:gd name="connsiteY10" fmla="*/ 442026 h 459715"/>
                  <a:gd name="connsiteX11" fmla="*/ 18021 w 351464"/>
                  <a:gd name="connsiteY11" fmla="*/ 459716 h 459715"/>
                  <a:gd name="connsiteX12" fmla="*/ 333444 w 351464"/>
                  <a:gd name="connsiteY12" fmla="*/ 459716 h 459715"/>
                  <a:gd name="connsiteX13" fmla="*/ 351465 w 351464"/>
                  <a:gd name="connsiteY13" fmla="*/ 442026 h 459715"/>
                  <a:gd name="connsiteX14" fmla="*/ 351465 w 351464"/>
                  <a:gd name="connsiteY14" fmla="*/ 238488 h 459715"/>
                  <a:gd name="connsiteX15" fmla="*/ 333444 w 351464"/>
                  <a:gd name="connsiteY15" fmla="*/ 220799 h 459715"/>
                  <a:gd name="connsiteX16" fmla="*/ 247817 w 351464"/>
                  <a:gd name="connsiteY16" fmla="*/ 220799 h 459715"/>
                  <a:gd name="connsiteX17" fmla="*/ 103870 w 351464"/>
                  <a:gd name="connsiteY17" fmla="*/ 220799 h 459715"/>
                  <a:gd name="connsiteX18" fmla="*/ 103870 w 351464"/>
                  <a:gd name="connsiteY18" fmla="*/ 141142 h 459715"/>
                  <a:gd name="connsiteX19" fmla="*/ 126534 w 351464"/>
                  <a:gd name="connsiteY19" fmla="*/ 86415 h 459715"/>
                  <a:gd name="connsiteX20" fmla="*/ 220203 w 351464"/>
                  <a:gd name="connsiteY20" fmla="*/ 81246 h 459715"/>
                  <a:gd name="connsiteX21" fmla="*/ 225373 w 351464"/>
                  <a:gd name="connsiteY21" fmla="*/ 86415 h 459715"/>
                  <a:gd name="connsiteX22" fmla="*/ 233831 w 351464"/>
                  <a:gd name="connsiteY22" fmla="*/ 97471 h 459715"/>
                  <a:gd name="connsiteX23" fmla="*/ 233831 w 351464"/>
                  <a:gd name="connsiteY23" fmla="*/ 97471 h 459715"/>
                  <a:gd name="connsiteX24" fmla="*/ 248093 w 351464"/>
                  <a:gd name="connsiteY24" fmla="*/ 141197 h 459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351464" h="459715">
                    <a:moveTo>
                      <a:pt x="333444" y="220799"/>
                    </a:moveTo>
                    <a:lnTo>
                      <a:pt x="310890" y="220799"/>
                    </a:lnTo>
                    <a:lnTo>
                      <a:pt x="310890" y="142468"/>
                    </a:lnTo>
                    <a:cubicBezTo>
                      <a:pt x="311084" y="105445"/>
                      <a:pt x="297258" y="69719"/>
                      <a:pt x="272195" y="42468"/>
                    </a:cubicBezTo>
                    <a:cubicBezTo>
                      <a:pt x="223659" y="-10699"/>
                      <a:pt x="141213" y="-14455"/>
                      <a:pt x="88045" y="34080"/>
                    </a:cubicBezTo>
                    <a:cubicBezTo>
                      <a:pt x="85123" y="36748"/>
                      <a:pt x="82324" y="39546"/>
                      <a:pt x="79657" y="42468"/>
                    </a:cubicBezTo>
                    <a:cubicBezTo>
                      <a:pt x="54385" y="69567"/>
                      <a:pt x="40526" y="105362"/>
                      <a:pt x="40962" y="142413"/>
                    </a:cubicBezTo>
                    <a:lnTo>
                      <a:pt x="40962" y="220799"/>
                    </a:lnTo>
                    <a:lnTo>
                      <a:pt x="18021" y="220799"/>
                    </a:lnTo>
                    <a:cubicBezTo>
                      <a:pt x="8221" y="220856"/>
                      <a:pt x="239" y="228691"/>
                      <a:pt x="0" y="238488"/>
                    </a:cubicBezTo>
                    <a:lnTo>
                      <a:pt x="0" y="442026"/>
                    </a:lnTo>
                    <a:cubicBezTo>
                      <a:pt x="268" y="451811"/>
                      <a:pt x="8232" y="459633"/>
                      <a:pt x="18021" y="459716"/>
                    </a:cubicBezTo>
                    <a:lnTo>
                      <a:pt x="333444" y="459716"/>
                    </a:lnTo>
                    <a:cubicBezTo>
                      <a:pt x="343234" y="459633"/>
                      <a:pt x="351200" y="451811"/>
                      <a:pt x="351465" y="442026"/>
                    </a:cubicBezTo>
                    <a:lnTo>
                      <a:pt x="351465" y="238488"/>
                    </a:lnTo>
                    <a:cubicBezTo>
                      <a:pt x="351227" y="228691"/>
                      <a:pt x="343245" y="220856"/>
                      <a:pt x="333444" y="220799"/>
                    </a:cubicBezTo>
                    <a:close/>
                    <a:moveTo>
                      <a:pt x="247817" y="220799"/>
                    </a:moveTo>
                    <a:lnTo>
                      <a:pt x="103870" y="220799"/>
                    </a:lnTo>
                    <a:lnTo>
                      <a:pt x="103870" y="141142"/>
                    </a:lnTo>
                    <a:cubicBezTo>
                      <a:pt x="104069" y="120656"/>
                      <a:pt x="112191" y="101043"/>
                      <a:pt x="126534" y="86415"/>
                    </a:cubicBezTo>
                    <a:cubicBezTo>
                      <a:pt x="150972" y="59122"/>
                      <a:pt x="192909" y="56807"/>
                      <a:pt x="220203" y="81246"/>
                    </a:cubicBezTo>
                    <a:cubicBezTo>
                      <a:pt x="222020" y="82872"/>
                      <a:pt x="223746" y="84598"/>
                      <a:pt x="225373" y="86415"/>
                    </a:cubicBezTo>
                    <a:cubicBezTo>
                      <a:pt x="228520" y="89838"/>
                      <a:pt x="231349" y="93538"/>
                      <a:pt x="233831" y="97471"/>
                    </a:cubicBezTo>
                    <a:lnTo>
                      <a:pt x="233831" y="97471"/>
                    </a:lnTo>
                    <a:cubicBezTo>
                      <a:pt x="242770" y="110333"/>
                      <a:pt x="247728" y="125539"/>
                      <a:pt x="248093" y="141197"/>
                    </a:cubicBezTo>
                    <a:close/>
                  </a:path>
                </a:pathLst>
              </a:custGeom>
              <a:grpFill/>
              <a:ln w="55033" cap="flat">
                <a:noFill/>
                <a:prstDash val="solid"/>
                <a:miter/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l" defTabSz="9144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65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7CBF323A-8EC7-E82D-3014-53C19DCD402D}"/>
                  </a:ext>
                </a:extLst>
              </p:cNvPr>
              <p:cNvSpPr/>
              <p:nvPr/>
            </p:nvSpPr>
            <p:spPr>
              <a:xfrm>
                <a:off x="-1115194" y="2679625"/>
                <a:ext cx="344997" cy="234494"/>
              </a:xfrm>
              <a:custGeom>
                <a:avLst/>
                <a:gdLst>
                  <a:gd name="connsiteX0" fmla="*/ 18021 w 344997"/>
                  <a:gd name="connsiteY0" fmla="*/ 0 h 234494"/>
                  <a:gd name="connsiteX1" fmla="*/ 333389 w 344997"/>
                  <a:gd name="connsiteY1" fmla="*/ 0 h 234494"/>
                  <a:gd name="connsiteX2" fmla="*/ 344997 w 344997"/>
                  <a:gd name="connsiteY2" fmla="*/ 4422 h 234494"/>
                  <a:gd name="connsiteX3" fmla="*/ 6412 w 344997"/>
                  <a:gd name="connsiteY3" fmla="*/ 234494 h 234494"/>
                  <a:gd name="connsiteX4" fmla="*/ 0 w 344997"/>
                  <a:gd name="connsiteY4" fmla="*/ 221172 h 234494"/>
                  <a:gd name="connsiteX5" fmla="*/ 0 w 344997"/>
                  <a:gd name="connsiteY5" fmla="*/ 17745 h 234494"/>
                  <a:gd name="connsiteX6" fmla="*/ 18021 w 344997"/>
                  <a:gd name="connsiteY6" fmla="*/ 0 h 234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4997" h="234494">
                    <a:moveTo>
                      <a:pt x="18021" y="0"/>
                    </a:moveTo>
                    <a:lnTo>
                      <a:pt x="333389" y="0"/>
                    </a:lnTo>
                    <a:cubicBezTo>
                      <a:pt x="337656" y="61"/>
                      <a:pt x="341769" y="1627"/>
                      <a:pt x="344997" y="4422"/>
                    </a:cubicBezTo>
                    <a:lnTo>
                      <a:pt x="6412" y="234494"/>
                    </a:lnTo>
                    <a:cubicBezTo>
                      <a:pt x="2390" y="231238"/>
                      <a:pt x="37" y="226346"/>
                      <a:pt x="0" y="221172"/>
                    </a:cubicBezTo>
                    <a:lnTo>
                      <a:pt x="0" y="17745"/>
                    </a:lnTo>
                    <a:cubicBezTo>
                      <a:pt x="210" y="7925"/>
                      <a:pt x="8200" y="57"/>
                      <a:pt x="18021" y="0"/>
                    </a:cubicBezTo>
                    <a:close/>
                  </a:path>
                </a:pathLst>
              </a:custGeom>
              <a:grpFill/>
              <a:ln w="550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65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B2442072-A2E6-4BB7-F8FB-204F035D696D}"/>
                  </a:ext>
                </a:extLst>
              </p:cNvPr>
              <p:cNvSpPr/>
              <p:nvPr/>
            </p:nvSpPr>
            <p:spPr>
              <a:xfrm>
                <a:off x="-1108782" y="2679625"/>
                <a:ext cx="344997" cy="234494"/>
              </a:xfrm>
              <a:custGeom>
                <a:avLst/>
                <a:gdLst>
                  <a:gd name="connsiteX0" fmla="*/ 326976 w 344997"/>
                  <a:gd name="connsiteY0" fmla="*/ 0 h 234494"/>
                  <a:gd name="connsiteX1" fmla="*/ 11553 w 344997"/>
                  <a:gd name="connsiteY1" fmla="*/ 0 h 234494"/>
                  <a:gd name="connsiteX2" fmla="*/ 0 w 344997"/>
                  <a:gd name="connsiteY2" fmla="*/ 4422 h 234494"/>
                  <a:gd name="connsiteX3" fmla="*/ 338530 w 344997"/>
                  <a:gd name="connsiteY3" fmla="*/ 234494 h 234494"/>
                  <a:gd name="connsiteX4" fmla="*/ 344997 w 344997"/>
                  <a:gd name="connsiteY4" fmla="*/ 221172 h 234494"/>
                  <a:gd name="connsiteX5" fmla="*/ 344997 w 344997"/>
                  <a:gd name="connsiteY5" fmla="*/ 17745 h 234494"/>
                  <a:gd name="connsiteX6" fmla="*/ 326976 w 344997"/>
                  <a:gd name="connsiteY6" fmla="*/ 0 h 234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4997" h="234494">
                    <a:moveTo>
                      <a:pt x="326976" y="0"/>
                    </a:moveTo>
                    <a:lnTo>
                      <a:pt x="11553" y="0"/>
                    </a:lnTo>
                    <a:cubicBezTo>
                      <a:pt x="7303" y="74"/>
                      <a:pt x="3213" y="1640"/>
                      <a:pt x="0" y="4422"/>
                    </a:cubicBezTo>
                    <a:lnTo>
                      <a:pt x="338530" y="234494"/>
                    </a:lnTo>
                    <a:cubicBezTo>
                      <a:pt x="342565" y="231244"/>
                      <a:pt x="344936" y="226357"/>
                      <a:pt x="344997" y="221172"/>
                    </a:cubicBezTo>
                    <a:lnTo>
                      <a:pt x="344997" y="17745"/>
                    </a:lnTo>
                    <a:cubicBezTo>
                      <a:pt x="344760" y="7938"/>
                      <a:pt x="336788" y="87"/>
                      <a:pt x="326976" y="0"/>
                    </a:cubicBezTo>
                    <a:close/>
                  </a:path>
                </a:pathLst>
              </a:custGeom>
              <a:grpFill/>
              <a:ln w="55033" cap="flat">
                <a:noFill/>
                <a:prstDash val="solid"/>
                <a:miter/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l" defTabSz="9144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65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397F3F5-B4E1-FAA3-1F0D-AA898849C20C}"/>
              </a:ext>
            </a:extLst>
          </p:cNvPr>
          <p:cNvCxnSpPr/>
          <p:nvPr/>
        </p:nvCxnSpPr>
        <p:spPr>
          <a:xfrm>
            <a:off x="4294445" y="2615681"/>
            <a:ext cx="2743200" cy="906922"/>
          </a:xfrm>
          <a:prstGeom prst="line">
            <a:avLst/>
          </a:prstGeom>
          <a:ln w="57150">
            <a:gradFill>
              <a:gsLst>
                <a:gs pos="0">
                  <a:schemeClr val="bg1"/>
                </a:gs>
                <a:gs pos="100000">
                  <a:srgbClr val="0878D3"/>
                </a:gs>
              </a:gsLst>
              <a:lin ang="5400000" scaled="1"/>
            </a:gradFill>
            <a:headEnd type="none"/>
            <a:tailEnd type="non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01D7AD4-2D7B-EE91-E32B-41F39B721963}"/>
              </a:ext>
            </a:extLst>
          </p:cNvPr>
          <p:cNvCxnSpPr>
            <a:cxnSpLocks/>
          </p:cNvCxnSpPr>
          <p:nvPr/>
        </p:nvCxnSpPr>
        <p:spPr>
          <a:xfrm flipV="1">
            <a:off x="7010567" y="2615917"/>
            <a:ext cx="2743200" cy="906922"/>
          </a:xfrm>
          <a:prstGeom prst="line">
            <a:avLst/>
          </a:prstGeom>
          <a:ln w="57150">
            <a:gradFill>
              <a:gsLst>
                <a:gs pos="0">
                  <a:srgbClr val="0878D3"/>
                </a:gs>
                <a:gs pos="100000">
                  <a:schemeClr val="bg1"/>
                </a:gs>
              </a:gsLst>
              <a:lin ang="5400000" scaled="1"/>
            </a:gradFill>
            <a:headEnd type="none"/>
            <a:tailEnd type="non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6527A10-39CE-38C1-1B0E-272805E2BBC8}"/>
              </a:ext>
            </a:extLst>
          </p:cNvPr>
          <p:cNvCxnSpPr>
            <a:cxnSpLocks/>
          </p:cNvCxnSpPr>
          <p:nvPr/>
        </p:nvCxnSpPr>
        <p:spPr>
          <a:xfrm flipV="1">
            <a:off x="7023163" y="1014634"/>
            <a:ext cx="5834" cy="2487688"/>
          </a:xfrm>
          <a:prstGeom prst="line">
            <a:avLst/>
          </a:prstGeom>
          <a:ln w="57150">
            <a:gradFill>
              <a:gsLst>
                <a:gs pos="0">
                  <a:schemeClr val="bg2"/>
                </a:gs>
                <a:gs pos="100000">
                  <a:schemeClr val="bg1">
                    <a:lumMod val="95000"/>
                    <a:lumOff val="5000"/>
                  </a:schemeClr>
                </a:gs>
              </a:gsLst>
              <a:lin ang="5400000" scaled="1"/>
            </a:gradFill>
            <a:headEnd type="none"/>
            <a:tailEnd type="non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434FAC0-DB52-902F-35F1-BCD58B302ED0}"/>
              </a:ext>
            </a:extLst>
          </p:cNvPr>
          <p:cNvCxnSpPr>
            <a:cxnSpLocks/>
          </p:cNvCxnSpPr>
          <p:nvPr/>
        </p:nvCxnSpPr>
        <p:spPr>
          <a:xfrm flipV="1">
            <a:off x="4981054" y="3500427"/>
            <a:ext cx="2042503" cy="2743200"/>
          </a:xfrm>
          <a:prstGeom prst="line">
            <a:avLst/>
          </a:prstGeom>
          <a:ln w="57150">
            <a:gradFill>
              <a:gsLst>
                <a:gs pos="0">
                  <a:schemeClr val="bg1"/>
                </a:gs>
                <a:gs pos="100000">
                  <a:srgbClr val="0878D3"/>
                </a:gs>
              </a:gsLst>
              <a:lin ang="5400000" scaled="1"/>
            </a:gradFill>
            <a:headEnd type="none"/>
            <a:tailEnd type="non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803A535-773E-4984-3248-11529A5DC9A0}"/>
              </a:ext>
            </a:extLst>
          </p:cNvPr>
          <p:cNvCxnSpPr>
            <a:cxnSpLocks/>
          </p:cNvCxnSpPr>
          <p:nvPr/>
        </p:nvCxnSpPr>
        <p:spPr>
          <a:xfrm>
            <a:off x="7029435" y="3515483"/>
            <a:ext cx="1968258" cy="2751715"/>
          </a:xfrm>
          <a:prstGeom prst="line">
            <a:avLst/>
          </a:prstGeom>
          <a:ln w="57150">
            <a:gradFill>
              <a:gsLst>
                <a:gs pos="0">
                  <a:srgbClr val="0878D3"/>
                </a:gs>
                <a:gs pos="100000">
                  <a:schemeClr val="bg1"/>
                </a:gs>
              </a:gsLst>
              <a:lin ang="5400000" scaled="1"/>
            </a:gradFill>
            <a:headEnd type="none"/>
            <a:tailEnd type="non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1" name="Picture 30">
            <a:extLst>
              <a:ext uri="{FF2B5EF4-FFF2-40B4-BE49-F238E27FC236}">
                <a16:creationId xmlns:a16="http://schemas.microsoft.com/office/drawing/2014/main" id="{89F9BA70-DAB2-5137-7DDE-E7679B47820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62476" y="2762445"/>
            <a:ext cx="685043" cy="1167835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87D87133-A772-A33D-55F3-03FCAE9C21E0}"/>
              </a:ext>
            </a:extLst>
          </p:cNvPr>
          <p:cNvSpPr txBox="1"/>
          <p:nvPr/>
        </p:nvSpPr>
        <p:spPr>
          <a:xfrm>
            <a:off x="8599324" y="785267"/>
            <a:ext cx="1725472" cy="926407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solidFill>
                  <a:srgbClr val="50E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Regulatory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solidFill>
                  <a:srgbClr val="50E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Compliance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7B0A696-D2E4-E881-6515-7EC2E83927BE}"/>
              </a:ext>
            </a:extLst>
          </p:cNvPr>
          <p:cNvSpPr txBox="1"/>
          <p:nvPr/>
        </p:nvSpPr>
        <p:spPr>
          <a:xfrm>
            <a:off x="2265723" y="860773"/>
            <a:ext cx="2406696" cy="926407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solidFill>
                  <a:srgbClr val="50E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Price vs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solidFill>
                  <a:srgbClr val="50E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DF350FE-D8D7-6753-D43B-847736BA3554}"/>
              </a:ext>
            </a:extLst>
          </p:cNvPr>
          <p:cNvSpPr txBox="1"/>
          <p:nvPr/>
        </p:nvSpPr>
        <p:spPr>
          <a:xfrm>
            <a:off x="5865123" y="5308042"/>
            <a:ext cx="2289714" cy="926407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solidFill>
                  <a:srgbClr val="50E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Legacy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solidFill>
                  <a:srgbClr val="50E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DABF97E-CA18-5644-3BAD-D18D048A87ED}"/>
              </a:ext>
            </a:extLst>
          </p:cNvPr>
          <p:cNvSpPr txBox="1"/>
          <p:nvPr/>
        </p:nvSpPr>
        <p:spPr>
          <a:xfrm>
            <a:off x="2440426" y="3404836"/>
            <a:ext cx="2289714" cy="926407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solidFill>
                  <a:srgbClr val="50E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solidFill>
                  <a:srgbClr val="50E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Bottlenecks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476A30F-9EC8-A17C-D90E-D0472EC4FA13}"/>
              </a:ext>
            </a:extLst>
          </p:cNvPr>
          <p:cNvSpPr txBox="1"/>
          <p:nvPr/>
        </p:nvSpPr>
        <p:spPr>
          <a:xfrm>
            <a:off x="8997693" y="3362997"/>
            <a:ext cx="2406696" cy="926407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solidFill>
                  <a:srgbClr val="50E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Ongoing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solidFill>
                  <a:srgbClr val="50E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Expense</a:t>
            </a:r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id="{95F4CD33-F339-4155-9EDC-69C22CA36C50}"/>
              </a:ext>
            </a:extLst>
          </p:cNvPr>
          <p:cNvSpPr txBox="1">
            <a:spLocks/>
          </p:cNvSpPr>
          <p:nvPr/>
        </p:nvSpPr>
        <p:spPr>
          <a:xfrm>
            <a:off x="1514087" y="389651"/>
            <a:ext cx="11306469" cy="39754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367" rtl="0" eaLnBrk="1" latinLnBrk="0" hangingPunct="1">
              <a:lnSpc>
                <a:spcPts val="3137"/>
              </a:lnSpc>
              <a:spcBef>
                <a:spcPct val="0"/>
              </a:spcBef>
              <a:buNone/>
              <a:defRPr lang="en-US" sz="2745" b="0" kern="1200" cap="none" spc="-49" baseline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l" defTabSz="914367" rtl="0" eaLnBrk="1" fontAlgn="auto" latinLnBrk="0" hangingPunct="1">
              <a:lnSpc>
                <a:spcPts val="313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 choose an on-premises server?</a:t>
            </a:r>
            <a:endParaRPr kumimoji="0" lang="en-US" sz="3200" b="0" i="0" u="none" strike="noStrike" kern="1200" cap="none" spc="-49" normalizeH="0" baseline="0" noProof="0" dirty="0">
              <a:ln w="3175"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9D10A1A-DD52-FFE8-7448-78D7E6AFA9C0}"/>
              </a:ext>
            </a:extLst>
          </p:cNvPr>
          <p:cNvSpPr txBox="1"/>
          <p:nvPr/>
        </p:nvSpPr>
        <p:spPr>
          <a:xfrm>
            <a:off x="2592440" y="4425804"/>
            <a:ext cx="2658738" cy="6708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Bandwidth constraints, latency, or heavy data usage causing performance issues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C7F51A9-CCAD-5045-DF76-7B3E2AF0315C}"/>
              </a:ext>
            </a:extLst>
          </p:cNvPr>
          <p:cNvSpPr txBox="1"/>
          <p:nvPr/>
        </p:nvSpPr>
        <p:spPr>
          <a:xfrm>
            <a:off x="8593884" y="1717590"/>
            <a:ext cx="3275562" cy="6708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Regulatory compliance or data sovereignty requirements mandating that data must be secured on-premises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8E862BC-0FA5-AE80-8AA5-3AF812A0BFCD}"/>
              </a:ext>
            </a:extLst>
          </p:cNvPr>
          <p:cNvSpPr txBox="1"/>
          <p:nvPr/>
        </p:nvSpPr>
        <p:spPr>
          <a:xfrm>
            <a:off x="9525189" y="4303185"/>
            <a:ext cx="2344257" cy="6708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Uncertainty and inability to plan for setup and ongoing cloud service costs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7EB4759-66E7-7F01-BC95-361202C0E382}"/>
              </a:ext>
            </a:extLst>
          </p:cNvPr>
          <p:cNvSpPr txBox="1"/>
          <p:nvPr/>
        </p:nvSpPr>
        <p:spPr>
          <a:xfrm>
            <a:off x="2534728" y="1781481"/>
            <a:ext cx="2624514" cy="473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Many applications perform better on-premise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4B1A279-06D3-F56F-E027-58D2DAE4F9A2}"/>
              </a:ext>
            </a:extLst>
          </p:cNvPr>
          <p:cNvSpPr txBox="1"/>
          <p:nvPr/>
        </p:nvSpPr>
        <p:spPr>
          <a:xfrm>
            <a:off x="5135537" y="6404098"/>
            <a:ext cx="416742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Legacy applications that can’t be migrated to the cloud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38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</Words>
  <Application>Microsoft Office PowerPoint</Application>
  <PresentationFormat>Widescreen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D&amp;H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Bernard, Steven</dc:creator>
  <cp:lastModifiedBy>Warner-Duncan, Zhane</cp:lastModifiedBy>
  <cp:revision>1</cp:revision>
  <dcterms:created xsi:type="dcterms:W3CDTF">2023-10-26T20:38:38Z</dcterms:created>
  <dcterms:modified xsi:type="dcterms:W3CDTF">2024-02-29T14:30:23Z</dcterms:modified>
</cp:coreProperties>
</file>