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4_EFBA2ABC.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4"/>
  </p:sldMasterIdLst>
  <p:notesMasterIdLst>
    <p:notesMasterId r:id="rId7"/>
  </p:notesMasterIdLst>
  <p:sldIdLst>
    <p:sldId id="260" r:id="rId5"/>
    <p:sldId id="263" r:id="rId6"/>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 userDrawn="1">
          <p15:clr>
            <a:srgbClr val="A4A3A4"/>
          </p15:clr>
        </p15:guide>
        <p15:guide id="2" pos="225" userDrawn="1">
          <p15:clr>
            <a:srgbClr val="A4A3A4"/>
          </p15:clr>
        </p15:guide>
        <p15:guide id="3" pos="4671" userDrawn="1">
          <p15:clr>
            <a:srgbClr val="A4A3A4"/>
          </p15:clr>
        </p15:guide>
        <p15:guide id="4" orient="horz" pos="6116" userDrawn="1">
          <p15:clr>
            <a:srgbClr val="A4A3A4"/>
          </p15:clr>
        </p15:guide>
        <p15:guide id="5" pos="2561" userDrawn="1">
          <p15:clr>
            <a:srgbClr val="A4A3A4"/>
          </p15:clr>
        </p15:guide>
        <p15:guide id="6" pos="233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01ACA60D-F22D-0E1C-7917-2BC68D8EEFBC}" name="Guest User" initials="GU" userId="S::urn:spo:anon#a4d8ebed3bdc047e285435ce7559b597e07dc36288e960a84c2f8a8463b94cb6::" providerId="AD"/>
  <p188:author id="{6BA2D217-1A39-5F94-F997-462F45A2BC3A}" name="Basit Ishtiaq" initials="BI" userId="S::b.ishtiaq@interceptgroup.com::eb1bfcf1-b076-4047-beab-9c89c6e728f5" providerId="AD"/>
  <p188:author id="{BDAE432D-444C-592C-EF21-3E344DBA23B3}" name="Shahnawaz Ramay" initials="SR" userId="S::v-s.ramay@interceptgroup.com::9dd334fd-29a6-4fb5-b07d-c677816d330f" providerId="AD"/>
  <p188:author id="{817CC74A-3E0F-0F8B-4F79-C40E570505CD}" name="Najma Naveed" initials="NN" userId="S::v-n.naveed@interceptgroup.com::0a9d2d62-657c-4576-a5a2-5463934c4369" providerId="AD"/>
  <p188:author id="{194A7A6C-5B45-650E-5854-AFE55F6E240A}" name="Claudia Chan" initials="CC" userId="S::c.chan@interceptgroup.com::93473b32-9a5b-480c-a5c7-36832fc51abf" providerId="AD"/>
  <p188:author id="{DF5FC2D5-141A-1D38-D312-B24744BA2B8C}" name="Kirsten Furtado" initials="KF" userId="S::k.furtado@interceptgroup.com::8110b2f5-1411-4e3b-9ec1-ce9b94ff1bb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8DC8E8"/>
    <a:srgbClr val="E4E4E4"/>
    <a:srgbClr val="EBA3D1"/>
    <a:srgbClr val="ECECEA"/>
    <a:srgbClr val="0178D4"/>
    <a:srgbClr val="F070AB"/>
    <a:srgbClr val="F59E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348880-AE40-0192-AA62-9DDB91CE326A}" v="34" dt="2024-08-01T19:01:24.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770" y="294"/>
      </p:cViewPr>
      <p:guideLst>
        <p:guide orient="horz" pos="220"/>
        <p:guide pos="225"/>
        <p:guide pos="4671"/>
        <p:guide orient="horz" pos="6116"/>
        <p:guide pos="2561"/>
        <p:guide pos="233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omments/modernComment_104_EFBA2ABC.xml><?xml version="1.0" encoding="utf-8"?>
<p188:cmLst xmlns:a="http://schemas.openxmlformats.org/drawingml/2006/main" xmlns:r="http://schemas.openxmlformats.org/officeDocument/2006/relationships" xmlns:p188="http://schemas.microsoft.com/office/powerpoint/2018/8/main">
  <p188:cm id="{F74AB11F-D43E-4E0F-99B3-40526EBC8C19}" authorId="{194A7A6C-5B45-650E-5854-AFE55F6E240A}" status="resolved" created="2024-07-23T20:41:31.016" complete="100000">
    <ac:deMkLst xmlns:ac="http://schemas.microsoft.com/office/drawing/2013/main/command">
      <pc:docMk xmlns:pc="http://schemas.microsoft.com/office/powerpoint/2013/main/command"/>
      <pc:sldMk xmlns:pc="http://schemas.microsoft.com/office/powerpoint/2013/main/command" cId="4021955260" sldId="260"/>
      <ac:spMk id="108" creationId="{A85F3353-71D3-7C9A-9B54-9D960F5DE83A}"/>
    </ac:deMkLst>
    <p188:txBody>
      <a:bodyPr/>
      <a:lstStyle/>
      <a:p>
        <a:r>
          <a:rPr lang="en-CA"/>
          <a:t>[@Vania Putri] centre align the copy inside these boxes, make sure numbers and ® are superscripted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94579D-ACAA-4A64-8648-393619D693EF}" type="datetimeFigureOut">
              <a:rPr lang="en-CA" smtClean="0"/>
              <a:t>2025-09-17</a:t>
            </a:fld>
            <a:endParaRPr lang="en-CA"/>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9DD199-DCB9-40B0-97C9-72E24B7D6A9D}" type="slidenum">
              <a:rPr lang="en-CA" smtClean="0"/>
              <a:t>‹#›</a:t>
            </a:fld>
            <a:endParaRPr lang="en-CA"/>
          </a:p>
        </p:txBody>
      </p:sp>
    </p:spTree>
    <p:extLst>
      <p:ext uri="{BB962C8B-B14F-4D97-AF65-F5344CB8AC3E}">
        <p14:creationId xmlns:p14="http://schemas.microsoft.com/office/powerpoint/2010/main" val="120399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99DD199-DCB9-40B0-97C9-72E24B7D6A9D}" type="slidenum">
              <a:rPr lang="en-CA" smtClean="0"/>
              <a:t>1</a:t>
            </a:fld>
            <a:endParaRPr lang="en-CA"/>
          </a:p>
        </p:txBody>
      </p:sp>
    </p:spTree>
    <p:extLst>
      <p:ext uri="{BB962C8B-B14F-4D97-AF65-F5344CB8AC3E}">
        <p14:creationId xmlns:p14="http://schemas.microsoft.com/office/powerpoint/2010/main" val="3727044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241523"/>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e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729186"/>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336B8E38-9EE2-4646-9E8F-8C5428CCE03B}" type="datetimeFigureOut">
              <a:rPr lang="en-US" smtClean="0"/>
              <a:t>9/17/2025</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2B27E875-FD01-2E43-A807-79CCF7C51839}" type="slidenum">
              <a:rPr lang="en-US" smtClean="0"/>
              <a:t>‹#›</a:t>
            </a:fld>
            <a:endParaRPr lang="en-US"/>
          </a:p>
        </p:txBody>
      </p:sp>
    </p:spTree>
    <p:extLst>
      <p:ext uri="{BB962C8B-B14F-4D97-AF65-F5344CB8AC3E}">
        <p14:creationId xmlns:p14="http://schemas.microsoft.com/office/powerpoint/2010/main" val="3045617572"/>
      </p:ext>
    </p:extLst>
  </p:cSld>
  <p:clrMap bg1="lt1" tx1="dk1" bg2="lt2" tx2="dk2" accent1="accent1" accent2="accent2" accent3="accent3" accent4="accent4" accent5="accent5" accent6="accent6" hlink="hlink" folHlink="folHlink"/>
  <p:sldLayoutIdLst>
    <p:sldLayoutId id="2147483709" r:id="rId1"/>
    <p:sldLayoutId id="2147483710" r:id="rId2"/>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8" userDrawn="1">
          <p15:clr>
            <a:srgbClr val="F26B43"/>
          </p15:clr>
        </p15:guide>
        <p15:guide id="2" pos="244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18/10/relationships/comments" Target="../comments/modernComment_104_EFBA2ABC.xm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hyperlink" Target="http://www.intel.com/performance-vpro" TargetMode="External"/><Relationship Id="rId13" Type="http://schemas.microsoft.com/office/2007/relationships/hdphoto" Target="../media/hdphoto1.wdp"/><Relationship Id="rId3" Type="http://schemas.openxmlformats.org/officeDocument/2006/relationships/image" Target="../media/image6.png"/><Relationship Id="rId7" Type="http://schemas.openxmlformats.org/officeDocument/2006/relationships/hyperlink" Target="https://www.forbes.com/advisor/business/ai-statistics/" TargetMode="External"/><Relationship Id="rId12"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www.microsoft.com/en-us/worklab/work-trend-index/will-ai-fix-work" TargetMode="External"/><Relationship Id="rId11" Type="http://schemas.openxmlformats.org/officeDocument/2006/relationships/hyperlink" Target="https://techcommunity.microsoft.com/t5/windows-it-pro-blog/plan-for-windows-10-eos-with-windows-11-windows-365-and-esu/ba-p/4000414" TargetMode="External"/><Relationship Id="rId5" Type="http://schemas.openxmlformats.org/officeDocument/2006/relationships/hyperlink" Target="https://www.idc.com/getdoc.jsp?containerId=prUS51335823" TargetMode="External"/><Relationship Id="rId10" Type="http://schemas.openxmlformats.org/officeDocument/2006/relationships/hyperlink" Target="https://nam06.safelinks.protection.outlook.com/?url=https%3A%2F%2Fwww.microsoft.com%2Fen-us%2Fbing%2Fchat%2Fenterprise%2F%3Fform%3DMA13FV&amp;data=05%7C02%7Cv-sledgeamy%40microsoft.com%7Cf1b8545cd7174c3ef2ac08dc2c2d82b6%7C72f988bf86f141af91ab2d7cd011db47%7C1%7C0%7C638433821212618378%7CUnknown%7CTWFpbGZsb3d8eyJWIjoiMC4wLjAwMDAiLCJQIjoiV2luMzIiLCJBTiI6Ik1haWwiLCJXVCI6Mn0%3D%7C0%7C%7C%7C&amp;sdata=iZrZ1eS%2BdELvmAEWqZDd%2BdNBUFDo9WTdJpKH6reHcPg%3D&amp;reserved=0" TargetMode="External"/><Relationship Id="rId4" Type="http://schemas.openxmlformats.org/officeDocument/2006/relationships/image" Target="../media/image2.jpeg"/><Relationship Id="rId9" Type="http://schemas.openxmlformats.org/officeDocument/2006/relationships/hyperlink" Target="https://nam06.safelinks.protection.outlook.com/?url=https%3A%2F%2Fwww.microsoft.com%2Fen-us%2Fwindows%2Fcopilot-ai-features%23faq&amp;data=05%7C02%7Cv-sledgeamy%40microsoft.com%7Cf1b8545cd7174c3ef2ac08dc2c2d82b6%7C72f988bf86f141af91ab2d7cd011db47%7C1%7C0%7C638433821212611108%7CUnknown%7CTWFpbGZsb3d8eyJWIjoiMC4wLjAwMDAiLCJQIjoiV2luMzIiLCJBTiI6Ik1haWwiLCJXVCI6Mn0%3D%7C0%7C%7C%7C&amp;sdata=A7yRQHlfz8YIiDovy7Na8w7%2FOqF2gIBqAc2Jqp053o8%3D&amp;reserved=0" TargetMode="External"/><Relationship Id="rId1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Rectangle 241">
            <a:extLst>
              <a:ext uri="{FF2B5EF4-FFF2-40B4-BE49-F238E27FC236}">
                <a16:creationId xmlns:a16="http://schemas.microsoft.com/office/drawing/2014/main" id="{7236DDF0-4D99-87EA-9335-6D48797C19D1}"/>
              </a:ext>
            </a:extLst>
          </p:cNvPr>
          <p:cNvSpPr/>
          <p:nvPr/>
        </p:nvSpPr>
        <p:spPr>
          <a:xfrm>
            <a:off x="3886200" y="3996082"/>
            <a:ext cx="3886200" cy="6062317"/>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a:extLst>
              <a:ext uri="{FF2B5EF4-FFF2-40B4-BE49-F238E27FC236}">
                <a16:creationId xmlns:a16="http://schemas.microsoft.com/office/drawing/2014/main" id="{53D66E69-0FF8-D9E1-EDAD-57F7F1A27945}"/>
              </a:ext>
            </a:extLst>
          </p:cNvPr>
          <p:cNvSpPr/>
          <p:nvPr/>
        </p:nvSpPr>
        <p:spPr>
          <a:xfrm>
            <a:off x="0" y="2"/>
            <a:ext cx="7772400" cy="2573158"/>
          </a:xfrm>
          <a:prstGeom prst="rect">
            <a:avLst/>
          </a:prstGeom>
          <a:blipFill>
            <a:blip r:embed="rId4"/>
            <a:srcRect/>
            <a:stretch>
              <a:fillRect l="-12636" t="-661" r="-1307" b="-200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8" name="Picture 27" descr="A blue and white logo&#10;&#10;Description automatically generated">
            <a:extLst>
              <a:ext uri="{FF2B5EF4-FFF2-40B4-BE49-F238E27FC236}">
                <a16:creationId xmlns:a16="http://schemas.microsoft.com/office/drawing/2014/main" id="{2B223FAD-9B84-FD88-DC6E-E47440F227C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016319" y="1775980"/>
            <a:ext cx="398894" cy="398894"/>
          </a:xfrm>
          <a:prstGeom prst="rect">
            <a:avLst/>
          </a:prstGeom>
        </p:spPr>
      </p:pic>
      <p:sp>
        <p:nvSpPr>
          <p:cNvPr id="108" name="Rectangle 107">
            <a:extLst>
              <a:ext uri="{FF2B5EF4-FFF2-40B4-BE49-F238E27FC236}">
                <a16:creationId xmlns:a16="http://schemas.microsoft.com/office/drawing/2014/main" id="{A85F3353-71D3-7C9A-9B54-9D960F5DE83A}"/>
              </a:ext>
            </a:extLst>
          </p:cNvPr>
          <p:cNvSpPr/>
          <p:nvPr/>
        </p:nvSpPr>
        <p:spPr>
          <a:xfrm>
            <a:off x="0" y="2570906"/>
            <a:ext cx="7772400" cy="1808075"/>
          </a:xfrm>
          <a:prstGeom prst="rect">
            <a:avLst/>
          </a:prstGeom>
          <a:solidFill>
            <a:srgbClr val="091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a:extLst>
              <a:ext uri="{FF2B5EF4-FFF2-40B4-BE49-F238E27FC236}">
                <a16:creationId xmlns:a16="http://schemas.microsoft.com/office/drawing/2014/main" id="{E32F0B4B-7203-084C-0AF8-4CE9A102654E}"/>
              </a:ext>
            </a:extLst>
          </p:cNvPr>
          <p:cNvPicPr>
            <a:picLocks noChangeAspect="1"/>
          </p:cNvPicPr>
          <p:nvPr/>
        </p:nvPicPr>
        <p:blipFill>
          <a:blip r:embed="rId6" cstate="hq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rcRect/>
          <a:stretch/>
        </p:blipFill>
        <p:spPr>
          <a:xfrm>
            <a:off x="205591" y="105870"/>
            <a:ext cx="2391041" cy="454365"/>
          </a:xfrm>
          <a:prstGeom prst="rect">
            <a:avLst/>
          </a:prstGeom>
        </p:spPr>
      </p:pic>
      <p:grpSp>
        <p:nvGrpSpPr>
          <p:cNvPr id="8" name="Group 7">
            <a:extLst>
              <a:ext uri="{FF2B5EF4-FFF2-40B4-BE49-F238E27FC236}">
                <a16:creationId xmlns:a16="http://schemas.microsoft.com/office/drawing/2014/main" id="{F19CA4F6-36F0-7330-BABD-98BAB923BD5B}"/>
              </a:ext>
            </a:extLst>
          </p:cNvPr>
          <p:cNvGrpSpPr/>
          <p:nvPr/>
        </p:nvGrpSpPr>
        <p:grpSpPr>
          <a:xfrm>
            <a:off x="246064" y="591173"/>
            <a:ext cx="4551405" cy="1823921"/>
            <a:chOff x="246064" y="485234"/>
            <a:chExt cx="4551405" cy="1823921"/>
          </a:xfrm>
        </p:grpSpPr>
        <p:sp>
          <p:nvSpPr>
            <p:cNvPr id="9" name="TextBox 8">
              <a:extLst>
                <a:ext uri="{FF2B5EF4-FFF2-40B4-BE49-F238E27FC236}">
                  <a16:creationId xmlns:a16="http://schemas.microsoft.com/office/drawing/2014/main" id="{3E865157-4EB5-50CF-ECDE-27190E3CBFD9}"/>
                </a:ext>
              </a:extLst>
            </p:cNvPr>
            <p:cNvSpPr txBox="1"/>
            <p:nvPr/>
          </p:nvSpPr>
          <p:spPr>
            <a:xfrm>
              <a:off x="246064" y="485234"/>
              <a:ext cx="4551405" cy="954107"/>
            </a:xfrm>
            <a:prstGeom prst="rect">
              <a:avLst/>
            </a:prstGeom>
            <a:noFill/>
          </p:spPr>
          <p:txBody>
            <a:bodyPr wrap="square" rtlCol="0" anchor="b">
              <a:spAutoFit/>
            </a:bodyPr>
            <a:lstStyle/>
            <a:p>
              <a:r>
                <a:rPr lang="en-US" sz="2800" dirty="0">
                  <a:latin typeface="+mj-lt"/>
                  <a:cs typeface="Segoe UI Light" panose="020B0502040204020203" pitchFamily="34" charset="0"/>
                </a:rPr>
                <a:t>Empower your customers to embrace AI</a:t>
              </a:r>
              <a:endParaRPr lang="fr-FR" sz="2800" dirty="0">
                <a:latin typeface="+mj-lt"/>
                <a:cs typeface="Segoe UI Light" panose="020B0502040204020203" pitchFamily="34" charset="0"/>
              </a:endParaRPr>
            </a:p>
          </p:txBody>
        </p:sp>
        <p:sp>
          <p:nvSpPr>
            <p:cNvPr id="40" name="TextBox 39">
              <a:extLst>
                <a:ext uri="{FF2B5EF4-FFF2-40B4-BE49-F238E27FC236}">
                  <a16:creationId xmlns:a16="http://schemas.microsoft.com/office/drawing/2014/main" id="{776E9744-AA40-BF8E-EB0D-96AAC4494C76}"/>
                </a:ext>
              </a:extLst>
            </p:cNvPr>
            <p:cNvSpPr txBox="1"/>
            <p:nvPr/>
          </p:nvSpPr>
          <p:spPr>
            <a:xfrm>
              <a:off x="264855" y="1447381"/>
              <a:ext cx="3682061" cy="861774"/>
            </a:xfrm>
            <a:prstGeom prst="rect">
              <a:avLst/>
            </a:prstGeom>
            <a:noFill/>
          </p:spPr>
          <p:txBody>
            <a:bodyPr wrap="square" rtlCol="0">
              <a:spAutoFit/>
            </a:bodyPr>
            <a:lstStyle/>
            <a:p>
              <a:r>
                <a:rPr lang="en-US" sz="1000" dirty="0">
                  <a:cs typeface="Segoe UI" panose="020B0502040204020203" pitchFamily="34" charset="0"/>
                </a:rPr>
                <a:t>Remember all those devices you sold during the pandemic? They’re now ready for a refresh. Intel and Microsoft have partnered on a go-to-market campaign to help you upgrade your customers’ device fleets with AI-driven Windows 11 </a:t>
              </a:r>
              <a:br>
                <a:rPr lang="en-US" sz="1000" dirty="0">
                  <a:cs typeface="Segoe UI" panose="020B0502040204020203" pitchFamily="34" charset="0"/>
                </a:rPr>
              </a:br>
              <a:r>
                <a:rPr lang="en-US" sz="1000" dirty="0">
                  <a:cs typeface="Segoe UI" panose="020B0502040204020203" pitchFamily="34" charset="0"/>
                </a:rPr>
                <a:t>Pro PCs powered by Intel</a:t>
              </a:r>
              <a:r>
                <a:rPr lang="en-US" sz="1000" baseline="30000" dirty="0">
                  <a:cs typeface="Segoe UI" panose="020B0502040204020203" pitchFamily="34" charset="0"/>
                </a:rPr>
                <a:t>®</a:t>
              </a:r>
              <a:r>
                <a:rPr lang="en-US" sz="1000" dirty="0">
                  <a:cs typeface="Segoe UI" panose="020B0502040204020203" pitchFamily="34" charset="0"/>
                </a:rPr>
                <a:t> Core</a:t>
              </a:r>
              <a:r>
                <a:rPr lang="en-US" sz="1000" baseline="30000" dirty="0">
                  <a:cs typeface="Segoe UI" panose="020B0502040204020203" pitchFamily="34" charset="0"/>
                </a:rPr>
                <a:t>™</a:t>
              </a:r>
              <a:r>
                <a:rPr lang="en-US" sz="1000" dirty="0">
                  <a:cs typeface="Segoe UI" panose="020B0502040204020203" pitchFamily="34" charset="0"/>
                </a:rPr>
                <a:t> Ultra processors.</a:t>
              </a:r>
            </a:p>
          </p:txBody>
        </p:sp>
      </p:grpSp>
      <p:sp>
        <p:nvSpPr>
          <p:cNvPr id="48" name="Rectangle 47">
            <a:extLst>
              <a:ext uri="{FF2B5EF4-FFF2-40B4-BE49-F238E27FC236}">
                <a16:creationId xmlns:a16="http://schemas.microsoft.com/office/drawing/2014/main" id="{92F63E08-8116-B6A8-0FCC-B7B42D950EC5}"/>
              </a:ext>
            </a:extLst>
          </p:cNvPr>
          <p:cNvSpPr/>
          <p:nvPr/>
        </p:nvSpPr>
        <p:spPr>
          <a:xfrm>
            <a:off x="0" y="4356882"/>
            <a:ext cx="3886200" cy="5701516"/>
          </a:xfrm>
          <a:prstGeom prst="rect">
            <a:avLst/>
          </a:prstGeom>
          <a:gradFill flip="none" rotWithShape="1">
            <a:gsLst>
              <a:gs pos="51100">
                <a:srgbClr val="84C3E7">
                  <a:alpha val="20000"/>
                </a:srgbClr>
              </a:gs>
              <a:gs pos="0">
                <a:srgbClr val="0078D4">
                  <a:alpha val="20000"/>
                </a:srgbClr>
              </a:gs>
              <a:gs pos="100000">
                <a:schemeClr val="bg1">
                  <a:alpha val="10000"/>
                </a:schemeClr>
              </a:gs>
            </a:gsLst>
            <a:lin ang="16200000" scaled="1"/>
            <a:tileRect/>
          </a:grad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endParaRPr lang="en-CA">
              <a:solidFill>
                <a:schemeClr val="tx1"/>
              </a:solidFill>
            </a:endParaRPr>
          </a:p>
        </p:txBody>
      </p:sp>
      <p:sp>
        <p:nvSpPr>
          <p:cNvPr id="61" name="Rectangle: Rounded Corners 60">
            <a:extLst>
              <a:ext uri="{FF2B5EF4-FFF2-40B4-BE49-F238E27FC236}">
                <a16:creationId xmlns:a16="http://schemas.microsoft.com/office/drawing/2014/main" id="{8FC14248-A6D3-E76B-2CC0-AA7A24B720C3}"/>
              </a:ext>
            </a:extLst>
          </p:cNvPr>
          <p:cNvSpPr/>
          <p:nvPr/>
        </p:nvSpPr>
        <p:spPr>
          <a:xfrm>
            <a:off x="361075" y="2744652"/>
            <a:ext cx="2278800" cy="1369264"/>
          </a:xfrm>
          <a:prstGeom prst="roundRect">
            <a:avLst>
              <a:gd name="adj" fmla="val 4784"/>
            </a:avLst>
          </a:prstGeom>
          <a:no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9" name="TextBox 58">
            <a:extLst>
              <a:ext uri="{FF2B5EF4-FFF2-40B4-BE49-F238E27FC236}">
                <a16:creationId xmlns:a16="http://schemas.microsoft.com/office/drawing/2014/main" id="{2E6FED9F-E750-3818-843A-C71937F356D8}"/>
              </a:ext>
            </a:extLst>
          </p:cNvPr>
          <p:cNvSpPr txBox="1"/>
          <p:nvPr/>
        </p:nvSpPr>
        <p:spPr>
          <a:xfrm>
            <a:off x="361075" y="3485315"/>
            <a:ext cx="2263961" cy="400110"/>
          </a:xfrm>
          <a:prstGeom prst="rect">
            <a:avLst/>
          </a:prstGeom>
          <a:noFill/>
        </p:spPr>
        <p:txBody>
          <a:bodyPr wrap="square" rtlCol="0">
            <a:spAutoFit/>
          </a:bodyPr>
          <a:lstStyle/>
          <a:p>
            <a:pPr algn="ctr"/>
            <a:r>
              <a:rPr lang="en-US" sz="1000">
                <a:solidFill>
                  <a:schemeClr val="bg1"/>
                </a:solidFill>
                <a:ea typeface="Calibri" panose="020F0502020204030204" pitchFamily="34" charset="0"/>
                <a:cs typeface="Segoe UI"/>
              </a:rPr>
              <a:t>is the projected worldwide </a:t>
            </a:r>
            <a:br>
              <a:rPr lang="en-US" sz="1000">
                <a:solidFill>
                  <a:schemeClr val="bg1"/>
                </a:solidFill>
                <a:ea typeface="Calibri" panose="020F0502020204030204" pitchFamily="34" charset="0"/>
                <a:cs typeface="Segoe UI"/>
              </a:rPr>
            </a:br>
            <a:r>
              <a:rPr lang="en-US" sz="1000">
                <a:solidFill>
                  <a:schemeClr val="bg1"/>
                </a:solidFill>
                <a:ea typeface="Calibri" panose="020F0502020204030204" pitchFamily="34" charset="0"/>
                <a:cs typeface="Segoe UI"/>
              </a:rPr>
              <a:t>spending on AI solutions in 2027.</a:t>
            </a:r>
            <a:r>
              <a:rPr lang="en-US" sz="1000" baseline="30000">
                <a:solidFill>
                  <a:schemeClr val="bg1"/>
                </a:solidFill>
                <a:ea typeface="Calibri" panose="020F0502020204030204" pitchFamily="34" charset="0"/>
                <a:cs typeface="Segoe UI"/>
              </a:rPr>
              <a:t>1</a:t>
            </a:r>
          </a:p>
        </p:txBody>
      </p:sp>
      <p:sp>
        <p:nvSpPr>
          <p:cNvPr id="10" name="TextBox 9">
            <a:extLst>
              <a:ext uri="{FF2B5EF4-FFF2-40B4-BE49-F238E27FC236}">
                <a16:creationId xmlns:a16="http://schemas.microsoft.com/office/drawing/2014/main" id="{E77237D4-612D-4525-D4B2-50ED6738A661}"/>
              </a:ext>
            </a:extLst>
          </p:cNvPr>
          <p:cNvSpPr txBox="1"/>
          <p:nvPr/>
        </p:nvSpPr>
        <p:spPr>
          <a:xfrm>
            <a:off x="361075" y="2893259"/>
            <a:ext cx="2278800" cy="646331"/>
          </a:xfrm>
          <a:prstGeom prst="rect">
            <a:avLst/>
          </a:prstGeom>
          <a:noFill/>
        </p:spPr>
        <p:txBody>
          <a:bodyPr wrap="square" rtlCol="0" anchor="ctr">
            <a:spAutoFit/>
          </a:bodyPr>
          <a:lstStyle/>
          <a:p>
            <a:pPr algn="ctr"/>
            <a:r>
              <a:rPr lang="en-US" sz="3600">
                <a:solidFill>
                  <a:srgbClr val="8DC8E8"/>
                </a:solidFill>
                <a:latin typeface="+mj-lt"/>
                <a:cs typeface="Segoe UI Semibold" panose="020B0702040204020203" pitchFamily="34" charset="0"/>
              </a:rPr>
              <a:t>$500+</a:t>
            </a:r>
            <a:r>
              <a:rPr lang="en-US" sz="2000">
                <a:solidFill>
                  <a:srgbClr val="8DC8E8"/>
                </a:solidFill>
                <a:latin typeface="+mj-lt"/>
                <a:cs typeface="Segoe UI Semibold" panose="020B0702040204020203" pitchFamily="34" charset="0"/>
              </a:rPr>
              <a:t> </a:t>
            </a:r>
            <a:r>
              <a:rPr lang="en-US" sz="3600">
                <a:solidFill>
                  <a:srgbClr val="8DC8E8"/>
                </a:solidFill>
                <a:latin typeface="+mj-lt"/>
                <a:cs typeface="Segoe UI Semibold" panose="020B0702040204020203" pitchFamily="34" charset="0"/>
              </a:rPr>
              <a:t>B</a:t>
            </a:r>
          </a:p>
        </p:txBody>
      </p:sp>
      <p:sp>
        <p:nvSpPr>
          <p:cNvPr id="14" name="Rectangle: Rounded Corners 13">
            <a:extLst>
              <a:ext uri="{FF2B5EF4-FFF2-40B4-BE49-F238E27FC236}">
                <a16:creationId xmlns:a16="http://schemas.microsoft.com/office/drawing/2014/main" id="{8D5C7AD0-0D94-6F3B-6C6E-D8BA211E73A0}"/>
              </a:ext>
            </a:extLst>
          </p:cNvPr>
          <p:cNvSpPr/>
          <p:nvPr/>
        </p:nvSpPr>
        <p:spPr>
          <a:xfrm>
            <a:off x="2746801" y="2744652"/>
            <a:ext cx="2278800" cy="1369264"/>
          </a:xfrm>
          <a:prstGeom prst="roundRect">
            <a:avLst>
              <a:gd name="adj" fmla="val 4784"/>
            </a:avLst>
          </a:prstGeom>
          <a:no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3" name="TextBox 22">
            <a:extLst>
              <a:ext uri="{FF2B5EF4-FFF2-40B4-BE49-F238E27FC236}">
                <a16:creationId xmlns:a16="http://schemas.microsoft.com/office/drawing/2014/main" id="{C6B50ADE-DD42-C7AC-A376-4BBB3FB58E9C}"/>
              </a:ext>
            </a:extLst>
          </p:cNvPr>
          <p:cNvSpPr txBox="1"/>
          <p:nvPr/>
        </p:nvSpPr>
        <p:spPr>
          <a:xfrm>
            <a:off x="2741427" y="3485315"/>
            <a:ext cx="2268589" cy="400110"/>
          </a:xfrm>
          <a:prstGeom prst="rect">
            <a:avLst/>
          </a:prstGeom>
          <a:noFill/>
        </p:spPr>
        <p:txBody>
          <a:bodyPr wrap="square" rtlCol="0">
            <a:spAutoFit/>
          </a:bodyPr>
          <a:lstStyle/>
          <a:p>
            <a:pPr algn="ctr"/>
            <a:r>
              <a:rPr lang="en-US" sz="1000">
                <a:solidFill>
                  <a:schemeClr val="bg1"/>
                </a:solidFill>
                <a:ea typeface="Calibri" panose="020F0502020204030204" pitchFamily="34" charset="0"/>
                <a:cs typeface="Segoe UI"/>
              </a:rPr>
              <a:t>of global knowledge workers </a:t>
            </a:r>
            <a:br>
              <a:rPr lang="en-US" sz="1000">
                <a:solidFill>
                  <a:schemeClr val="bg1"/>
                </a:solidFill>
                <a:ea typeface="Calibri" panose="020F0502020204030204" pitchFamily="34" charset="0"/>
                <a:cs typeface="Segoe UI"/>
              </a:rPr>
            </a:br>
            <a:r>
              <a:rPr lang="en-US" sz="1000">
                <a:solidFill>
                  <a:schemeClr val="bg1"/>
                </a:solidFill>
                <a:ea typeface="Calibri" panose="020F0502020204030204" pitchFamily="34" charset="0"/>
                <a:cs typeface="Segoe UI"/>
              </a:rPr>
              <a:t>are using AI.</a:t>
            </a:r>
            <a:r>
              <a:rPr lang="en-US" sz="1000" baseline="30000">
                <a:solidFill>
                  <a:schemeClr val="bg1"/>
                </a:solidFill>
                <a:ea typeface="Calibri" panose="020F0502020204030204" pitchFamily="34" charset="0"/>
                <a:cs typeface="Segoe UI"/>
              </a:rPr>
              <a:t>2</a:t>
            </a:r>
          </a:p>
        </p:txBody>
      </p:sp>
      <p:sp>
        <p:nvSpPr>
          <p:cNvPr id="24" name="TextBox 23">
            <a:extLst>
              <a:ext uri="{FF2B5EF4-FFF2-40B4-BE49-F238E27FC236}">
                <a16:creationId xmlns:a16="http://schemas.microsoft.com/office/drawing/2014/main" id="{C1FFDF91-6AB0-CC8D-4973-67288361ECEB}"/>
              </a:ext>
            </a:extLst>
          </p:cNvPr>
          <p:cNvSpPr txBox="1"/>
          <p:nvPr/>
        </p:nvSpPr>
        <p:spPr>
          <a:xfrm>
            <a:off x="2751639" y="2893259"/>
            <a:ext cx="2268589" cy="646331"/>
          </a:xfrm>
          <a:prstGeom prst="rect">
            <a:avLst/>
          </a:prstGeom>
          <a:noFill/>
        </p:spPr>
        <p:txBody>
          <a:bodyPr wrap="square" rtlCol="0" anchor="ctr">
            <a:spAutoFit/>
          </a:bodyPr>
          <a:lstStyle/>
          <a:p>
            <a:pPr algn="ctr"/>
            <a:r>
              <a:rPr lang="en-US" sz="3600">
                <a:solidFill>
                  <a:srgbClr val="8DC8E8"/>
                </a:solidFill>
                <a:latin typeface="+mj-lt"/>
                <a:cs typeface="Segoe UI Semibold" panose="020B0702040204020203" pitchFamily="34" charset="0"/>
              </a:rPr>
              <a:t>75</a:t>
            </a:r>
            <a:r>
              <a:rPr lang="en-US" sz="2000">
                <a:solidFill>
                  <a:srgbClr val="8DC8E8"/>
                </a:solidFill>
                <a:latin typeface="+mj-lt"/>
                <a:cs typeface="Segoe UI Semibold" panose="020B0702040204020203" pitchFamily="34" charset="0"/>
              </a:rPr>
              <a:t>%</a:t>
            </a:r>
          </a:p>
        </p:txBody>
      </p:sp>
      <p:sp>
        <p:nvSpPr>
          <p:cNvPr id="26" name="Rectangle: Rounded Corners 25">
            <a:extLst>
              <a:ext uri="{FF2B5EF4-FFF2-40B4-BE49-F238E27FC236}">
                <a16:creationId xmlns:a16="http://schemas.microsoft.com/office/drawing/2014/main" id="{A09F3928-5B47-0B2A-914F-57A0C6F69054}"/>
              </a:ext>
            </a:extLst>
          </p:cNvPr>
          <p:cNvSpPr/>
          <p:nvPr/>
        </p:nvSpPr>
        <p:spPr>
          <a:xfrm>
            <a:off x="5132526" y="2744652"/>
            <a:ext cx="2278800" cy="1369264"/>
          </a:xfrm>
          <a:prstGeom prst="roundRect">
            <a:avLst>
              <a:gd name="adj" fmla="val 4784"/>
            </a:avLst>
          </a:prstGeom>
          <a:no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4" name="TextBox 43">
            <a:extLst>
              <a:ext uri="{FF2B5EF4-FFF2-40B4-BE49-F238E27FC236}">
                <a16:creationId xmlns:a16="http://schemas.microsoft.com/office/drawing/2014/main" id="{ED2F766B-0D6C-3E8E-3236-E5E9E84D3AB6}"/>
              </a:ext>
            </a:extLst>
          </p:cNvPr>
          <p:cNvSpPr txBox="1"/>
          <p:nvPr/>
        </p:nvSpPr>
        <p:spPr>
          <a:xfrm>
            <a:off x="5127153" y="3485315"/>
            <a:ext cx="2278799" cy="400110"/>
          </a:xfrm>
          <a:prstGeom prst="rect">
            <a:avLst/>
          </a:prstGeom>
          <a:noFill/>
        </p:spPr>
        <p:txBody>
          <a:bodyPr wrap="square" rtlCol="0">
            <a:spAutoFit/>
          </a:bodyPr>
          <a:lstStyle/>
          <a:p>
            <a:pPr algn="ctr"/>
            <a:r>
              <a:rPr lang="en-US" sz="1000">
                <a:solidFill>
                  <a:schemeClr val="bg1"/>
                </a:solidFill>
                <a:ea typeface="Calibri" panose="020F0502020204030204" pitchFamily="34" charset="0"/>
                <a:cs typeface="Segoe UI"/>
              </a:rPr>
              <a:t>of businesses expect AI to </a:t>
            </a:r>
            <a:br>
              <a:rPr lang="en-US" sz="1000">
                <a:solidFill>
                  <a:schemeClr val="bg1"/>
                </a:solidFill>
                <a:ea typeface="Calibri" panose="020F0502020204030204" pitchFamily="34" charset="0"/>
                <a:cs typeface="Segoe UI"/>
              </a:rPr>
            </a:br>
            <a:r>
              <a:rPr lang="en-US" sz="1000">
                <a:solidFill>
                  <a:schemeClr val="bg1"/>
                </a:solidFill>
                <a:ea typeface="Calibri" panose="020F0502020204030204" pitchFamily="34" charset="0"/>
                <a:cs typeface="Segoe UI"/>
              </a:rPr>
              <a:t>increase productivity.</a:t>
            </a:r>
            <a:r>
              <a:rPr lang="en-US" sz="1000" baseline="30000">
                <a:solidFill>
                  <a:schemeClr val="bg1"/>
                </a:solidFill>
                <a:ea typeface="Calibri" panose="020F0502020204030204" pitchFamily="34" charset="0"/>
                <a:cs typeface="Segoe UI"/>
              </a:rPr>
              <a:t>3</a:t>
            </a:r>
          </a:p>
        </p:txBody>
      </p:sp>
      <p:sp>
        <p:nvSpPr>
          <p:cNvPr id="45" name="TextBox 44">
            <a:extLst>
              <a:ext uri="{FF2B5EF4-FFF2-40B4-BE49-F238E27FC236}">
                <a16:creationId xmlns:a16="http://schemas.microsoft.com/office/drawing/2014/main" id="{1769B7E2-0726-3FB4-064D-472107AA0E94}"/>
              </a:ext>
            </a:extLst>
          </p:cNvPr>
          <p:cNvSpPr txBox="1"/>
          <p:nvPr/>
        </p:nvSpPr>
        <p:spPr>
          <a:xfrm>
            <a:off x="5127153" y="2893259"/>
            <a:ext cx="2288060" cy="646331"/>
          </a:xfrm>
          <a:prstGeom prst="rect">
            <a:avLst/>
          </a:prstGeom>
          <a:noFill/>
        </p:spPr>
        <p:txBody>
          <a:bodyPr wrap="square" rtlCol="0" anchor="ctr">
            <a:spAutoFit/>
          </a:bodyPr>
          <a:lstStyle/>
          <a:p>
            <a:pPr algn="ctr"/>
            <a:r>
              <a:rPr lang="en-US" sz="3600">
                <a:solidFill>
                  <a:srgbClr val="8DC8E8"/>
                </a:solidFill>
                <a:latin typeface="+mj-lt"/>
                <a:cs typeface="Segoe UI Semibold" panose="020B0702040204020203" pitchFamily="34" charset="0"/>
              </a:rPr>
              <a:t>64</a:t>
            </a:r>
            <a:r>
              <a:rPr lang="en-US" sz="2000">
                <a:solidFill>
                  <a:srgbClr val="8DC8E8"/>
                </a:solidFill>
                <a:latin typeface="+mj-lt"/>
                <a:cs typeface="Segoe UI Semibold" panose="020B0702040204020203" pitchFamily="34" charset="0"/>
              </a:rPr>
              <a:t>%</a:t>
            </a:r>
          </a:p>
        </p:txBody>
      </p:sp>
      <p:sp>
        <p:nvSpPr>
          <p:cNvPr id="57" name="TextBox 56">
            <a:extLst>
              <a:ext uri="{FF2B5EF4-FFF2-40B4-BE49-F238E27FC236}">
                <a16:creationId xmlns:a16="http://schemas.microsoft.com/office/drawing/2014/main" id="{91AC87B0-2856-6721-030A-EC4432AA5D36}"/>
              </a:ext>
            </a:extLst>
          </p:cNvPr>
          <p:cNvSpPr txBox="1"/>
          <p:nvPr/>
        </p:nvSpPr>
        <p:spPr>
          <a:xfrm>
            <a:off x="253081" y="4650561"/>
            <a:ext cx="2498558" cy="338554"/>
          </a:xfrm>
          <a:prstGeom prst="rect">
            <a:avLst/>
          </a:prstGeom>
          <a:noFill/>
        </p:spPr>
        <p:txBody>
          <a:bodyPr wrap="square" rtlCol="0">
            <a:spAutoFit/>
          </a:bodyPr>
          <a:lstStyle/>
          <a:p>
            <a:r>
              <a:rPr lang="en-US" sz="1600">
                <a:latin typeface="+mj-lt"/>
                <a:cs typeface="Segoe UI Semibold" panose="020B0702040204020203" pitchFamily="34" charset="0"/>
              </a:rPr>
              <a:t>What is an AI-driven PC?</a:t>
            </a:r>
          </a:p>
        </p:txBody>
      </p:sp>
      <p:sp>
        <p:nvSpPr>
          <p:cNvPr id="71" name="TextBox 70">
            <a:extLst>
              <a:ext uri="{FF2B5EF4-FFF2-40B4-BE49-F238E27FC236}">
                <a16:creationId xmlns:a16="http://schemas.microsoft.com/office/drawing/2014/main" id="{BC46E4E0-4B1E-D97F-6403-3B3DDEC79167}"/>
              </a:ext>
            </a:extLst>
          </p:cNvPr>
          <p:cNvSpPr txBox="1"/>
          <p:nvPr/>
        </p:nvSpPr>
        <p:spPr>
          <a:xfrm>
            <a:off x="264856" y="5057505"/>
            <a:ext cx="3110392" cy="707886"/>
          </a:xfrm>
          <a:prstGeom prst="rect">
            <a:avLst/>
          </a:prstGeom>
          <a:noFill/>
        </p:spPr>
        <p:txBody>
          <a:bodyPr wrap="square" rtlCol="0">
            <a:spAutoFit/>
          </a:bodyPr>
          <a:lstStyle/>
          <a:p>
            <a:r>
              <a:rPr lang="en-US" sz="1000">
                <a:cs typeface="Segoe UI" panose="020B0502040204020203" pitchFamily="34" charset="0"/>
              </a:rPr>
              <a:t>A PC with an Intel</a:t>
            </a:r>
            <a:r>
              <a:rPr lang="en-US" sz="1000" baseline="30000">
                <a:cs typeface="Segoe UI" panose="020B0502040204020203" pitchFamily="34" charset="0"/>
              </a:rPr>
              <a:t>®</a:t>
            </a:r>
            <a:r>
              <a:rPr lang="en-US" sz="1000">
                <a:cs typeface="Segoe UI" panose="020B0502040204020203" pitchFamily="34" charset="0"/>
              </a:rPr>
              <a:t> Core</a:t>
            </a:r>
            <a:r>
              <a:rPr lang="en-US" sz="1000" baseline="30000">
                <a:cs typeface="Segoe UI" panose="020B0502040204020203" pitchFamily="34" charset="0"/>
              </a:rPr>
              <a:t>™</a:t>
            </a:r>
            <a:r>
              <a:rPr lang="en-US" sz="1000">
                <a:cs typeface="Segoe UI" panose="020B0502040204020203" pitchFamily="34" charset="0"/>
              </a:rPr>
              <a:t> Ultra processor that brings new AI experiences in productivity, creativity, and security through the combined power of the CPU, GPU, and the new NPU.</a:t>
            </a:r>
          </a:p>
        </p:txBody>
      </p:sp>
      <p:grpSp>
        <p:nvGrpSpPr>
          <p:cNvPr id="72" name="Group 71">
            <a:extLst>
              <a:ext uri="{FF2B5EF4-FFF2-40B4-BE49-F238E27FC236}">
                <a16:creationId xmlns:a16="http://schemas.microsoft.com/office/drawing/2014/main" id="{6E780E18-3FB9-497A-6418-95ADE1B0AC0F}"/>
              </a:ext>
            </a:extLst>
          </p:cNvPr>
          <p:cNvGrpSpPr/>
          <p:nvPr/>
        </p:nvGrpSpPr>
        <p:grpSpPr>
          <a:xfrm>
            <a:off x="-858914" y="5548109"/>
            <a:ext cx="4937654" cy="4167434"/>
            <a:chOff x="3130161" y="4005210"/>
            <a:chExt cx="4937654" cy="4167434"/>
          </a:xfrm>
        </p:grpSpPr>
        <p:pic>
          <p:nvPicPr>
            <p:cNvPr id="73" name="Picture 72" descr="A computer screen with several layers of blue and white objects&#10;&#10;Description automatically generated with medium confidence">
              <a:extLst>
                <a:ext uri="{FF2B5EF4-FFF2-40B4-BE49-F238E27FC236}">
                  <a16:creationId xmlns:a16="http://schemas.microsoft.com/office/drawing/2014/main" id="{BA48F2BD-93E7-7B89-810A-408AD9EBE46A}"/>
                </a:ext>
              </a:extLst>
            </p:cNvPr>
            <p:cNvPicPr>
              <a:picLocks noChangeAspect="1"/>
            </p:cNvPicPr>
            <p:nvPr/>
          </p:nvPicPr>
          <p:blipFill rotWithShape="1">
            <a:blip r:embed="rId8"/>
            <a:srcRect r="11138"/>
            <a:stretch/>
          </p:blipFill>
          <p:spPr>
            <a:xfrm>
              <a:off x="3130161" y="4005210"/>
              <a:ext cx="4937654" cy="4167434"/>
            </a:xfrm>
            <a:prstGeom prst="rect">
              <a:avLst/>
            </a:prstGeom>
          </p:spPr>
        </p:pic>
        <p:sp>
          <p:nvSpPr>
            <p:cNvPr id="74" name="TextBox 73">
              <a:extLst>
                <a:ext uri="{FF2B5EF4-FFF2-40B4-BE49-F238E27FC236}">
                  <a16:creationId xmlns:a16="http://schemas.microsoft.com/office/drawing/2014/main" id="{A9018126-AA89-9B52-6DF5-893DF781BA2B}"/>
                </a:ext>
              </a:extLst>
            </p:cNvPr>
            <p:cNvSpPr txBox="1"/>
            <p:nvPr/>
          </p:nvSpPr>
          <p:spPr>
            <a:xfrm>
              <a:off x="6017472" y="4570460"/>
              <a:ext cx="1368000" cy="523220"/>
            </a:xfrm>
            <a:prstGeom prst="rect">
              <a:avLst/>
            </a:prstGeom>
            <a:noFill/>
          </p:spPr>
          <p:txBody>
            <a:bodyPr wrap="square" rtlCol="0" anchor="b">
              <a:spAutoFit/>
            </a:bodyPr>
            <a:lstStyle/>
            <a:p>
              <a:r>
                <a:rPr lang="en-US" sz="1600">
                  <a:latin typeface="+mj-lt"/>
                  <a:cs typeface="Segoe UI Semilight" panose="020B0402040204020203" pitchFamily="34" charset="0"/>
                </a:rPr>
                <a:t>GPU</a:t>
              </a:r>
            </a:p>
            <a:p>
              <a:r>
                <a:rPr lang="en-US" sz="1200">
                  <a:solidFill>
                    <a:srgbClr val="0078D4"/>
                  </a:solidFill>
                  <a:latin typeface="+mj-lt"/>
                  <a:ea typeface="Calibri" panose="020F0502020204030204" pitchFamily="34" charset="0"/>
                  <a:cs typeface="Segoe UI"/>
                </a:rPr>
                <a:t>High throughput</a:t>
              </a:r>
              <a:endParaRPr lang="en-US" sz="1200">
                <a:ea typeface="Calibri" panose="020F0502020204030204" pitchFamily="34" charset="0"/>
                <a:cs typeface="Segoe UI"/>
              </a:endParaRPr>
            </a:p>
          </p:txBody>
        </p:sp>
        <p:sp>
          <p:nvSpPr>
            <p:cNvPr id="75" name="TextBox 74">
              <a:extLst>
                <a:ext uri="{FF2B5EF4-FFF2-40B4-BE49-F238E27FC236}">
                  <a16:creationId xmlns:a16="http://schemas.microsoft.com/office/drawing/2014/main" id="{DE05B544-637E-1652-24C5-AD9118580C50}"/>
                </a:ext>
              </a:extLst>
            </p:cNvPr>
            <p:cNvSpPr txBox="1"/>
            <p:nvPr/>
          </p:nvSpPr>
          <p:spPr>
            <a:xfrm>
              <a:off x="4749999" y="7141865"/>
              <a:ext cx="1368000" cy="523220"/>
            </a:xfrm>
            <a:prstGeom prst="rect">
              <a:avLst/>
            </a:prstGeom>
            <a:noFill/>
          </p:spPr>
          <p:txBody>
            <a:bodyPr wrap="square" rtlCol="0" anchor="b">
              <a:spAutoFit/>
            </a:bodyPr>
            <a:lstStyle/>
            <a:p>
              <a:r>
                <a:rPr lang="en-US" sz="1600">
                  <a:latin typeface="+mj-lt"/>
                  <a:cs typeface="Segoe UI Semilight" panose="020B0402040204020203" pitchFamily="34" charset="0"/>
                </a:rPr>
                <a:t>NPU</a:t>
              </a:r>
            </a:p>
            <a:p>
              <a:r>
                <a:rPr lang="en-US" sz="1200">
                  <a:solidFill>
                    <a:srgbClr val="0078D4"/>
                  </a:solidFill>
                  <a:latin typeface="+mj-lt"/>
                  <a:ea typeface="Calibri" panose="020F0502020204030204" pitchFamily="34" charset="0"/>
                  <a:cs typeface="Segoe UI"/>
                </a:rPr>
                <a:t>Low power</a:t>
              </a:r>
              <a:endParaRPr lang="en-US" sz="1200">
                <a:ea typeface="Calibri" panose="020F0502020204030204" pitchFamily="34" charset="0"/>
                <a:cs typeface="Segoe UI"/>
              </a:endParaRPr>
            </a:p>
          </p:txBody>
        </p:sp>
        <p:sp>
          <p:nvSpPr>
            <p:cNvPr id="76" name="TextBox 75">
              <a:extLst>
                <a:ext uri="{FF2B5EF4-FFF2-40B4-BE49-F238E27FC236}">
                  <a16:creationId xmlns:a16="http://schemas.microsoft.com/office/drawing/2014/main" id="{CF8A2F80-33AD-F68B-4ECB-1ABBFA55A324}"/>
                </a:ext>
              </a:extLst>
            </p:cNvPr>
            <p:cNvSpPr txBox="1"/>
            <p:nvPr/>
          </p:nvSpPr>
          <p:spPr>
            <a:xfrm>
              <a:off x="6262537" y="7436381"/>
              <a:ext cx="1368000" cy="523220"/>
            </a:xfrm>
            <a:prstGeom prst="rect">
              <a:avLst/>
            </a:prstGeom>
            <a:noFill/>
          </p:spPr>
          <p:txBody>
            <a:bodyPr wrap="square" rtlCol="0" anchor="b">
              <a:spAutoFit/>
            </a:bodyPr>
            <a:lstStyle/>
            <a:p>
              <a:r>
                <a:rPr lang="en-US" sz="1600">
                  <a:latin typeface="+mj-lt"/>
                  <a:cs typeface="Segoe UI Semilight" panose="020B0402040204020203" pitchFamily="34" charset="0"/>
                </a:rPr>
                <a:t>CPU</a:t>
              </a:r>
            </a:p>
            <a:p>
              <a:r>
                <a:rPr lang="en-US" sz="1200">
                  <a:solidFill>
                    <a:srgbClr val="0078D4"/>
                  </a:solidFill>
                  <a:latin typeface="+mj-lt"/>
                  <a:ea typeface="Calibri" panose="020F0502020204030204" pitchFamily="34" charset="0"/>
                  <a:cs typeface="Segoe UI"/>
                </a:rPr>
                <a:t>Fast response</a:t>
              </a:r>
            </a:p>
          </p:txBody>
        </p:sp>
        <p:cxnSp>
          <p:nvCxnSpPr>
            <p:cNvPr id="77" name="Straight Connector 76">
              <a:extLst>
                <a:ext uri="{FF2B5EF4-FFF2-40B4-BE49-F238E27FC236}">
                  <a16:creationId xmlns:a16="http://schemas.microsoft.com/office/drawing/2014/main" id="{0B735D17-E063-80B2-7266-C520D3314CE5}"/>
                </a:ext>
              </a:extLst>
            </p:cNvPr>
            <p:cNvCxnSpPr>
              <a:cxnSpLocks/>
            </p:cNvCxnSpPr>
            <p:nvPr/>
          </p:nvCxnSpPr>
          <p:spPr>
            <a:xfrm>
              <a:off x="5575300" y="5170173"/>
              <a:ext cx="1682808" cy="0"/>
            </a:xfrm>
            <a:prstGeom prst="line">
              <a:avLst/>
            </a:prstGeom>
            <a:ln w="25400" cap="rnd">
              <a:solidFill>
                <a:srgbClr val="0078D4"/>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1CC4EDF-77B5-EB22-EC42-0D4F714EEAD0}"/>
                </a:ext>
              </a:extLst>
            </p:cNvPr>
            <p:cNvCxnSpPr>
              <a:cxnSpLocks/>
            </p:cNvCxnSpPr>
            <p:nvPr/>
          </p:nvCxnSpPr>
          <p:spPr>
            <a:xfrm>
              <a:off x="6846641" y="6336215"/>
              <a:ext cx="0" cy="1100166"/>
            </a:xfrm>
            <a:prstGeom prst="line">
              <a:avLst/>
            </a:prstGeom>
            <a:ln w="25400" cap="rnd">
              <a:solidFill>
                <a:srgbClr val="0078D4"/>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3C4392E-A760-4273-F799-BB5EDC3BB1AB}"/>
                </a:ext>
              </a:extLst>
            </p:cNvPr>
            <p:cNvCxnSpPr>
              <a:cxnSpLocks/>
            </p:cNvCxnSpPr>
            <p:nvPr/>
          </p:nvCxnSpPr>
          <p:spPr>
            <a:xfrm>
              <a:off x="5468691" y="6092965"/>
              <a:ext cx="0" cy="1100166"/>
            </a:xfrm>
            <a:prstGeom prst="line">
              <a:avLst/>
            </a:prstGeom>
            <a:ln w="25400" cap="rnd">
              <a:solidFill>
                <a:srgbClr val="0078D4"/>
              </a:solidFill>
              <a:prstDash val="sysDot"/>
            </a:ln>
          </p:spPr>
          <p:style>
            <a:lnRef idx="1">
              <a:schemeClr val="accent1"/>
            </a:lnRef>
            <a:fillRef idx="0">
              <a:schemeClr val="accent1"/>
            </a:fillRef>
            <a:effectRef idx="0">
              <a:schemeClr val="accent1"/>
            </a:effectRef>
            <a:fontRef idx="minor">
              <a:schemeClr val="tx1"/>
            </a:fontRef>
          </p:style>
        </p:cxnSp>
      </p:grpSp>
      <p:sp>
        <p:nvSpPr>
          <p:cNvPr id="210" name="Rectangle: Rounded Corners 209">
            <a:extLst>
              <a:ext uri="{FF2B5EF4-FFF2-40B4-BE49-F238E27FC236}">
                <a16:creationId xmlns:a16="http://schemas.microsoft.com/office/drawing/2014/main" id="{FC5526C1-F791-5D0F-2B88-0B97529381CB}"/>
              </a:ext>
            </a:extLst>
          </p:cNvPr>
          <p:cNvSpPr/>
          <p:nvPr/>
        </p:nvSpPr>
        <p:spPr>
          <a:xfrm>
            <a:off x="4250575" y="5975300"/>
            <a:ext cx="3160751" cy="662851"/>
          </a:xfrm>
          <a:prstGeom prst="roundRect">
            <a:avLst>
              <a:gd name="adj" fmla="val 11862"/>
            </a:avLst>
          </a:prstGeom>
          <a:solidFill>
            <a:schemeClr val="bg1"/>
          </a:solidFill>
          <a:ln w="12700">
            <a:noFill/>
          </a:ln>
          <a:effectLst>
            <a:outerShdw blurRad="1397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408" name="Group 407">
            <a:extLst>
              <a:ext uri="{FF2B5EF4-FFF2-40B4-BE49-F238E27FC236}">
                <a16:creationId xmlns:a16="http://schemas.microsoft.com/office/drawing/2014/main" id="{A420C2EA-C8C9-63EB-FDDE-63598696CB0C}"/>
              </a:ext>
            </a:extLst>
          </p:cNvPr>
          <p:cNvGrpSpPr/>
          <p:nvPr/>
        </p:nvGrpSpPr>
        <p:grpSpPr>
          <a:xfrm>
            <a:off x="5098081" y="6093868"/>
            <a:ext cx="1465739" cy="450098"/>
            <a:chOff x="5098081" y="6081676"/>
            <a:chExt cx="1465739" cy="450098"/>
          </a:xfrm>
        </p:grpSpPr>
        <p:sp>
          <p:nvSpPr>
            <p:cNvPr id="212" name="TextBox 211">
              <a:extLst>
                <a:ext uri="{FF2B5EF4-FFF2-40B4-BE49-F238E27FC236}">
                  <a16:creationId xmlns:a16="http://schemas.microsoft.com/office/drawing/2014/main" id="{DB7E795B-1273-75FC-8A30-25D44FCB4D2B}"/>
                </a:ext>
              </a:extLst>
            </p:cNvPr>
            <p:cNvSpPr txBox="1"/>
            <p:nvPr/>
          </p:nvSpPr>
          <p:spPr>
            <a:xfrm>
              <a:off x="5098081" y="6285553"/>
              <a:ext cx="1465739" cy="246221"/>
            </a:xfrm>
            <a:prstGeom prst="rect">
              <a:avLst/>
            </a:prstGeom>
            <a:noFill/>
          </p:spPr>
          <p:txBody>
            <a:bodyPr wrap="square" rtlCol="0" anchor="ctr">
              <a:spAutoFit/>
            </a:bodyPr>
            <a:lstStyle/>
            <a:p>
              <a:pPr algn="ctr"/>
              <a:r>
                <a:rPr lang="en-US" sz="1000">
                  <a:ea typeface="Calibri" panose="020F0502020204030204" pitchFamily="34" charset="0"/>
                  <a:cs typeface="Segoe UI"/>
                </a:rPr>
                <a:t>AI framework support</a:t>
              </a:r>
            </a:p>
          </p:txBody>
        </p:sp>
        <p:sp>
          <p:nvSpPr>
            <p:cNvPr id="213" name="TextBox 212">
              <a:extLst>
                <a:ext uri="{FF2B5EF4-FFF2-40B4-BE49-F238E27FC236}">
                  <a16:creationId xmlns:a16="http://schemas.microsoft.com/office/drawing/2014/main" id="{EB10CE0E-0EF4-05F4-A2B8-9729DBDB86BC}"/>
                </a:ext>
              </a:extLst>
            </p:cNvPr>
            <p:cNvSpPr txBox="1"/>
            <p:nvPr/>
          </p:nvSpPr>
          <p:spPr>
            <a:xfrm>
              <a:off x="5415958" y="6081676"/>
              <a:ext cx="829985" cy="212812"/>
            </a:xfrm>
            <a:prstGeom prst="rect">
              <a:avLst/>
            </a:prstGeom>
            <a:noFill/>
          </p:spPr>
          <p:txBody>
            <a:bodyPr wrap="square" rtlCol="0" anchor="ctr">
              <a:spAutoFit/>
            </a:bodyPr>
            <a:lstStyle/>
            <a:p>
              <a:pPr algn="ctr"/>
              <a:r>
                <a:rPr lang="en-US" sz="1600">
                  <a:latin typeface="+mj-lt"/>
                  <a:cs typeface="Segoe UI Semibold" panose="020B0702040204020203" pitchFamily="34" charset="0"/>
                </a:rPr>
                <a:t>Wider</a:t>
              </a:r>
            </a:p>
          </p:txBody>
        </p:sp>
      </p:grpSp>
      <p:sp>
        <p:nvSpPr>
          <p:cNvPr id="215" name="Arrow: Left 214">
            <a:extLst>
              <a:ext uri="{FF2B5EF4-FFF2-40B4-BE49-F238E27FC236}">
                <a16:creationId xmlns:a16="http://schemas.microsoft.com/office/drawing/2014/main" id="{A0719CF2-7730-960E-0E8E-7F0312A43A69}"/>
              </a:ext>
            </a:extLst>
          </p:cNvPr>
          <p:cNvSpPr/>
          <p:nvPr/>
        </p:nvSpPr>
        <p:spPr>
          <a:xfrm>
            <a:off x="4407308" y="6149024"/>
            <a:ext cx="693546" cy="315402"/>
          </a:xfrm>
          <a:prstGeom prst="leftArrow">
            <a:avLst/>
          </a:prstGeom>
          <a:gradFill flip="none" rotWithShape="1">
            <a:gsLst>
              <a:gs pos="0">
                <a:srgbClr val="0078D4"/>
              </a:gs>
              <a:gs pos="100000">
                <a:srgbClr val="8DC8E8"/>
              </a:gs>
            </a:gsLst>
            <a:lin ang="0" scaled="1"/>
            <a:tileRect/>
          </a:grad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6" name="Arrow: Left 215">
            <a:extLst>
              <a:ext uri="{FF2B5EF4-FFF2-40B4-BE49-F238E27FC236}">
                <a16:creationId xmlns:a16="http://schemas.microsoft.com/office/drawing/2014/main" id="{53C58F2D-0FB7-69AA-541C-0075458F6E05}"/>
              </a:ext>
            </a:extLst>
          </p:cNvPr>
          <p:cNvSpPr/>
          <p:nvPr/>
        </p:nvSpPr>
        <p:spPr>
          <a:xfrm flipH="1">
            <a:off x="6561049" y="6149024"/>
            <a:ext cx="693546" cy="315402"/>
          </a:xfrm>
          <a:prstGeom prst="leftArrow">
            <a:avLst/>
          </a:prstGeom>
          <a:gradFill flip="none" rotWithShape="1">
            <a:gsLst>
              <a:gs pos="0">
                <a:srgbClr val="0078D4"/>
              </a:gs>
              <a:gs pos="100000">
                <a:srgbClr val="8DC8E8"/>
              </a:gs>
            </a:gsLst>
            <a:lin ang="0" scaled="1"/>
            <a:tileRect/>
          </a:grad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0" name="TextBox 239">
            <a:extLst>
              <a:ext uri="{FF2B5EF4-FFF2-40B4-BE49-F238E27FC236}">
                <a16:creationId xmlns:a16="http://schemas.microsoft.com/office/drawing/2014/main" id="{D0915760-F1D3-F689-4F44-65F6CE43185E}"/>
              </a:ext>
            </a:extLst>
          </p:cNvPr>
          <p:cNvSpPr txBox="1"/>
          <p:nvPr/>
        </p:nvSpPr>
        <p:spPr>
          <a:xfrm>
            <a:off x="4171396" y="4650561"/>
            <a:ext cx="2498558" cy="338554"/>
          </a:xfrm>
          <a:prstGeom prst="rect">
            <a:avLst/>
          </a:prstGeom>
          <a:noFill/>
        </p:spPr>
        <p:txBody>
          <a:bodyPr wrap="square" rtlCol="0">
            <a:spAutoFit/>
          </a:bodyPr>
          <a:lstStyle/>
          <a:p>
            <a:r>
              <a:rPr lang="en-US" sz="1600">
                <a:latin typeface="+mj-lt"/>
                <a:cs typeface="Segoe UI Semibold" panose="020B0702040204020203" pitchFamily="34" charset="0"/>
              </a:rPr>
              <a:t>AI runs best on Intel</a:t>
            </a:r>
            <a:r>
              <a:rPr lang="en-US" sz="1600" baseline="30000">
                <a:latin typeface="+mj-lt"/>
                <a:cs typeface="Segoe UI Semibold" panose="020B0702040204020203" pitchFamily="34" charset="0"/>
              </a:rPr>
              <a:t>4</a:t>
            </a:r>
          </a:p>
        </p:txBody>
      </p:sp>
      <p:sp>
        <p:nvSpPr>
          <p:cNvPr id="241" name="TextBox 240">
            <a:extLst>
              <a:ext uri="{FF2B5EF4-FFF2-40B4-BE49-F238E27FC236}">
                <a16:creationId xmlns:a16="http://schemas.microsoft.com/office/drawing/2014/main" id="{B0A780EE-3FF9-84B5-8C77-3326C428E07C}"/>
              </a:ext>
            </a:extLst>
          </p:cNvPr>
          <p:cNvSpPr txBox="1"/>
          <p:nvPr/>
        </p:nvSpPr>
        <p:spPr>
          <a:xfrm>
            <a:off x="4183171" y="5057505"/>
            <a:ext cx="3110392" cy="707886"/>
          </a:xfrm>
          <a:prstGeom prst="rect">
            <a:avLst/>
          </a:prstGeom>
          <a:noFill/>
        </p:spPr>
        <p:txBody>
          <a:bodyPr wrap="square" rtlCol="0">
            <a:spAutoFit/>
          </a:bodyPr>
          <a:lstStyle/>
          <a:p>
            <a:r>
              <a:rPr lang="en-US" sz="1000">
                <a:cs typeface="Segoe UI" panose="020B0502040204020203" pitchFamily="34" charset="0"/>
              </a:rPr>
              <a:t>Great AI-driven PC experiences require excellence and reliability at every layer across applications, AI models, runtimes, frameworks, drivers, operating systems, and hardware. </a:t>
            </a:r>
          </a:p>
        </p:txBody>
      </p:sp>
      <p:sp>
        <p:nvSpPr>
          <p:cNvPr id="388" name="Rectangle: Rounded Corners 387">
            <a:extLst>
              <a:ext uri="{FF2B5EF4-FFF2-40B4-BE49-F238E27FC236}">
                <a16:creationId xmlns:a16="http://schemas.microsoft.com/office/drawing/2014/main" id="{B5365B39-BE76-67F0-ADD6-891B09F9257E}"/>
              </a:ext>
            </a:extLst>
          </p:cNvPr>
          <p:cNvSpPr/>
          <p:nvPr/>
        </p:nvSpPr>
        <p:spPr>
          <a:xfrm>
            <a:off x="4250575" y="6742778"/>
            <a:ext cx="3160751" cy="662851"/>
          </a:xfrm>
          <a:prstGeom prst="roundRect">
            <a:avLst>
              <a:gd name="adj" fmla="val 11862"/>
            </a:avLst>
          </a:prstGeom>
          <a:solidFill>
            <a:schemeClr val="bg1"/>
          </a:solidFill>
          <a:ln w="12700">
            <a:noFill/>
          </a:ln>
          <a:effectLst>
            <a:outerShdw blurRad="1397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9" name="Rectangle: Rounded Corners 398">
            <a:extLst>
              <a:ext uri="{FF2B5EF4-FFF2-40B4-BE49-F238E27FC236}">
                <a16:creationId xmlns:a16="http://schemas.microsoft.com/office/drawing/2014/main" id="{A91C7CEF-B4E2-EA67-D8AA-1427E2295FDB}"/>
              </a:ext>
            </a:extLst>
          </p:cNvPr>
          <p:cNvSpPr/>
          <p:nvPr/>
        </p:nvSpPr>
        <p:spPr>
          <a:xfrm>
            <a:off x="4250575" y="8277734"/>
            <a:ext cx="3160751" cy="662851"/>
          </a:xfrm>
          <a:prstGeom prst="roundRect">
            <a:avLst>
              <a:gd name="adj" fmla="val 11862"/>
            </a:avLst>
          </a:prstGeom>
          <a:solidFill>
            <a:schemeClr val="bg1"/>
          </a:solidFill>
          <a:ln w="12700">
            <a:noFill/>
          </a:ln>
          <a:effectLst>
            <a:outerShdw blurRad="1397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91" name="Group 290">
            <a:extLst>
              <a:ext uri="{FF2B5EF4-FFF2-40B4-BE49-F238E27FC236}">
                <a16:creationId xmlns:a16="http://schemas.microsoft.com/office/drawing/2014/main" id="{6CE7694F-3211-ABE2-E2A8-0249B032A21C}"/>
              </a:ext>
            </a:extLst>
          </p:cNvPr>
          <p:cNvGrpSpPr/>
          <p:nvPr/>
        </p:nvGrpSpPr>
        <p:grpSpPr>
          <a:xfrm>
            <a:off x="4407471" y="6894948"/>
            <a:ext cx="2846958" cy="358510"/>
            <a:chOff x="6705629" y="323127"/>
            <a:chExt cx="5452181" cy="686576"/>
          </a:xfrm>
          <a:gradFill>
            <a:gsLst>
              <a:gs pos="0">
                <a:srgbClr val="0078D4"/>
              </a:gs>
              <a:gs pos="94828">
                <a:srgbClr val="CFE7F5"/>
              </a:gs>
              <a:gs pos="26000">
                <a:srgbClr val="8DC8E8"/>
              </a:gs>
            </a:gsLst>
            <a:lin ang="0" scaled="1"/>
          </a:gradFill>
        </p:grpSpPr>
        <p:sp>
          <p:nvSpPr>
            <p:cNvPr id="292" name="Rectangle 291">
              <a:extLst>
                <a:ext uri="{FF2B5EF4-FFF2-40B4-BE49-F238E27FC236}">
                  <a16:creationId xmlns:a16="http://schemas.microsoft.com/office/drawing/2014/main" id="{712C719F-4DDF-53C6-DB7A-3C96CE4BE6F3}"/>
                </a:ext>
              </a:extLst>
            </p:cNvPr>
            <p:cNvSpPr/>
            <p:nvPr/>
          </p:nvSpPr>
          <p:spPr>
            <a:xfrm>
              <a:off x="6705629"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3" name="Rectangle 292">
              <a:extLst>
                <a:ext uri="{FF2B5EF4-FFF2-40B4-BE49-F238E27FC236}">
                  <a16:creationId xmlns:a16="http://schemas.microsoft.com/office/drawing/2014/main" id="{2E419643-E82C-51D5-954C-23E96D6CA06B}"/>
                </a:ext>
              </a:extLst>
            </p:cNvPr>
            <p:cNvSpPr/>
            <p:nvPr/>
          </p:nvSpPr>
          <p:spPr>
            <a:xfrm>
              <a:off x="6858030"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4" name="Rectangle 293">
              <a:extLst>
                <a:ext uri="{FF2B5EF4-FFF2-40B4-BE49-F238E27FC236}">
                  <a16:creationId xmlns:a16="http://schemas.microsoft.com/office/drawing/2014/main" id="{F8DE3E62-4376-E2D4-77FF-AC57573954EC}"/>
                </a:ext>
              </a:extLst>
            </p:cNvPr>
            <p:cNvSpPr/>
            <p:nvPr/>
          </p:nvSpPr>
          <p:spPr>
            <a:xfrm>
              <a:off x="7010431"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5" name="Rectangle 294">
              <a:extLst>
                <a:ext uri="{FF2B5EF4-FFF2-40B4-BE49-F238E27FC236}">
                  <a16:creationId xmlns:a16="http://schemas.microsoft.com/office/drawing/2014/main" id="{77CCE427-CC86-670E-71BF-9AF640333D5B}"/>
                </a:ext>
              </a:extLst>
            </p:cNvPr>
            <p:cNvSpPr/>
            <p:nvPr/>
          </p:nvSpPr>
          <p:spPr>
            <a:xfrm>
              <a:off x="7162832"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6" name="Rectangle 295">
              <a:extLst>
                <a:ext uri="{FF2B5EF4-FFF2-40B4-BE49-F238E27FC236}">
                  <a16:creationId xmlns:a16="http://schemas.microsoft.com/office/drawing/2014/main" id="{181DFFF1-8027-4F6B-34A8-FB1066446AAE}"/>
                </a:ext>
              </a:extLst>
            </p:cNvPr>
            <p:cNvSpPr/>
            <p:nvPr/>
          </p:nvSpPr>
          <p:spPr>
            <a:xfrm>
              <a:off x="7315233"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7" name="Rectangle 296">
              <a:extLst>
                <a:ext uri="{FF2B5EF4-FFF2-40B4-BE49-F238E27FC236}">
                  <a16:creationId xmlns:a16="http://schemas.microsoft.com/office/drawing/2014/main" id="{3BB26C56-FB48-4411-C5D3-E940FD52D2B0}"/>
                </a:ext>
              </a:extLst>
            </p:cNvPr>
            <p:cNvSpPr/>
            <p:nvPr/>
          </p:nvSpPr>
          <p:spPr>
            <a:xfrm>
              <a:off x="7467632"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8" name="Rectangle 297">
              <a:extLst>
                <a:ext uri="{FF2B5EF4-FFF2-40B4-BE49-F238E27FC236}">
                  <a16:creationId xmlns:a16="http://schemas.microsoft.com/office/drawing/2014/main" id="{26AFC002-E616-BCCE-9B63-25A63027B860}"/>
                </a:ext>
              </a:extLst>
            </p:cNvPr>
            <p:cNvSpPr/>
            <p:nvPr/>
          </p:nvSpPr>
          <p:spPr>
            <a:xfrm>
              <a:off x="7620033"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9" name="Rectangle 298">
              <a:extLst>
                <a:ext uri="{FF2B5EF4-FFF2-40B4-BE49-F238E27FC236}">
                  <a16:creationId xmlns:a16="http://schemas.microsoft.com/office/drawing/2014/main" id="{A3D8F3B1-B692-61F8-B952-A31F19DB8545}"/>
                </a:ext>
              </a:extLst>
            </p:cNvPr>
            <p:cNvSpPr/>
            <p:nvPr/>
          </p:nvSpPr>
          <p:spPr>
            <a:xfrm>
              <a:off x="7772434"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0" name="Rectangle 299">
              <a:extLst>
                <a:ext uri="{FF2B5EF4-FFF2-40B4-BE49-F238E27FC236}">
                  <a16:creationId xmlns:a16="http://schemas.microsoft.com/office/drawing/2014/main" id="{8AA396BD-1EF5-99ED-F396-2361BA7ABAE3}"/>
                </a:ext>
              </a:extLst>
            </p:cNvPr>
            <p:cNvSpPr/>
            <p:nvPr/>
          </p:nvSpPr>
          <p:spPr>
            <a:xfrm>
              <a:off x="7924835"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1" name="Rectangle 300">
              <a:extLst>
                <a:ext uri="{FF2B5EF4-FFF2-40B4-BE49-F238E27FC236}">
                  <a16:creationId xmlns:a16="http://schemas.microsoft.com/office/drawing/2014/main" id="{2F89E802-A720-B751-CE0D-7E2B79157D3A}"/>
                </a:ext>
              </a:extLst>
            </p:cNvPr>
            <p:cNvSpPr/>
            <p:nvPr/>
          </p:nvSpPr>
          <p:spPr>
            <a:xfrm>
              <a:off x="10831976"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2" name="Rectangle 301">
              <a:extLst>
                <a:ext uri="{FF2B5EF4-FFF2-40B4-BE49-F238E27FC236}">
                  <a16:creationId xmlns:a16="http://schemas.microsoft.com/office/drawing/2014/main" id="{316C8609-DBFD-65CB-DA03-494DC3F81C2F}"/>
                </a:ext>
              </a:extLst>
            </p:cNvPr>
            <p:cNvSpPr/>
            <p:nvPr/>
          </p:nvSpPr>
          <p:spPr>
            <a:xfrm>
              <a:off x="10984377"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3" name="Rectangle 302">
              <a:extLst>
                <a:ext uri="{FF2B5EF4-FFF2-40B4-BE49-F238E27FC236}">
                  <a16:creationId xmlns:a16="http://schemas.microsoft.com/office/drawing/2014/main" id="{06B72239-2F65-1EC2-8A36-246FECE5841A}"/>
                </a:ext>
              </a:extLst>
            </p:cNvPr>
            <p:cNvSpPr/>
            <p:nvPr/>
          </p:nvSpPr>
          <p:spPr>
            <a:xfrm>
              <a:off x="11136778"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4" name="Rectangle 303">
              <a:extLst>
                <a:ext uri="{FF2B5EF4-FFF2-40B4-BE49-F238E27FC236}">
                  <a16:creationId xmlns:a16="http://schemas.microsoft.com/office/drawing/2014/main" id="{3E98709F-53CE-49B8-0CCB-899B6D6B9878}"/>
                </a:ext>
              </a:extLst>
            </p:cNvPr>
            <p:cNvSpPr/>
            <p:nvPr/>
          </p:nvSpPr>
          <p:spPr>
            <a:xfrm>
              <a:off x="11289175"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5" name="Rectangle 304">
              <a:extLst>
                <a:ext uri="{FF2B5EF4-FFF2-40B4-BE49-F238E27FC236}">
                  <a16:creationId xmlns:a16="http://schemas.microsoft.com/office/drawing/2014/main" id="{232F433C-74AD-29C5-9972-0F824D42847A}"/>
                </a:ext>
              </a:extLst>
            </p:cNvPr>
            <p:cNvSpPr/>
            <p:nvPr/>
          </p:nvSpPr>
          <p:spPr>
            <a:xfrm>
              <a:off x="11441580"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6" name="Rectangle 305">
              <a:extLst>
                <a:ext uri="{FF2B5EF4-FFF2-40B4-BE49-F238E27FC236}">
                  <a16:creationId xmlns:a16="http://schemas.microsoft.com/office/drawing/2014/main" id="{A2F00487-1BC6-B860-D4F2-CC0BE99E86B3}"/>
                </a:ext>
              </a:extLst>
            </p:cNvPr>
            <p:cNvSpPr/>
            <p:nvPr/>
          </p:nvSpPr>
          <p:spPr>
            <a:xfrm>
              <a:off x="11593975"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7" name="Rectangle 306">
              <a:extLst>
                <a:ext uri="{FF2B5EF4-FFF2-40B4-BE49-F238E27FC236}">
                  <a16:creationId xmlns:a16="http://schemas.microsoft.com/office/drawing/2014/main" id="{21557827-1E5B-3AF8-EAD8-1D6D82821359}"/>
                </a:ext>
              </a:extLst>
            </p:cNvPr>
            <p:cNvSpPr/>
            <p:nvPr/>
          </p:nvSpPr>
          <p:spPr>
            <a:xfrm>
              <a:off x="11746380"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8" name="Rectangle 307">
              <a:extLst>
                <a:ext uri="{FF2B5EF4-FFF2-40B4-BE49-F238E27FC236}">
                  <a16:creationId xmlns:a16="http://schemas.microsoft.com/office/drawing/2014/main" id="{7BC3C704-8E74-8205-08C3-9E134150A8D9}"/>
                </a:ext>
              </a:extLst>
            </p:cNvPr>
            <p:cNvSpPr/>
            <p:nvPr/>
          </p:nvSpPr>
          <p:spPr>
            <a:xfrm>
              <a:off x="11898775"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9" name="Rectangle 308">
              <a:extLst>
                <a:ext uri="{FF2B5EF4-FFF2-40B4-BE49-F238E27FC236}">
                  <a16:creationId xmlns:a16="http://schemas.microsoft.com/office/drawing/2014/main" id="{D1A2DDDE-A474-EBED-F1A4-99E36273B787}"/>
                </a:ext>
              </a:extLst>
            </p:cNvPr>
            <p:cNvSpPr/>
            <p:nvPr/>
          </p:nvSpPr>
          <p:spPr>
            <a:xfrm>
              <a:off x="12051130" y="323127"/>
              <a:ext cx="106680" cy="686576"/>
            </a:xfrm>
            <a:prstGeom prst="rect">
              <a:avLst/>
            </a:prstGeom>
            <a:grp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72" name="Group 471">
            <a:extLst>
              <a:ext uri="{FF2B5EF4-FFF2-40B4-BE49-F238E27FC236}">
                <a16:creationId xmlns:a16="http://schemas.microsoft.com/office/drawing/2014/main" id="{EF086643-7F63-9BE3-636C-EFCCE4263F1A}"/>
              </a:ext>
            </a:extLst>
          </p:cNvPr>
          <p:cNvGrpSpPr/>
          <p:nvPr/>
        </p:nvGrpSpPr>
        <p:grpSpPr>
          <a:xfrm>
            <a:off x="5098081" y="6801116"/>
            <a:ext cx="1465739" cy="512969"/>
            <a:chOff x="5098081" y="6788924"/>
            <a:chExt cx="1465739" cy="512969"/>
          </a:xfrm>
        </p:grpSpPr>
        <p:sp>
          <p:nvSpPr>
            <p:cNvPr id="411" name="TextBox 410">
              <a:extLst>
                <a:ext uri="{FF2B5EF4-FFF2-40B4-BE49-F238E27FC236}">
                  <a16:creationId xmlns:a16="http://schemas.microsoft.com/office/drawing/2014/main" id="{6D5C21F7-9503-2450-1357-796586E46502}"/>
                </a:ext>
              </a:extLst>
            </p:cNvPr>
            <p:cNvSpPr txBox="1"/>
            <p:nvPr/>
          </p:nvSpPr>
          <p:spPr>
            <a:xfrm>
              <a:off x="5098081" y="7055672"/>
              <a:ext cx="1465739" cy="246221"/>
            </a:xfrm>
            <a:prstGeom prst="rect">
              <a:avLst/>
            </a:prstGeom>
            <a:noFill/>
          </p:spPr>
          <p:txBody>
            <a:bodyPr wrap="square" rtlCol="0" anchor="ctr">
              <a:spAutoFit/>
            </a:bodyPr>
            <a:lstStyle/>
            <a:p>
              <a:pPr algn="ctr"/>
              <a:r>
                <a:rPr lang="en-US" sz="1000">
                  <a:ea typeface="Calibri" panose="020F0502020204030204" pitchFamily="34" charset="0"/>
                  <a:cs typeface="Segoe UI"/>
                </a:rPr>
                <a:t>AI runtime support</a:t>
              </a:r>
            </a:p>
          </p:txBody>
        </p:sp>
        <p:sp>
          <p:nvSpPr>
            <p:cNvPr id="412" name="TextBox 411">
              <a:extLst>
                <a:ext uri="{FF2B5EF4-FFF2-40B4-BE49-F238E27FC236}">
                  <a16:creationId xmlns:a16="http://schemas.microsoft.com/office/drawing/2014/main" id="{6A43FC88-E7B6-C499-D71E-13C22BE26E85}"/>
                </a:ext>
              </a:extLst>
            </p:cNvPr>
            <p:cNvSpPr txBox="1"/>
            <p:nvPr/>
          </p:nvSpPr>
          <p:spPr>
            <a:xfrm>
              <a:off x="5258405" y="6788924"/>
              <a:ext cx="1145091" cy="338554"/>
            </a:xfrm>
            <a:prstGeom prst="rect">
              <a:avLst/>
            </a:prstGeom>
            <a:noFill/>
          </p:spPr>
          <p:txBody>
            <a:bodyPr wrap="square" rtlCol="0" anchor="ctr">
              <a:spAutoFit/>
            </a:bodyPr>
            <a:lstStyle/>
            <a:p>
              <a:pPr algn="ctr"/>
              <a:r>
                <a:rPr lang="en-US" sz="1600">
                  <a:latin typeface="+mj-lt"/>
                  <a:cs typeface="Segoe UI Semibold" panose="020B0702040204020203" pitchFamily="34" charset="0"/>
                </a:rPr>
                <a:t>Broader</a:t>
              </a:r>
            </a:p>
          </p:txBody>
        </p:sp>
      </p:grpSp>
      <p:sp>
        <p:nvSpPr>
          <p:cNvPr id="438" name="Rectangle: Rounded Corners 437">
            <a:extLst>
              <a:ext uri="{FF2B5EF4-FFF2-40B4-BE49-F238E27FC236}">
                <a16:creationId xmlns:a16="http://schemas.microsoft.com/office/drawing/2014/main" id="{83464633-3ABA-A34E-365B-5BEDA01C1AD6}"/>
              </a:ext>
            </a:extLst>
          </p:cNvPr>
          <p:cNvSpPr/>
          <p:nvPr/>
        </p:nvSpPr>
        <p:spPr>
          <a:xfrm>
            <a:off x="4250575" y="7510256"/>
            <a:ext cx="3160751" cy="662851"/>
          </a:xfrm>
          <a:prstGeom prst="roundRect">
            <a:avLst>
              <a:gd name="adj" fmla="val 11862"/>
            </a:avLst>
          </a:prstGeom>
          <a:solidFill>
            <a:schemeClr val="bg1"/>
          </a:solidFill>
          <a:ln w="12700">
            <a:noFill/>
          </a:ln>
          <a:effectLst>
            <a:outerShdw blurRad="1397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440" name="Group 439">
            <a:extLst>
              <a:ext uri="{FF2B5EF4-FFF2-40B4-BE49-F238E27FC236}">
                <a16:creationId xmlns:a16="http://schemas.microsoft.com/office/drawing/2014/main" id="{EF78D19C-D969-6908-FA1C-780752C529F5}"/>
              </a:ext>
            </a:extLst>
          </p:cNvPr>
          <p:cNvGrpSpPr/>
          <p:nvPr/>
        </p:nvGrpSpPr>
        <p:grpSpPr>
          <a:xfrm>
            <a:off x="5487857" y="7585197"/>
            <a:ext cx="1465739" cy="512969"/>
            <a:chOff x="5098081" y="6018805"/>
            <a:chExt cx="1465739" cy="512969"/>
          </a:xfrm>
        </p:grpSpPr>
        <p:sp>
          <p:nvSpPr>
            <p:cNvPr id="441" name="TextBox 440">
              <a:extLst>
                <a:ext uri="{FF2B5EF4-FFF2-40B4-BE49-F238E27FC236}">
                  <a16:creationId xmlns:a16="http://schemas.microsoft.com/office/drawing/2014/main" id="{3951BE30-89BD-56CF-6105-23E552231081}"/>
                </a:ext>
              </a:extLst>
            </p:cNvPr>
            <p:cNvSpPr txBox="1"/>
            <p:nvPr/>
          </p:nvSpPr>
          <p:spPr>
            <a:xfrm>
              <a:off x="5098081" y="6285553"/>
              <a:ext cx="1465739" cy="246221"/>
            </a:xfrm>
            <a:prstGeom prst="rect">
              <a:avLst/>
            </a:prstGeom>
            <a:noFill/>
          </p:spPr>
          <p:txBody>
            <a:bodyPr wrap="square" rtlCol="0" anchor="ctr">
              <a:spAutoFit/>
            </a:bodyPr>
            <a:lstStyle/>
            <a:p>
              <a:r>
                <a:rPr lang="en-US" sz="1000">
                  <a:ea typeface="Calibri" panose="020F0502020204030204" pitchFamily="34" charset="0"/>
                  <a:cs typeface="Segoe UI"/>
                </a:rPr>
                <a:t>ISV partners</a:t>
              </a:r>
            </a:p>
          </p:txBody>
        </p:sp>
        <p:sp>
          <p:nvSpPr>
            <p:cNvPr id="442" name="TextBox 441">
              <a:extLst>
                <a:ext uri="{FF2B5EF4-FFF2-40B4-BE49-F238E27FC236}">
                  <a16:creationId xmlns:a16="http://schemas.microsoft.com/office/drawing/2014/main" id="{D5FED71B-A5A6-6701-53AE-7C5418B4BDDF}"/>
                </a:ext>
              </a:extLst>
            </p:cNvPr>
            <p:cNvSpPr txBox="1"/>
            <p:nvPr/>
          </p:nvSpPr>
          <p:spPr>
            <a:xfrm>
              <a:off x="5098081" y="6018805"/>
              <a:ext cx="829985" cy="338554"/>
            </a:xfrm>
            <a:prstGeom prst="rect">
              <a:avLst/>
            </a:prstGeom>
            <a:noFill/>
          </p:spPr>
          <p:txBody>
            <a:bodyPr wrap="square" rtlCol="0" anchor="ctr">
              <a:spAutoFit/>
            </a:bodyPr>
            <a:lstStyle/>
            <a:p>
              <a:r>
                <a:rPr lang="en-US" sz="1600">
                  <a:latin typeface="+mj-lt"/>
                  <a:cs typeface="Segoe UI Semibold" panose="020B0702040204020203" pitchFamily="34" charset="0"/>
                </a:rPr>
                <a:t>100+</a:t>
              </a:r>
            </a:p>
          </p:txBody>
        </p:sp>
      </p:grpSp>
      <p:grpSp>
        <p:nvGrpSpPr>
          <p:cNvPr id="461" name="Group 460">
            <a:extLst>
              <a:ext uri="{FF2B5EF4-FFF2-40B4-BE49-F238E27FC236}">
                <a16:creationId xmlns:a16="http://schemas.microsoft.com/office/drawing/2014/main" id="{EB76CBCE-DDD9-9BBA-4507-0A655055F622}"/>
              </a:ext>
            </a:extLst>
          </p:cNvPr>
          <p:cNvGrpSpPr/>
          <p:nvPr/>
        </p:nvGrpSpPr>
        <p:grpSpPr>
          <a:xfrm>
            <a:off x="4597820" y="7631826"/>
            <a:ext cx="459493" cy="437545"/>
            <a:chOff x="6071309" y="3404882"/>
            <a:chExt cx="568694" cy="541530"/>
          </a:xfrm>
        </p:grpSpPr>
        <p:sp>
          <p:nvSpPr>
            <p:cNvPr id="462" name="Freeform: Shape 461">
              <a:extLst>
                <a:ext uri="{FF2B5EF4-FFF2-40B4-BE49-F238E27FC236}">
                  <a16:creationId xmlns:a16="http://schemas.microsoft.com/office/drawing/2014/main" id="{11978EED-C4BF-BF5C-C5F4-65F719FD353F}"/>
                </a:ext>
              </a:extLst>
            </p:cNvPr>
            <p:cNvSpPr/>
            <p:nvPr/>
          </p:nvSpPr>
          <p:spPr>
            <a:xfrm>
              <a:off x="6071309" y="3404882"/>
              <a:ext cx="544026" cy="492532"/>
            </a:xfrm>
            <a:custGeom>
              <a:avLst/>
              <a:gdLst>
                <a:gd name="connsiteX0" fmla="*/ 295441 w 544026"/>
                <a:gd name="connsiteY0" fmla="*/ 4677 h 492532"/>
                <a:gd name="connsiteX1" fmla="*/ 299851 w 544026"/>
                <a:gd name="connsiteY1" fmla="*/ 237 h 492532"/>
                <a:gd name="connsiteX2" fmla="*/ 376711 w 544026"/>
                <a:gd name="connsiteY2" fmla="*/ 237 h 492532"/>
                <a:gd name="connsiteX3" fmla="*/ 377761 w 544026"/>
                <a:gd name="connsiteY3" fmla="*/ 207 h 492532"/>
                <a:gd name="connsiteX4" fmla="*/ 394111 w 544026"/>
                <a:gd name="connsiteY4" fmla="*/ 207 h 492532"/>
                <a:gd name="connsiteX5" fmla="*/ 395251 w 544026"/>
                <a:gd name="connsiteY5" fmla="*/ 207 h 492532"/>
                <a:gd name="connsiteX6" fmla="*/ 444631 w 544026"/>
                <a:gd name="connsiteY6" fmla="*/ 11277 h 492532"/>
                <a:gd name="connsiteX7" fmla="*/ 514831 w 544026"/>
                <a:gd name="connsiteY7" fmla="*/ 65937 h 492532"/>
                <a:gd name="connsiteX8" fmla="*/ 538951 w 544026"/>
                <a:gd name="connsiteY8" fmla="*/ 196377 h 492532"/>
                <a:gd name="connsiteX9" fmla="*/ 440521 w 544026"/>
                <a:gd name="connsiteY9" fmla="*/ 99267 h 492532"/>
                <a:gd name="connsiteX10" fmla="*/ 424711 w 544026"/>
                <a:gd name="connsiteY10" fmla="*/ 92787 h 492532"/>
                <a:gd name="connsiteX11" fmla="*/ 282361 w 544026"/>
                <a:gd name="connsiteY11" fmla="*/ 92787 h 492532"/>
                <a:gd name="connsiteX12" fmla="*/ 268771 w 544026"/>
                <a:gd name="connsiteY12" fmla="*/ 97347 h 492532"/>
                <a:gd name="connsiteX13" fmla="*/ 212251 w 544026"/>
                <a:gd name="connsiteY13" fmla="*/ 140187 h 492532"/>
                <a:gd name="connsiteX14" fmla="*/ 171548 w 544026"/>
                <a:gd name="connsiteY14" fmla="*/ 134716 h 492532"/>
                <a:gd name="connsiteX15" fmla="*/ 171511 w 544026"/>
                <a:gd name="connsiteY15" fmla="*/ 134667 h 492532"/>
                <a:gd name="connsiteX16" fmla="*/ 176744 w 544026"/>
                <a:gd name="connsiteY16" fmla="*/ 94618 h 492532"/>
                <a:gd name="connsiteX17" fmla="*/ 176941 w 544026"/>
                <a:gd name="connsiteY17" fmla="*/ 94467 h 492532"/>
                <a:gd name="connsiteX18" fmla="*/ 295441 w 544026"/>
                <a:gd name="connsiteY18" fmla="*/ 4677 h 492532"/>
                <a:gd name="connsiteX19" fmla="*/ 147331 w 544026"/>
                <a:gd name="connsiteY19" fmla="*/ 336897 h 492532"/>
                <a:gd name="connsiteX20" fmla="*/ 146941 w 544026"/>
                <a:gd name="connsiteY20" fmla="*/ 337287 h 492532"/>
                <a:gd name="connsiteX21" fmla="*/ 117721 w 544026"/>
                <a:gd name="connsiteY21" fmla="*/ 366327 h 492532"/>
                <a:gd name="connsiteX22" fmla="*/ 117331 w 544026"/>
                <a:gd name="connsiteY22" fmla="*/ 366687 h 492532"/>
                <a:gd name="connsiteX23" fmla="*/ 79501 w 544026"/>
                <a:gd name="connsiteY23" fmla="*/ 366327 h 492532"/>
                <a:gd name="connsiteX24" fmla="*/ 79335 w 544026"/>
                <a:gd name="connsiteY24" fmla="*/ 328482 h 492532"/>
                <a:gd name="connsiteX25" fmla="*/ 79501 w 544026"/>
                <a:gd name="connsiteY25" fmla="*/ 328317 h 492532"/>
                <a:gd name="connsiteX26" fmla="*/ 108721 w 544026"/>
                <a:gd name="connsiteY26" fmla="*/ 299277 h 492532"/>
                <a:gd name="connsiteX27" fmla="*/ 146971 w 544026"/>
                <a:gd name="connsiteY27" fmla="*/ 299277 h 492532"/>
                <a:gd name="connsiteX28" fmla="*/ 147331 w 544026"/>
                <a:gd name="connsiteY28" fmla="*/ 336897 h 492532"/>
                <a:gd name="connsiteX29" fmla="*/ 138631 w 544026"/>
                <a:gd name="connsiteY29" fmla="*/ 387837 h 492532"/>
                <a:gd name="connsiteX30" fmla="*/ 139021 w 544026"/>
                <a:gd name="connsiteY30" fmla="*/ 425457 h 492532"/>
                <a:gd name="connsiteX31" fmla="*/ 177271 w 544026"/>
                <a:gd name="connsiteY31" fmla="*/ 425457 h 492532"/>
                <a:gd name="connsiteX32" fmla="*/ 206491 w 544026"/>
                <a:gd name="connsiteY32" fmla="*/ 396447 h 492532"/>
                <a:gd name="connsiteX33" fmla="*/ 206686 w 544026"/>
                <a:gd name="connsiteY33" fmla="*/ 358602 h 492532"/>
                <a:gd name="connsiteX34" fmla="*/ 202291 w 544026"/>
                <a:gd name="connsiteY34" fmla="*/ 355017 h 492532"/>
                <a:gd name="connsiteX35" fmla="*/ 168631 w 544026"/>
                <a:gd name="connsiteY35" fmla="*/ 358017 h 492532"/>
                <a:gd name="connsiteX36" fmla="*/ 168241 w 544026"/>
                <a:gd name="connsiteY36" fmla="*/ 358437 h 492532"/>
                <a:gd name="connsiteX37" fmla="*/ 139021 w 544026"/>
                <a:gd name="connsiteY37" fmla="*/ 387447 h 492532"/>
                <a:gd name="connsiteX38" fmla="*/ 138631 w 544026"/>
                <a:gd name="connsiteY38" fmla="*/ 387837 h 492532"/>
                <a:gd name="connsiteX39" fmla="*/ 75391 w 544026"/>
                <a:gd name="connsiteY39" fmla="*/ 252057 h 492532"/>
                <a:gd name="connsiteX40" fmla="*/ 75557 w 544026"/>
                <a:gd name="connsiteY40" fmla="*/ 289902 h 492532"/>
                <a:gd name="connsiteX41" fmla="*/ 75391 w 544026"/>
                <a:gd name="connsiteY41" fmla="*/ 290067 h 492532"/>
                <a:gd name="connsiteX42" fmla="*/ 46201 w 544026"/>
                <a:gd name="connsiteY42" fmla="*/ 319107 h 492532"/>
                <a:gd name="connsiteX43" fmla="*/ 7921 w 544026"/>
                <a:gd name="connsiteY43" fmla="*/ 319107 h 492532"/>
                <a:gd name="connsiteX44" fmla="*/ 7755 w 544026"/>
                <a:gd name="connsiteY44" fmla="*/ 281262 h 492532"/>
                <a:gd name="connsiteX45" fmla="*/ 7921 w 544026"/>
                <a:gd name="connsiteY45" fmla="*/ 281097 h 492532"/>
                <a:gd name="connsiteX46" fmla="*/ 37171 w 544026"/>
                <a:gd name="connsiteY46" fmla="*/ 252057 h 492532"/>
                <a:gd name="connsiteX47" fmla="*/ 75421 w 544026"/>
                <a:gd name="connsiteY47" fmla="*/ 252057 h 492532"/>
                <a:gd name="connsiteX48" fmla="*/ 266011 w 544026"/>
                <a:gd name="connsiteY48" fmla="*/ 417567 h 492532"/>
                <a:gd name="connsiteX49" fmla="*/ 266176 w 544026"/>
                <a:gd name="connsiteY49" fmla="*/ 455412 h 492532"/>
                <a:gd name="connsiteX50" fmla="*/ 266011 w 544026"/>
                <a:gd name="connsiteY50" fmla="*/ 455577 h 492532"/>
                <a:gd name="connsiteX51" fmla="*/ 236791 w 544026"/>
                <a:gd name="connsiteY51" fmla="*/ 484617 h 492532"/>
                <a:gd name="connsiteX52" fmla="*/ 198541 w 544026"/>
                <a:gd name="connsiteY52" fmla="*/ 484617 h 492532"/>
                <a:gd name="connsiteX53" fmla="*/ 193381 w 544026"/>
                <a:gd name="connsiteY53" fmla="*/ 453777 h 492532"/>
                <a:gd name="connsiteX54" fmla="*/ 193411 w 544026"/>
                <a:gd name="connsiteY54" fmla="*/ 453717 h 492532"/>
                <a:gd name="connsiteX55" fmla="*/ 198541 w 544026"/>
                <a:gd name="connsiteY55" fmla="*/ 446607 h 492532"/>
                <a:gd name="connsiteX56" fmla="*/ 227761 w 544026"/>
                <a:gd name="connsiteY56" fmla="*/ 417567 h 492532"/>
                <a:gd name="connsiteX57" fmla="*/ 266011 w 544026"/>
                <a:gd name="connsiteY57" fmla="*/ 417567 h 49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44026" h="492532">
                  <a:moveTo>
                    <a:pt x="295441" y="4677"/>
                  </a:moveTo>
                  <a:cubicBezTo>
                    <a:pt x="297112" y="3411"/>
                    <a:pt x="298597" y="1917"/>
                    <a:pt x="299851" y="237"/>
                  </a:cubicBezTo>
                  <a:lnTo>
                    <a:pt x="376711" y="237"/>
                  </a:lnTo>
                  <a:lnTo>
                    <a:pt x="377761" y="207"/>
                  </a:lnTo>
                  <a:cubicBezTo>
                    <a:pt x="383209" y="-69"/>
                    <a:pt x="388666" y="-69"/>
                    <a:pt x="394111" y="207"/>
                  </a:cubicBezTo>
                  <a:lnTo>
                    <a:pt x="395251" y="207"/>
                  </a:lnTo>
                  <a:cubicBezTo>
                    <a:pt x="412330" y="170"/>
                    <a:pt x="429202" y="3952"/>
                    <a:pt x="444631" y="11277"/>
                  </a:cubicBezTo>
                  <a:cubicBezTo>
                    <a:pt x="472822" y="22332"/>
                    <a:pt x="497203" y="41317"/>
                    <a:pt x="514831" y="65937"/>
                  </a:cubicBezTo>
                  <a:cubicBezTo>
                    <a:pt x="541846" y="103677"/>
                    <a:pt x="550684" y="151473"/>
                    <a:pt x="538951" y="196377"/>
                  </a:cubicBezTo>
                  <a:lnTo>
                    <a:pt x="440521" y="99267"/>
                  </a:lnTo>
                  <a:cubicBezTo>
                    <a:pt x="436309" y="95113"/>
                    <a:pt x="430627" y="92784"/>
                    <a:pt x="424711" y="92787"/>
                  </a:cubicBezTo>
                  <a:lnTo>
                    <a:pt x="282361" y="92787"/>
                  </a:lnTo>
                  <a:cubicBezTo>
                    <a:pt x="277459" y="92811"/>
                    <a:pt x="272695" y="94410"/>
                    <a:pt x="268771" y="97347"/>
                  </a:cubicBezTo>
                  <a:lnTo>
                    <a:pt x="212251" y="140187"/>
                  </a:lnTo>
                  <a:cubicBezTo>
                    <a:pt x="199500" y="149916"/>
                    <a:pt x="181277" y="147467"/>
                    <a:pt x="171548" y="134716"/>
                  </a:cubicBezTo>
                  <a:cubicBezTo>
                    <a:pt x="171536" y="134700"/>
                    <a:pt x="171523" y="134684"/>
                    <a:pt x="171511" y="134667"/>
                  </a:cubicBezTo>
                  <a:cubicBezTo>
                    <a:pt x="161897" y="122163"/>
                    <a:pt x="164239" y="104232"/>
                    <a:pt x="176744" y="94618"/>
                  </a:cubicBezTo>
                  <a:cubicBezTo>
                    <a:pt x="176809" y="94567"/>
                    <a:pt x="176875" y="94517"/>
                    <a:pt x="176941" y="94467"/>
                  </a:cubicBezTo>
                  <a:lnTo>
                    <a:pt x="295441" y="4677"/>
                  </a:lnTo>
                  <a:close/>
                  <a:moveTo>
                    <a:pt x="147331" y="336897"/>
                  </a:moveTo>
                  <a:lnTo>
                    <a:pt x="146941" y="337287"/>
                  </a:lnTo>
                  <a:lnTo>
                    <a:pt x="117721" y="366327"/>
                  </a:lnTo>
                  <a:lnTo>
                    <a:pt x="117331" y="366687"/>
                  </a:lnTo>
                  <a:cubicBezTo>
                    <a:pt x="106693" y="376803"/>
                    <a:pt x="89945" y="376644"/>
                    <a:pt x="79501" y="366327"/>
                  </a:cubicBezTo>
                  <a:cubicBezTo>
                    <a:pt x="69005" y="355923"/>
                    <a:pt x="68930" y="338979"/>
                    <a:pt x="79335" y="328482"/>
                  </a:cubicBezTo>
                  <a:cubicBezTo>
                    <a:pt x="79390" y="328428"/>
                    <a:pt x="79445" y="328371"/>
                    <a:pt x="79501" y="328317"/>
                  </a:cubicBezTo>
                  <a:lnTo>
                    <a:pt x="108721" y="299277"/>
                  </a:lnTo>
                  <a:cubicBezTo>
                    <a:pt x="119314" y="288786"/>
                    <a:pt x="136379" y="288786"/>
                    <a:pt x="146971" y="299277"/>
                  </a:cubicBezTo>
                  <a:cubicBezTo>
                    <a:pt x="157373" y="309603"/>
                    <a:pt x="157534" y="326373"/>
                    <a:pt x="147331" y="336897"/>
                  </a:cubicBezTo>
                  <a:close/>
                  <a:moveTo>
                    <a:pt x="138631" y="387837"/>
                  </a:moveTo>
                  <a:cubicBezTo>
                    <a:pt x="128436" y="398367"/>
                    <a:pt x="128610" y="415140"/>
                    <a:pt x="139021" y="425457"/>
                  </a:cubicBezTo>
                  <a:cubicBezTo>
                    <a:pt x="149581" y="435957"/>
                    <a:pt x="166681" y="435957"/>
                    <a:pt x="177271" y="425457"/>
                  </a:cubicBezTo>
                  <a:lnTo>
                    <a:pt x="206491" y="396447"/>
                  </a:lnTo>
                  <a:cubicBezTo>
                    <a:pt x="216994" y="386052"/>
                    <a:pt x="217084" y="369108"/>
                    <a:pt x="206686" y="358602"/>
                  </a:cubicBezTo>
                  <a:cubicBezTo>
                    <a:pt x="205352" y="357255"/>
                    <a:pt x="203879" y="356052"/>
                    <a:pt x="202291" y="355017"/>
                  </a:cubicBezTo>
                  <a:cubicBezTo>
                    <a:pt x="191737" y="348072"/>
                    <a:pt x="177790" y="349317"/>
                    <a:pt x="168631" y="358017"/>
                  </a:cubicBezTo>
                  <a:lnTo>
                    <a:pt x="168241" y="358437"/>
                  </a:lnTo>
                  <a:lnTo>
                    <a:pt x="139021" y="387447"/>
                  </a:lnTo>
                  <a:lnTo>
                    <a:pt x="138631" y="387837"/>
                  </a:lnTo>
                  <a:close/>
                  <a:moveTo>
                    <a:pt x="75391" y="252057"/>
                  </a:moveTo>
                  <a:cubicBezTo>
                    <a:pt x="85887" y="262461"/>
                    <a:pt x="85961" y="279405"/>
                    <a:pt x="75557" y="289902"/>
                  </a:cubicBezTo>
                  <a:cubicBezTo>
                    <a:pt x="75502" y="289956"/>
                    <a:pt x="75446" y="290013"/>
                    <a:pt x="75391" y="290067"/>
                  </a:cubicBezTo>
                  <a:lnTo>
                    <a:pt x="46201" y="319107"/>
                  </a:lnTo>
                  <a:cubicBezTo>
                    <a:pt x="35605" y="329616"/>
                    <a:pt x="18517" y="329616"/>
                    <a:pt x="7921" y="319107"/>
                  </a:cubicBezTo>
                  <a:cubicBezTo>
                    <a:pt x="-2575" y="308703"/>
                    <a:pt x="-2650" y="291759"/>
                    <a:pt x="7755" y="281262"/>
                  </a:cubicBezTo>
                  <a:cubicBezTo>
                    <a:pt x="7810" y="281208"/>
                    <a:pt x="7865" y="281151"/>
                    <a:pt x="7921" y="281097"/>
                  </a:cubicBezTo>
                  <a:lnTo>
                    <a:pt x="37171" y="252057"/>
                  </a:lnTo>
                  <a:cubicBezTo>
                    <a:pt x="47763" y="241566"/>
                    <a:pt x="64828" y="241566"/>
                    <a:pt x="75421" y="252057"/>
                  </a:cubicBezTo>
                  <a:close/>
                  <a:moveTo>
                    <a:pt x="266011" y="417567"/>
                  </a:moveTo>
                  <a:cubicBezTo>
                    <a:pt x="276508" y="427971"/>
                    <a:pt x="276583" y="444915"/>
                    <a:pt x="266176" y="455412"/>
                  </a:cubicBezTo>
                  <a:cubicBezTo>
                    <a:pt x="266122" y="455466"/>
                    <a:pt x="266068" y="455523"/>
                    <a:pt x="266011" y="455577"/>
                  </a:cubicBezTo>
                  <a:lnTo>
                    <a:pt x="236791" y="484617"/>
                  </a:lnTo>
                  <a:cubicBezTo>
                    <a:pt x="226225" y="495171"/>
                    <a:pt x="209106" y="495171"/>
                    <a:pt x="198541" y="484617"/>
                  </a:cubicBezTo>
                  <a:cubicBezTo>
                    <a:pt x="190369" y="476517"/>
                    <a:pt x="188291" y="464097"/>
                    <a:pt x="193381" y="453777"/>
                  </a:cubicBezTo>
                  <a:lnTo>
                    <a:pt x="193411" y="453717"/>
                  </a:lnTo>
                  <a:cubicBezTo>
                    <a:pt x="194719" y="451083"/>
                    <a:pt x="196453" y="448680"/>
                    <a:pt x="198541" y="446607"/>
                  </a:cubicBezTo>
                  <a:lnTo>
                    <a:pt x="227761" y="417567"/>
                  </a:lnTo>
                  <a:cubicBezTo>
                    <a:pt x="238354" y="407076"/>
                    <a:pt x="255418" y="407076"/>
                    <a:pt x="266011" y="417567"/>
                  </a:cubicBez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sp>
          <p:nvSpPr>
            <p:cNvPr id="463" name="Freeform: Shape 462">
              <a:extLst>
                <a:ext uri="{FF2B5EF4-FFF2-40B4-BE49-F238E27FC236}">
                  <a16:creationId xmlns:a16="http://schemas.microsoft.com/office/drawing/2014/main" id="{F0EABD59-2C7F-3ABF-EB59-1CE2DF2850D3}"/>
                </a:ext>
              </a:extLst>
            </p:cNvPr>
            <p:cNvSpPr/>
            <p:nvPr/>
          </p:nvSpPr>
          <p:spPr>
            <a:xfrm>
              <a:off x="6087812" y="3405761"/>
              <a:ext cx="552191" cy="540651"/>
            </a:xfrm>
            <a:custGeom>
              <a:avLst/>
              <a:gdLst>
                <a:gd name="connsiteX0" fmla="*/ 54207 w 552191"/>
                <a:gd name="connsiteY0" fmla="*/ 53868 h 540651"/>
                <a:gd name="connsiteX1" fmla="*/ 207567 w 552191"/>
                <a:gd name="connsiteY1" fmla="*/ 1398 h 540651"/>
                <a:gd name="connsiteX2" fmla="*/ 133257 w 552191"/>
                <a:gd name="connsiteY2" fmla="*/ 57738 h 540651"/>
                <a:gd name="connsiteX3" fmla="*/ 118976 w 552191"/>
                <a:gd name="connsiteY3" fmla="*/ 160783 h 540651"/>
                <a:gd name="connsiteX4" fmla="*/ 119277 w 552191"/>
                <a:gd name="connsiteY4" fmla="*/ 161178 h 540651"/>
                <a:gd name="connsiteX5" fmla="*/ 222897 w 552191"/>
                <a:gd name="connsiteY5" fmla="*/ 175188 h 540651"/>
                <a:gd name="connsiteX6" fmla="*/ 273417 w 552191"/>
                <a:gd name="connsiteY6" fmla="*/ 136938 h 540651"/>
                <a:gd name="connsiteX7" fmla="*/ 398967 w 552191"/>
                <a:gd name="connsiteY7" fmla="*/ 136938 h 540651"/>
                <a:gd name="connsiteX8" fmla="*/ 504177 w 552191"/>
                <a:gd name="connsiteY8" fmla="*/ 240738 h 540651"/>
                <a:gd name="connsiteX9" fmla="*/ 505257 w 552191"/>
                <a:gd name="connsiteY9" fmla="*/ 241938 h 540651"/>
                <a:gd name="connsiteX10" fmla="*/ 539757 w 552191"/>
                <a:gd name="connsiteY10" fmla="*/ 276438 h 540651"/>
                <a:gd name="connsiteX11" fmla="*/ 539334 w 552191"/>
                <a:gd name="connsiteY11" fmla="*/ 337488 h 540651"/>
                <a:gd name="connsiteX12" fmla="*/ 481677 w 552191"/>
                <a:gd name="connsiteY12" fmla="*/ 340158 h 540651"/>
                <a:gd name="connsiteX13" fmla="*/ 478797 w 552191"/>
                <a:gd name="connsiteY13" fmla="*/ 337278 h 540651"/>
                <a:gd name="connsiteX14" fmla="*/ 476997 w 552191"/>
                <a:gd name="connsiteY14" fmla="*/ 335718 h 540651"/>
                <a:gd name="connsiteX15" fmla="*/ 444207 w 552191"/>
                <a:gd name="connsiteY15" fmla="*/ 302958 h 540651"/>
                <a:gd name="connsiteX16" fmla="*/ 422997 w 552191"/>
                <a:gd name="connsiteY16" fmla="*/ 302589 h 540651"/>
                <a:gd name="connsiteX17" fmla="*/ 422628 w 552191"/>
                <a:gd name="connsiteY17" fmla="*/ 323799 h 540651"/>
                <a:gd name="connsiteX18" fmla="*/ 422997 w 552191"/>
                <a:gd name="connsiteY18" fmla="*/ 324168 h 540651"/>
                <a:gd name="connsiteX19" fmla="*/ 457497 w 552191"/>
                <a:gd name="connsiteY19" fmla="*/ 358668 h 540651"/>
                <a:gd name="connsiteX20" fmla="*/ 461337 w 552191"/>
                <a:gd name="connsiteY20" fmla="*/ 362238 h 540651"/>
                <a:gd name="connsiteX21" fmla="*/ 462657 w 552191"/>
                <a:gd name="connsiteY21" fmla="*/ 363558 h 540651"/>
                <a:gd name="connsiteX22" fmla="*/ 460686 w 552191"/>
                <a:gd name="connsiteY22" fmla="*/ 406788 h 540651"/>
                <a:gd name="connsiteX23" fmla="*/ 419427 w 552191"/>
                <a:gd name="connsiteY23" fmla="*/ 406788 h 540651"/>
                <a:gd name="connsiteX24" fmla="*/ 414327 w 552191"/>
                <a:gd name="connsiteY24" fmla="*/ 401718 h 540651"/>
                <a:gd name="connsiteX25" fmla="*/ 393114 w 552191"/>
                <a:gd name="connsiteY25" fmla="*/ 401745 h 540651"/>
                <a:gd name="connsiteX26" fmla="*/ 388737 w 552191"/>
                <a:gd name="connsiteY26" fmla="*/ 412608 h 540651"/>
                <a:gd name="connsiteX27" fmla="*/ 393147 w 552191"/>
                <a:gd name="connsiteY27" fmla="*/ 423558 h 540651"/>
                <a:gd name="connsiteX28" fmla="*/ 399837 w 552191"/>
                <a:gd name="connsiteY28" fmla="*/ 430248 h 540651"/>
                <a:gd name="connsiteX29" fmla="*/ 401040 w 552191"/>
                <a:gd name="connsiteY29" fmla="*/ 470238 h 540651"/>
                <a:gd name="connsiteX30" fmla="*/ 361050 w 552191"/>
                <a:gd name="connsiteY30" fmla="*/ 471441 h 540651"/>
                <a:gd name="connsiteX31" fmla="*/ 359847 w 552191"/>
                <a:gd name="connsiteY31" fmla="*/ 470238 h 540651"/>
                <a:gd name="connsiteX32" fmla="*/ 359787 w 552191"/>
                <a:gd name="connsiteY32" fmla="*/ 470238 h 540651"/>
                <a:gd name="connsiteX33" fmla="*/ 359457 w 552191"/>
                <a:gd name="connsiteY33" fmla="*/ 469848 h 540651"/>
                <a:gd name="connsiteX34" fmla="*/ 353157 w 552191"/>
                <a:gd name="connsiteY34" fmla="*/ 463548 h 540651"/>
                <a:gd name="connsiteX35" fmla="*/ 331947 w 552191"/>
                <a:gd name="connsiteY35" fmla="*/ 463179 h 540651"/>
                <a:gd name="connsiteX36" fmla="*/ 331578 w 552191"/>
                <a:gd name="connsiteY36" fmla="*/ 484389 h 540651"/>
                <a:gd name="connsiteX37" fmla="*/ 331947 w 552191"/>
                <a:gd name="connsiteY37" fmla="*/ 484758 h 540651"/>
                <a:gd name="connsiteX38" fmla="*/ 338487 w 552191"/>
                <a:gd name="connsiteY38" fmla="*/ 491328 h 540651"/>
                <a:gd name="connsiteX39" fmla="*/ 338742 w 552191"/>
                <a:gd name="connsiteY39" fmla="*/ 532083 h 540651"/>
                <a:gd name="connsiteX40" fmla="*/ 297987 w 552191"/>
                <a:gd name="connsiteY40" fmla="*/ 532338 h 540651"/>
                <a:gd name="connsiteX41" fmla="*/ 255057 w 552191"/>
                <a:gd name="connsiteY41" fmla="*/ 491538 h 540651"/>
                <a:gd name="connsiteX42" fmla="*/ 270777 w 552191"/>
                <a:gd name="connsiteY42" fmla="*/ 475878 h 540651"/>
                <a:gd name="connsiteX43" fmla="*/ 271125 w 552191"/>
                <a:gd name="connsiteY43" fmla="*/ 395946 h 540651"/>
                <a:gd name="connsiteX44" fmla="*/ 270777 w 552191"/>
                <a:gd name="connsiteY44" fmla="*/ 395598 h 540651"/>
                <a:gd name="connsiteX45" fmla="*/ 227937 w 552191"/>
                <a:gd name="connsiteY45" fmla="*/ 379008 h 540651"/>
                <a:gd name="connsiteX46" fmla="*/ 211257 w 552191"/>
                <a:gd name="connsiteY46" fmla="*/ 336408 h 540651"/>
                <a:gd name="connsiteX47" fmla="*/ 168417 w 552191"/>
                <a:gd name="connsiteY47" fmla="*/ 319848 h 540651"/>
                <a:gd name="connsiteX48" fmla="*/ 151737 w 552191"/>
                <a:gd name="connsiteY48" fmla="*/ 277278 h 540651"/>
                <a:gd name="connsiteX49" fmla="*/ 96417 w 552191"/>
                <a:gd name="connsiteY49" fmla="*/ 262578 h 540651"/>
                <a:gd name="connsiteX50" fmla="*/ 80187 w 552191"/>
                <a:gd name="connsiteY50" fmla="*/ 230058 h 540651"/>
                <a:gd name="connsiteX51" fmla="*/ 4767 w 552191"/>
                <a:gd name="connsiteY51" fmla="*/ 225318 h 540651"/>
                <a:gd name="connsiteX52" fmla="*/ 54207 w 552191"/>
                <a:gd name="connsiteY52" fmla="*/ 53898 h 54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52191" h="540651">
                  <a:moveTo>
                    <a:pt x="54207" y="53868"/>
                  </a:moveTo>
                  <a:cubicBezTo>
                    <a:pt x="94567" y="13771"/>
                    <a:pt x="151104" y="-5572"/>
                    <a:pt x="207567" y="1398"/>
                  </a:cubicBezTo>
                  <a:lnTo>
                    <a:pt x="133257" y="57738"/>
                  </a:lnTo>
                  <a:cubicBezTo>
                    <a:pt x="100859" y="82249"/>
                    <a:pt x="94464" y="128384"/>
                    <a:pt x="118976" y="160783"/>
                  </a:cubicBezTo>
                  <a:cubicBezTo>
                    <a:pt x="119076" y="160915"/>
                    <a:pt x="119176" y="161047"/>
                    <a:pt x="119277" y="161178"/>
                  </a:cubicBezTo>
                  <a:cubicBezTo>
                    <a:pt x="144098" y="193531"/>
                    <a:pt x="190376" y="199788"/>
                    <a:pt x="222897" y="175188"/>
                  </a:cubicBezTo>
                  <a:lnTo>
                    <a:pt x="273417" y="136938"/>
                  </a:lnTo>
                  <a:lnTo>
                    <a:pt x="398967" y="136938"/>
                  </a:lnTo>
                  <a:lnTo>
                    <a:pt x="504177" y="240738"/>
                  </a:lnTo>
                  <a:cubicBezTo>
                    <a:pt x="504516" y="241155"/>
                    <a:pt x="504876" y="241557"/>
                    <a:pt x="505257" y="241938"/>
                  </a:cubicBezTo>
                  <a:lnTo>
                    <a:pt x="539757" y="276438"/>
                  </a:lnTo>
                  <a:cubicBezTo>
                    <a:pt x="556500" y="293412"/>
                    <a:pt x="556311" y="320745"/>
                    <a:pt x="539334" y="337488"/>
                  </a:cubicBezTo>
                  <a:cubicBezTo>
                    <a:pt x="523623" y="352983"/>
                    <a:pt x="498753" y="354135"/>
                    <a:pt x="481677" y="340158"/>
                  </a:cubicBezTo>
                  <a:lnTo>
                    <a:pt x="478797" y="337278"/>
                  </a:lnTo>
                  <a:cubicBezTo>
                    <a:pt x="478239" y="336711"/>
                    <a:pt x="477636" y="336189"/>
                    <a:pt x="476997" y="335718"/>
                  </a:cubicBezTo>
                  <a:lnTo>
                    <a:pt x="444207" y="302958"/>
                  </a:lnTo>
                  <a:cubicBezTo>
                    <a:pt x="438453" y="297000"/>
                    <a:pt x="428955" y="296835"/>
                    <a:pt x="422997" y="302589"/>
                  </a:cubicBezTo>
                  <a:cubicBezTo>
                    <a:pt x="417039" y="308346"/>
                    <a:pt x="416874" y="317841"/>
                    <a:pt x="422628" y="323799"/>
                  </a:cubicBezTo>
                  <a:cubicBezTo>
                    <a:pt x="422748" y="323925"/>
                    <a:pt x="422871" y="324048"/>
                    <a:pt x="422997" y="324168"/>
                  </a:cubicBezTo>
                  <a:lnTo>
                    <a:pt x="457497" y="358668"/>
                  </a:lnTo>
                  <a:cubicBezTo>
                    <a:pt x="458757" y="359898"/>
                    <a:pt x="460017" y="361098"/>
                    <a:pt x="461337" y="362238"/>
                  </a:cubicBezTo>
                  <a:lnTo>
                    <a:pt x="462657" y="363558"/>
                  </a:lnTo>
                  <a:cubicBezTo>
                    <a:pt x="474051" y="376041"/>
                    <a:pt x="473166" y="395394"/>
                    <a:pt x="460686" y="406788"/>
                  </a:cubicBezTo>
                  <a:cubicBezTo>
                    <a:pt x="449001" y="417453"/>
                    <a:pt x="431112" y="417453"/>
                    <a:pt x="419427" y="406788"/>
                  </a:cubicBezTo>
                  <a:lnTo>
                    <a:pt x="414327" y="401718"/>
                  </a:lnTo>
                  <a:cubicBezTo>
                    <a:pt x="408462" y="395868"/>
                    <a:pt x="398964" y="395880"/>
                    <a:pt x="393114" y="401745"/>
                  </a:cubicBezTo>
                  <a:cubicBezTo>
                    <a:pt x="390243" y="404625"/>
                    <a:pt x="388665" y="408543"/>
                    <a:pt x="388737" y="412608"/>
                  </a:cubicBezTo>
                  <a:cubicBezTo>
                    <a:pt x="388644" y="416709"/>
                    <a:pt x="390240" y="420666"/>
                    <a:pt x="393147" y="423558"/>
                  </a:cubicBezTo>
                  <a:lnTo>
                    <a:pt x="399837" y="430248"/>
                  </a:lnTo>
                  <a:cubicBezTo>
                    <a:pt x="411213" y="440958"/>
                    <a:pt x="411750" y="458862"/>
                    <a:pt x="401040" y="470238"/>
                  </a:cubicBezTo>
                  <a:cubicBezTo>
                    <a:pt x="390330" y="481614"/>
                    <a:pt x="372426" y="482151"/>
                    <a:pt x="361050" y="471441"/>
                  </a:cubicBezTo>
                  <a:cubicBezTo>
                    <a:pt x="360636" y="471051"/>
                    <a:pt x="360237" y="470652"/>
                    <a:pt x="359847" y="470238"/>
                  </a:cubicBezTo>
                  <a:lnTo>
                    <a:pt x="359787" y="470238"/>
                  </a:lnTo>
                  <a:lnTo>
                    <a:pt x="359457" y="469848"/>
                  </a:lnTo>
                  <a:lnTo>
                    <a:pt x="353157" y="463548"/>
                  </a:lnTo>
                  <a:cubicBezTo>
                    <a:pt x="347403" y="457590"/>
                    <a:pt x="337905" y="457425"/>
                    <a:pt x="331947" y="463179"/>
                  </a:cubicBezTo>
                  <a:cubicBezTo>
                    <a:pt x="325989" y="468933"/>
                    <a:pt x="325824" y="478431"/>
                    <a:pt x="331578" y="484389"/>
                  </a:cubicBezTo>
                  <a:cubicBezTo>
                    <a:pt x="331698" y="484515"/>
                    <a:pt x="331821" y="484638"/>
                    <a:pt x="331947" y="484758"/>
                  </a:cubicBezTo>
                  <a:lnTo>
                    <a:pt x="338487" y="491328"/>
                  </a:lnTo>
                  <a:cubicBezTo>
                    <a:pt x="349812" y="502512"/>
                    <a:pt x="349926" y="520758"/>
                    <a:pt x="338742" y="532083"/>
                  </a:cubicBezTo>
                  <a:cubicBezTo>
                    <a:pt x="327558" y="543408"/>
                    <a:pt x="309312" y="543522"/>
                    <a:pt x="297987" y="532338"/>
                  </a:cubicBezTo>
                  <a:lnTo>
                    <a:pt x="255057" y="491538"/>
                  </a:lnTo>
                  <a:lnTo>
                    <a:pt x="270777" y="475878"/>
                  </a:lnTo>
                  <a:cubicBezTo>
                    <a:pt x="292947" y="453903"/>
                    <a:pt x="293103" y="418116"/>
                    <a:pt x="271125" y="395946"/>
                  </a:cubicBezTo>
                  <a:cubicBezTo>
                    <a:pt x="271011" y="395829"/>
                    <a:pt x="270894" y="395715"/>
                    <a:pt x="270777" y="395598"/>
                  </a:cubicBezTo>
                  <a:cubicBezTo>
                    <a:pt x="259443" y="384321"/>
                    <a:pt x="243909" y="378306"/>
                    <a:pt x="227937" y="379008"/>
                  </a:cubicBezTo>
                  <a:cubicBezTo>
                    <a:pt x="228645" y="363090"/>
                    <a:pt x="222585" y="347613"/>
                    <a:pt x="211257" y="336408"/>
                  </a:cubicBezTo>
                  <a:cubicBezTo>
                    <a:pt x="199920" y="325143"/>
                    <a:pt x="184384" y="319137"/>
                    <a:pt x="168417" y="319848"/>
                  </a:cubicBezTo>
                  <a:cubicBezTo>
                    <a:pt x="169112" y="303939"/>
                    <a:pt x="163054" y="288480"/>
                    <a:pt x="151737" y="277278"/>
                  </a:cubicBezTo>
                  <a:cubicBezTo>
                    <a:pt x="137234" y="262869"/>
                    <a:pt x="116159" y="257271"/>
                    <a:pt x="96417" y="262578"/>
                  </a:cubicBezTo>
                  <a:cubicBezTo>
                    <a:pt x="94744" y="250245"/>
                    <a:pt x="89037" y="238809"/>
                    <a:pt x="80187" y="230058"/>
                  </a:cubicBezTo>
                  <a:cubicBezTo>
                    <a:pt x="59776" y="209826"/>
                    <a:pt x="27551" y="207801"/>
                    <a:pt x="4767" y="225318"/>
                  </a:cubicBezTo>
                  <a:cubicBezTo>
                    <a:pt x="-9632" y="163470"/>
                    <a:pt x="9083" y="98579"/>
                    <a:pt x="54207" y="53898"/>
                  </a:cubicBez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grpSp>
      <p:cxnSp>
        <p:nvCxnSpPr>
          <p:cNvPr id="468" name="Straight Connector 467">
            <a:extLst>
              <a:ext uri="{FF2B5EF4-FFF2-40B4-BE49-F238E27FC236}">
                <a16:creationId xmlns:a16="http://schemas.microsoft.com/office/drawing/2014/main" id="{43B04BF1-E126-97EA-0DE8-4468A4F61F93}"/>
              </a:ext>
            </a:extLst>
          </p:cNvPr>
          <p:cNvCxnSpPr>
            <a:cxnSpLocks/>
          </p:cNvCxnSpPr>
          <p:nvPr/>
        </p:nvCxnSpPr>
        <p:spPr>
          <a:xfrm flipV="1">
            <a:off x="5397173" y="7622089"/>
            <a:ext cx="0" cy="439184"/>
          </a:xfrm>
          <a:prstGeom prst="line">
            <a:avLst/>
          </a:prstGeom>
          <a:ln w="25400" cap="rnd">
            <a:solidFill>
              <a:srgbClr val="0078D4"/>
            </a:solidFill>
            <a:prstDash val="sysDot"/>
          </a:ln>
        </p:spPr>
        <p:style>
          <a:lnRef idx="1">
            <a:schemeClr val="accent1"/>
          </a:lnRef>
          <a:fillRef idx="0">
            <a:schemeClr val="accent1"/>
          </a:fillRef>
          <a:effectRef idx="0">
            <a:schemeClr val="accent1"/>
          </a:effectRef>
          <a:fontRef idx="minor">
            <a:schemeClr val="tx1"/>
          </a:fontRef>
        </p:style>
      </p:cxnSp>
      <p:grpSp>
        <p:nvGrpSpPr>
          <p:cNvPr id="480" name="Group 479">
            <a:extLst>
              <a:ext uri="{FF2B5EF4-FFF2-40B4-BE49-F238E27FC236}">
                <a16:creationId xmlns:a16="http://schemas.microsoft.com/office/drawing/2014/main" id="{C7FC0F77-1565-8B54-DE7F-602BBEAA08EF}"/>
              </a:ext>
            </a:extLst>
          </p:cNvPr>
          <p:cNvGrpSpPr/>
          <p:nvPr/>
        </p:nvGrpSpPr>
        <p:grpSpPr>
          <a:xfrm>
            <a:off x="5397173" y="8352675"/>
            <a:ext cx="1960699" cy="512969"/>
            <a:chOff x="5397173" y="8348925"/>
            <a:chExt cx="1960699" cy="512969"/>
          </a:xfrm>
        </p:grpSpPr>
        <p:grpSp>
          <p:nvGrpSpPr>
            <p:cNvPr id="473" name="Group 472">
              <a:extLst>
                <a:ext uri="{FF2B5EF4-FFF2-40B4-BE49-F238E27FC236}">
                  <a16:creationId xmlns:a16="http://schemas.microsoft.com/office/drawing/2014/main" id="{2518486B-D4A0-86E4-59D9-D41EED354C58}"/>
                </a:ext>
              </a:extLst>
            </p:cNvPr>
            <p:cNvGrpSpPr/>
            <p:nvPr/>
          </p:nvGrpSpPr>
          <p:grpSpPr>
            <a:xfrm>
              <a:off x="5487857" y="8348925"/>
              <a:ext cx="1870015" cy="512969"/>
              <a:chOff x="5098081" y="6018805"/>
              <a:chExt cx="1870015" cy="512969"/>
            </a:xfrm>
          </p:grpSpPr>
          <p:sp>
            <p:nvSpPr>
              <p:cNvPr id="474" name="TextBox 473">
                <a:extLst>
                  <a:ext uri="{FF2B5EF4-FFF2-40B4-BE49-F238E27FC236}">
                    <a16:creationId xmlns:a16="http://schemas.microsoft.com/office/drawing/2014/main" id="{08129FD7-824E-C884-49FA-77171C67D095}"/>
                  </a:ext>
                </a:extLst>
              </p:cNvPr>
              <p:cNvSpPr txBox="1"/>
              <p:nvPr/>
            </p:nvSpPr>
            <p:spPr>
              <a:xfrm>
                <a:off x="5098081" y="6285553"/>
                <a:ext cx="1870015" cy="246221"/>
              </a:xfrm>
              <a:prstGeom prst="rect">
                <a:avLst/>
              </a:prstGeom>
              <a:noFill/>
            </p:spPr>
            <p:txBody>
              <a:bodyPr wrap="square" rtlCol="0" anchor="ctr">
                <a:spAutoFit/>
              </a:bodyPr>
              <a:lstStyle/>
              <a:p>
                <a:r>
                  <a:rPr lang="en-US" sz="1000">
                    <a:ea typeface="Calibri" panose="020F0502020204030204" pitchFamily="34" charset="0"/>
                    <a:cs typeface="Segoe UI"/>
                  </a:rPr>
                  <a:t>AI-accelerated applications</a:t>
                </a:r>
              </a:p>
            </p:txBody>
          </p:sp>
          <p:sp>
            <p:nvSpPr>
              <p:cNvPr id="475" name="TextBox 474">
                <a:extLst>
                  <a:ext uri="{FF2B5EF4-FFF2-40B4-BE49-F238E27FC236}">
                    <a16:creationId xmlns:a16="http://schemas.microsoft.com/office/drawing/2014/main" id="{7923464A-F9A2-94C6-B54C-6A8F926D6357}"/>
                  </a:ext>
                </a:extLst>
              </p:cNvPr>
              <p:cNvSpPr txBox="1"/>
              <p:nvPr/>
            </p:nvSpPr>
            <p:spPr>
              <a:xfrm>
                <a:off x="5098081" y="6018805"/>
                <a:ext cx="829985" cy="338554"/>
              </a:xfrm>
              <a:prstGeom prst="rect">
                <a:avLst/>
              </a:prstGeom>
              <a:noFill/>
            </p:spPr>
            <p:txBody>
              <a:bodyPr wrap="square" rtlCol="0" anchor="ctr">
                <a:spAutoFit/>
              </a:bodyPr>
              <a:lstStyle/>
              <a:p>
                <a:r>
                  <a:rPr lang="en-US" sz="1600">
                    <a:latin typeface="+mj-lt"/>
                    <a:cs typeface="Segoe UI Semibold" panose="020B0702040204020203" pitchFamily="34" charset="0"/>
                  </a:rPr>
                  <a:t>300+</a:t>
                </a:r>
              </a:p>
            </p:txBody>
          </p:sp>
        </p:grpSp>
        <p:cxnSp>
          <p:nvCxnSpPr>
            <p:cNvPr id="479" name="Straight Connector 478">
              <a:extLst>
                <a:ext uri="{FF2B5EF4-FFF2-40B4-BE49-F238E27FC236}">
                  <a16:creationId xmlns:a16="http://schemas.microsoft.com/office/drawing/2014/main" id="{15383AAD-7BCC-B6E7-A0BB-EE345C7D580A}"/>
                </a:ext>
              </a:extLst>
            </p:cNvPr>
            <p:cNvCxnSpPr>
              <a:cxnSpLocks/>
            </p:cNvCxnSpPr>
            <p:nvPr/>
          </p:nvCxnSpPr>
          <p:spPr>
            <a:xfrm flipV="1">
              <a:off x="5397173" y="8385817"/>
              <a:ext cx="0" cy="439184"/>
            </a:xfrm>
            <a:prstGeom prst="line">
              <a:avLst/>
            </a:prstGeom>
            <a:ln w="25400" cap="rnd">
              <a:solidFill>
                <a:srgbClr val="0078D4"/>
              </a:solidFill>
              <a:prstDash val="sysDot"/>
            </a:ln>
          </p:spPr>
          <p:style>
            <a:lnRef idx="1">
              <a:schemeClr val="accent1"/>
            </a:lnRef>
            <a:fillRef idx="0">
              <a:schemeClr val="accent1"/>
            </a:fillRef>
            <a:effectRef idx="0">
              <a:schemeClr val="accent1"/>
            </a:effectRef>
            <a:fontRef idx="minor">
              <a:schemeClr val="tx1"/>
            </a:fontRef>
          </p:style>
        </p:cxnSp>
      </p:grpSp>
      <p:grpSp>
        <p:nvGrpSpPr>
          <p:cNvPr id="491" name="Group 490">
            <a:extLst>
              <a:ext uri="{FF2B5EF4-FFF2-40B4-BE49-F238E27FC236}">
                <a16:creationId xmlns:a16="http://schemas.microsoft.com/office/drawing/2014/main" id="{A9E57439-1F6C-F7AA-898C-D1FDE68019D7}"/>
              </a:ext>
            </a:extLst>
          </p:cNvPr>
          <p:cNvGrpSpPr/>
          <p:nvPr/>
        </p:nvGrpSpPr>
        <p:grpSpPr>
          <a:xfrm>
            <a:off x="4250575" y="9043407"/>
            <a:ext cx="3160751" cy="662851"/>
            <a:chOff x="4250575" y="9100329"/>
            <a:chExt cx="3160751" cy="662851"/>
          </a:xfrm>
        </p:grpSpPr>
        <p:sp>
          <p:nvSpPr>
            <p:cNvPr id="492" name="Rectangle: Rounded Corners 491">
              <a:extLst>
                <a:ext uri="{FF2B5EF4-FFF2-40B4-BE49-F238E27FC236}">
                  <a16:creationId xmlns:a16="http://schemas.microsoft.com/office/drawing/2014/main" id="{8DE09B14-047B-C4C5-1149-623B78799C26}"/>
                </a:ext>
              </a:extLst>
            </p:cNvPr>
            <p:cNvSpPr/>
            <p:nvPr/>
          </p:nvSpPr>
          <p:spPr>
            <a:xfrm>
              <a:off x="4250575" y="9100329"/>
              <a:ext cx="3160751" cy="662851"/>
            </a:xfrm>
            <a:prstGeom prst="roundRect">
              <a:avLst>
                <a:gd name="adj" fmla="val 11862"/>
              </a:avLst>
            </a:prstGeom>
            <a:solidFill>
              <a:schemeClr val="bg1"/>
            </a:solidFill>
            <a:ln w="12700">
              <a:noFill/>
            </a:ln>
            <a:effectLst>
              <a:outerShdw blurRad="1397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493" name="Group 492">
              <a:extLst>
                <a:ext uri="{FF2B5EF4-FFF2-40B4-BE49-F238E27FC236}">
                  <a16:creationId xmlns:a16="http://schemas.microsoft.com/office/drawing/2014/main" id="{86177A93-1F0A-265A-3907-1FB24FB937B5}"/>
                </a:ext>
              </a:extLst>
            </p:cNvPr>
            <p:cNvGrpSpPr/>
            <p:nvPr/>
          </p:nvGrpSpPr>
          <p:grpSpPr>
            <a:xfrm>
              <a:off x="5397173" y="9175270"/>
              <a:ext cx="1960699" cy="512969"/>
              <a:chOff x="5397173" y="8348925"/>
              <a:chExt cx="1960699" cy="512969"/>
            </a:xfrm>
          </p:grpSpPr>
          <p:grpSp>
            <p:nvGrpSpPr>
              <p:cNvPr id="494" name="Group 493">
                <a:extLst>
                  <a:ext uri="{FF2B5EF4-FFF2-40B4-BE49-F238E27FC236}">
                    <a16:creationId xmlns:a16="http://schemas.microsoft.com/office/drawing/2014/main" id="{6E7EE5EB-5936-C6D9-D5B8-DF364EAF1B41}"/>
                  </a:ext>
                </a:extLst>
              </p:cNvPr>
              <p:cNvGrpSpPr/>
              <p:nvPr/>
            </p:nvGrpSpPr>
            <p:grpSpPr>
              <a:xfrm>
                <a:off x="5487857" y="8348925"/>
                <a:ext cx="1870015" cy="512969"/>
                <a:chOff x="5098081" y="6018805"/>
                <a:chExt cx="1870015" cy="512969"/>
              </a:xfrm>
            </p:grpSpPr>
            <p:sp>
              <p:nvSpPr>
                <p:cNvPr id="499" name="TextBox 498">
                  <a:extLst>
                    <a:ext uri="{FF2B5EF4-FFF2-40B4-BE49-F238E27FC236}">
                      <a16:creationId xmlns:a16="http://schemas.microsoft.com/office/drawing/2014/main" id="{3FF1375E-C94C-B5A3-3838-B60EBE95A648}"/>
                    </a:ext>
                  </a:extLst>
                </p:cNvPr>
                <p:cNvSpPr txBox="1"/>
                <p:nvPr/>
              </p:nvSpPr>
              <p:spPr>
                <a:xfrm>
                  <a:off x="5098081" y="6285553"/>
                  <a:ext cx="1870015" cy="246221"/>
                </a:xfrm>
                <a:prstGeom prst="rect">
                  <a:avLst/>
                </a:prstGeom>
                <a:noFill/>
              </p:spPr>
              <p:txBody>
                <a:bodyPr wrap="square" rtlCol="0" anchor="ctr">
                  <a:spAutoFit/>
                </a:bodyPr>
                <a:lstStyle/>
                <a:p>
                  <a:r>
                    <a:rPr lang="en-US" sz="1000">
                      <a:ea typeface="Calibri" panose="020F0502020204030204" pitchFamily="34" charset="0"/>
                      <a:cs typeface="Segoe UI"/>
                    </a:rPr>
                    <a:t>AI models supported</a:t>
                  </a:r>
                </a:p>
              </p:txBody>
            </p:sp>
            <p:sp>
              <p:nvSpPr>
                <p:cNvPr id="500" name="TextBox 499">
                  <a:extLst>
                    <a:ext uri="{FF2B5EF4-FFF2-40B4-BE49-F238E27FC236}">
                      <a16:creationId xmlns:a16="http://schemas.microsoft.com/office/drawing/2014/main" id="{3077C61A-26CE-817E-FCF4-9F4EF00C396A}"/>
                    </a:ext>
                  </a:extLst>
                </p:cNvPr>
                <p:cNvSpPr txBox="1"/>
                <p:nvPr/>
              </p:nvSpPr>
              <p:spPr>
                <a:xfrm>
                  <a:off x="5098081" y="6018805"/>
                  <a:ext cx="829985" cy="338554"/>
                </a:xfrm>
                <a:prstGeom prst="rect">
                  <a:avLst/>
                </a:prstGeom>
                <a:noFill/>
              </p:spPr>
              <p:txBody>
                <a:bodyPr wrap="square" rtlCol="0" anchor="ctr">
                  <a:spAutoFit/>
                </a:bodyPr>
                <a:lstStyle/>
                <a:p>
                  <a:r>
                    <a:rPr lang="en-US" sz="1600">
                      <a:latin typeface="+mj-lt"/>
                      <a:cs typeface="Segoe UI Semibold" panose="020B0702040204020203" pitchFamily="34" charset="0"/>
                    </a:rPr>
                    <a:t>500+</a:t>
                  </a:r>
                </a:p>
              </p:txBody>
            </p:sp>
          </p:grpSp>
          <p:cxnSp>
            <p:nvCxnSpPr>
              <p:cNvPr id="496" name="Straight Connector 495">
                <a:extLst>
                  <a:ext uri="{FF2B5EF4-FFF2-40B4-BE49-F238E27FC236}">
                    <a16:creationId xmlns:a16="http://schemas.microsoft.com/office/drawing/2014/main" id="{3C868F58-1C33-9368-F7A4-D4B65D304EE5}"/>
                  </a:ext>
                </a:extLst>
              </p:cNvPr>
              <p:cNvCxnSpPr>
                <a:cxnSpLocks/>
              </p:cNvCxnSpPr>
              <p:nvPr/>
            </p:nvCxnSpPr>
            <p:spPr>
              <a:xfrm flipV="1">
                <a:off x="5397173" y="8385817"/>
                <a:ext cx="0" cy="439184"/>
              </a:xfrm>
              <a:prstGeom prst="line">
                <a:avLst/>
              </a:prstGeom>
              <a:ln w="25400" cap="rnd">
                <a:solidFill>
                  <a:srgbClr val="0078D4"/>
                </a:solidFill>
                <a:prstDash val="sysDot"/>
              </a:ln>
            </p:spPr>
            <p:style>
              <a:lnRef idx="1">
                <a:schemeClr val="accent1"/>
              </a:lnRef>
              <a:fillRef idx="0">
                <a:schemeClr val="accent1"/>
              </a:fillRef>
              <a:effectRef idx="0">
                <a:schemeClr val="accent1"/>
              </a:effectRef>
              <a:fontRef idx="minor">
                <a:schemeClr val="tx1"/>
              </a:fontRef>
            </p:style>
          </p:cxnSp>
        </p:grpSp>
      </p:grpSp>
      <p:sp>
        <p:nvSpPr>
          <p:cNvPr id="503" name="Graphic 90">
            <a:extLst>
              <a:ext uri="{FF2B5EF4-FFF2-40B4-BE49-F238E27FC236}">
                <a16:creationId xmlns:a16="http://schemas.microsoft.com/office/drawing/2014/main" id="{D6A6989B-6BE5-2705-0AAE-CDA629D2A825}"/>
              </a:ext>
            </a:extLst>
          </p:cNvPr>
          <p:cNvSpPr/>
          <p:nvPr/>
        </p:nvSpPr>
        <p:spPr>
          <a:xfrm>
            <a:off x="4605422" y="9148773"/>
            <a:ext cx="446159" cy="446159"/>
          </a:xfrm>
          <a:custGeom>
            <a:avLst/>
            <a:gdLst>
              <a:gd name="connsiteX0" fmla="*/ 225000 w 570000"/>
              <a:gd name="connsiteY0" fmla="*/ 30000 h 570000"/>
              <a:gd name="connsiteX1" fmla="*/ 300000 w 570000"/>
              <a:gd name="connsiteY1" fmla="*/ 105000 h 570000"/>
              <a:gd name="connsiteX2" fmla="*/ 300000 w 570000"/>
              <a:gd name="connsiteY2" fmla="*/ 270000 h 570000"/>
              <a:gd name="connsiteX3" fmla="*/ 465000 w 570000"/>
              <a:gd name="connsiteY3" fmla="*/ 270000 h 570000"/>
              <a:gd name="connsiteX4" fmla="*/ 540000 w 570000"/>
              <a:gd name="connsiteY4" fmla="*/ 345000 h 570000"/>
              <a:gd name="connsiteX5" fmla="*/ 540000 w 570000"/>
              <a:gd name="connsiteY5" fmla="*/ 495000 h 570000"/>
              <a:gd name="connsiteX6" fmla="*/ 465000 w 570000"/>
              <a:gd name="connsiteY6" fmla="*/ 570000 h 570000"/>
              <a:gd name="connsiteX7" fmla="*/ 75000 w 570000"/>
              <a:gd name="connsiteY7" fmla="*/ 570000 h 570000"/>
              <a:gd name="connsiteX8" fmla="*/ 0 w 570000"/>
              <a:gd name="connsiteY8" fmla="*/ 495000 h 570000"/>
              <a:gd name="connsiteX9" fmla="*/ 0 w 570000"/>
              <a:gd name="connsiteY9" fmla="*/ 105000 h 570000"/>
              <a:gd name="connsiteX10" fmla="*/ 75000 w 570000"/>
              <a:gd name="connsiteY10" fmla="*/ 30000 h 570000"/>
              <a:gd name="connsiteX11" fmla="*/ 225000 w 570000"/>
              <a:gd name="connsiteY11" fmla="*/ 30000 h 570000"/>
              <a:gd name="connsiteX12" fmla="*/ 240000 w 570000"/>
              <a:gd name="connsiteY12" fmla="*/ 330000 h 570000"/>
              <a:gd name="connsiteX13" fmla="*/ 60000 w 570000"/>
              <a:gd name="connsiteY13" fmla="*/ 330000 h 570000"/>
              <a:gd name="connsiteX14" fmla="*/ 60000 w 570000"/>
              <a:gd name="connsiteY14" fmla="*/ 495000 h 570000"/>
              <a:gd name="connsiteX15" fmla="*/ 75000 w 570000"/>
              <a:gd name="connsiteY15" fmla="*/ 510000 h 570000"/>
              <a:gd name="connsiteX16" fmla="*/ 240000 w 570000"/>
              <a:gd name="connsiteY16" fmla="*/ 510000 h 570000"/>
              <a:gd name="connsiteX17" fmla="*/ 240000 w 570000"/>
              <a:gd name="connsiteY17" fmla="*/ 330000 h 570000"/>
              <a:gd name="connsiteX18" fmla="*/ 465000 w 570000"/>
              <a:gd name="connsiteY18" fmla="*/ 330000 h 570000"/>
              <a:gd name="connsiteX19" fmla="*/ 300000 w 570000"/>
              <a:gd name="connsiteY19" fmla="*/ 330000 h 570000"/>
              <a:gd name="connsiteX20" fmla="*/ 300000 w 570000"/>
              <a:gd name="connsiteY20" fmla="*/ 510000 h 570000"/>
              <a:gd name="connsiteX21" fmla="*/ 465000 w 570000"/>
              <a:gd name="connsiteY21" fmla="*/ 510000 h 570000"/>
              <a:gd name="connsiteX22" fmla="*/ 480000 w 570000"/>
              <a:gd name="connsiteY22" fmla="*/ 495000 h 570000"/>
              <a:gd name="connsiteX23" fmla="*/ 480000 w 570000"/>
              <a:gd name="connsiteY23" fmla="*/ 345000 h 570000"/>
              <a:gd name="connsiteX24" fmla="*/ 465000 w 570000"/>
              <a:gd name="connsiteY24" fmla="*/ 330000 h 570000"/>
              <a:gd name="connsiteX25" fmla="*/ 225000 w 570000"/>
              <a:gd name="connsiteY25" fmla="*/ 90000 h 570000"/>
              <a:gd name="connsiteX26" fmla="*/ 75000 w 570000"/>
              <a:gd name="connsiteY26" fmla="*/ 90000 h 570000"/>
              <a:gd name="connsiteX27" fmla="*/ 60000 w 570000"/>
              <a:gd name="connsiteY27" fmla="*/ 105000 h 570000"/>
              <a:gd name="connsiteX28" fmla="*/ 60000 w 570000"/>
              <a:gd name="connsiteY28" fmla="*/ 270000 h 570000"/>
              <a:gd name="connsiteX29" fmla="*/ 240000 w 570000"/>
              <a:gd name="connsiteY29" fmla="*/ 270000 h 570000"/>
              <a:gd name="connsiteX30" fmla="*/ 240000 w 570000"/>
              <a:gd name="connsiteY30" fmla="*/ 105000 h 570000"/>
              <a:gd name="connsiteX31" fmla="*/ 225000 w 570000"/>
              <a:gd name="connsiteY31" fmla="*/ 90000 h 570000"/>
              <a:gd name="connsiteX32" fmla="*/ 446490 w 570000"/>
              <a:gd name="connsiteY32" fmla="*/ 210 h 570000"/>
              <a:gd name="connsiteX33" fmla="*/ 450000 w 570000"/>
              <a:gd name="connsiteY33" fmla="*/ 0 h 570000"/>
              <a:gd name="connsiteX34" fmla="*/ 479790 w 570000"/>
              <a:gd name="connsiteY34" fmla="*/ 26490 h 570000"/>
              <a:gd name="connsiteX35" fmla="*/ 480000 w 570000"/>
              <a:gd name="connsiteY35" fmla="*/ 30000 h 570000"/>
              <a:gd name="connsiteX36" fmla="*/ 480000 w 570000"/>
              <a:gd name="connsiteY36" fmla="*/ 90000 h 570000"/>
              <a:gd name="connsiteX37" fmla="*/ 540000 w 570000"/>
              <a:gd name="connsiteY37" fmla="*/ 90000 h 570000"/>
              <a:gd name="connsiteX38" fmla="*/ 569790 w 570000"/>
              <a:gd name="connsiteY38" fmla="*/ 116490 h 570000"/>
              <a:gd name="connsiteX39" fmla="*/ 570000 w 570000"/>
              <a:gd name="connsiteY39" fmla="*/ 120000 h 570000"/>
              <a:gd name="connsiteX40" fmla="*/ 543510 w 570000"/>
              <a:gd name="connsiteY40" fmla="*/ 149790 h 570000"/>
              <a:gd name="connsiteX41" fmla="*/ 540000 w 570000"/>
              <a:gd name="connsiteY41" fmla="*/ 150000 h 570000"/>
              <a:gd name="connsiteX42" fmla="*/ 480000 w 570000"/>
              <a:gd name="connsiteY42" fmla="*/ 150000 h 570000"/>
              <a:gd name="connsiteX43" fmla="*/ 480000 w 570000"/>
              <a:gd name="connsiteY43" fmla="*/ 210000 h 570000"/>
              <a:gd name="connsiteX44" fmla="*/ 453510 w 570000"/>
              <a:gd name="connsiteY44" fmla="*/ 239790 h 570000"/>
              <a:gd name="connsiteX45" fmla="*/ 450000 w 570000"/>
              <a:gd name="connsiteY45" fmla="*/ 240000 h 570000"/>
              <a:gd name="connsiteX46" fmla="*/ 420210 w 570000"/>
              <a:gd name="connsiteY46" fmla="*/ 213510 h 570000"/>
              <a:gd name="connsiteX47" fmla="*/ 420000 w 570000"/>
              <a:gd name="connsiteY47" fmla="*/ 210000 h 570000"/>
              <a:gd name="connsiteX48" fmla="*/ 420000 w 570000"/>
              <a:gd name="connsiteY48" fmla="*/ 150000 h 570000"/>
              <a:gd name="connsiteX49" fmla="*/ 360000 w 570000"/>
              <a:gd name="connsiteY49" fmla="*/ 150000 h 570000"/>
              <a:gd name="connsiteX50" fmla="*/ 330210 w 570000"/>
              <a:gd name="connsiteY50" fmla="*/ 123510 h 570000"/>
              <a:gd name="connsiteX51" fmla="*/ 330000 w 570000"/>
              <a:gd name="connsiteY51" fmla="*/ 120000 h 570000"/>
              <a:gd name="connsiteX52" fmla="*/ 356490 w 570000"/>
              <a:gd name="connsiteY52" fmla="*/ 90210 h 570000"/>
              <a:gd name="connsiteX53" fmla="*/ 360000 w 570000"/>
              <a:gd name="connsiteY53" fmla="*/ 90000 h 570000"/>
              <a:gd name="connsiteX54" fmla="*/ 420000 w 570000"/>
              <a:gd name="connsiteY54" fmla="*/ 90000 h 570000"/>
              <a:gd name="connsiteX55" fmla="*/ 420000 w 570000"/>
              <a:gd name="connsiteY55" fmla="*/ 30000 h 570000"/>
              <a:gd name="connsiteX56" fmla="*/ 446490 w 570000"/>
              <a:gd name="connsiteY56" fmla="*/ 210 h 570000"/>
              <a:gd name="connsiteX57" fmla="*/ 450000 w 570000"/>
              <a:gd name="connsiteY57" fmla="*/ 0 h 570000"/>
              <a:gd name="connsiteX58" fmla="*/ 446490 w 570000"/>
              <a:gd name="connsiteY58" fmla="*/ 210 h 5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70000" h="570000">
                <a:moveTo>
                  <a:pt x="225000" y="30000"/>
                </a:moveTo>
                <a:cubicBezTo>
                  <a:pt x="266421" y="30000"/>
                  <a:pt x="300000" y="63579"/>
                  <a:pt x="300000" y="105000"/>
                </a:cubicBezTo>
                <a:lnTo>
                  <a:pt x="300000" y="270000"/>
                </a:lnTo>
                <a:lnTo>
                  <a:pt x="465000" y="270000"/>
                </a:lnTo>
                <a:cubicBezTo>
                  <a:pt x="506421" y="270000"/>
                  <a:pt x="540000" y="303579"/>
                  <a:pt x="540000" y="345000"/>
                </a:cubicBezTo>
                <a:lnTo>
                  <a:pt x="540000" y="495000"/>
                </a:lnTo>
                <a:cubicBezTo>
                  <a:pt x="540000" y="536421"/>
                  <a:pt x="506421" y="570000"/>
                  <a:pt x="465000" y="570000"/>
                </a:cubicBezTo>
                <a:lnTo>
                  <a:pt x="75000" y="570000"/>
                </a:lnTo>
                <a:cubicBezTo>
                  <a:pt x="33579" y="570000"/>
                  <a:pt x="0" y="536421"/>
                  <a:pt x="0" y="495000"/>
                </a:cubicBezTo>
                <a:lnTo>
                  <a:pt x="0" y="105000"/>
                </a:lnTo>
                <a:cubicBezTo>
                  <a:pt x="0" y="63579"/>
                  <a:pt x="33579" y="30000"/>
                  <a:pt x="75000" y="30000"/>
                </a:cubicBezTo>
                <a:lnTo>
                  <a:pt x="225000" y="30000"/>
                </a:lnTo>
                <a:close/>
                <a:moveTo>
                  <a:pt x="240000" y="330000"/>
                </a:moveTo>
                <a:lnTo>
                  <a:pt x="60000" y="330000"/>
                </a:lnTo>
                <a:lnTo>
                  <a:pt x="60000" y="495000"/>
                </a:lnTo>
                <a:cubicBezTo>
                  <a:pt x="60000" y="503283"/>
                  <a:pt x="66716" y="510000"/>
                  <a:pt x="75000" y="510000"/>
                </a:cubicBezTo>
                <a:lnTo>
                  <a:pt x="240000" y="510000"/>
                </a:lnTo>
                <a:lnTo>
                  <a:pt x="240000" y="330000"/>
                </a:lnTo>
                <a:close/>
                <a:moveTo>
                  <a:pt x="465000" y="330000"/>
                </a:moveTo>
                <a:lnTo>
                  <a:pt x="300000" y="330000"/>
                </a:lnTo>
                <a:lnTo>
                  <a:pt x="300000" y="510000"/>
                </a:lnTo>
                <a:lnTo>
                  <a:pt x="465000" y="510000"/>
                </a:lnTo>
                <a:cubicBezTo>
                  <a:pt x="473283" y="510000"/>
                  <a:pt x="480000" y="503283"/>
                  <a:pt x="480000" y="495000"/>
                </a:cubicBezTo>
                <a:lnTo>
                  <a:pt x="480000" y="345000"/>
                </a:lnTo>
                <a:cubicBezTo>
                  <a:pt x="480000" y="336717"/>
                  <a:pt x="473283" y="330000"/>
                  <a:pt x="465000" y="330000"/>
                </a:cubicBezTo>
                <a:close/>
                <a:moveTo>
                  <a:pt x="225000" y="90000"/>
                </a:moveTo>
                <a:lnTo>
                  <a:pt x="75000" y="90000"/>
                </a:lnTo>
                <a:cubicBezTo>
                  <a:pt x="66716" y="90000"/>
                  <a:pt x="60000" y="96716"/>
                  <a:pt x="60000" y="105000"/>
                </a:cubicBezTo>
                <a:lnTo>
                  <a:pt x="60000" y="270000"/>
                </a:lnTo>
                <a:lnTo>
                  <a:pt x="240000" y="270000"/>
                </a:lnTo>
                <a:lnTo>
                  <a:pt x="240000" y="105000"/>
                </a:lnTo>
                <a:cubicBezTo>
                  <a:pt x="240000" y="96716"/>
                  <a:pt x="233283" y="90000"/>
                  <a:pt x="225000" y="90000"/>
                </a:cubicBezTo>
                <a:close/>
                <a:moveTo>
                  <a:pt x="446490" y="210"/>
                </a:moveTo>
                <a:lnTo>
                  <a:pt x="450000" y="0"/>
                </a:lnTo>
                <a:cubicBezTo>
                  <a:pt x="465210" y="2"/>
                  <a:pt x="478011" y="11385"/>
                  <a:pt x="479790" y="26490"/>
                </a:cubicBezTo>
                <a:lnTo>
                  <a:pt x="480000" y="30000"/>
                </a:lnTo>
                <a:lnTo>
                  <a:pt x="480000" y="90000"/>
                </a:lnTo>
                <a:lnTo>
                  <a:pt x="540000" y="90000"/>
                </a:lnTo>
                <a:cubicBezTo>
                  <a:pt x="555210" y="90002"/>
                  <a:pt x="568011" y="101385"/>
                  <a:pt x="569790" y="116490"/>
                </a:cubicBezTo>
                <a:lnTo>
                  <a:pt x="570000" y="120000"/>
                </a:lnTo>
                <a:cubicBezTo>
                  <a:pt x="569997" y="135209"/>
                  <a:pt x="558615" y="148010"/>
                  <a:pt x="543510" y="149790"/>
                </a:cubicBezTo>
                <a:lnTo>
                  <a:pt x="540000" y="150000"/>
                </a:lnTo>
                <a:lnTo>
                  <a:pt x="480000" y="150000"/>
                </a:lnTo>
                <a:lnTo>
                  <a:pt x="480000" y="210000"/>
                </a:lnTo>
                <a:cubicBezTo>
                  <a:pt x="479997" y="225209"/>
                  <a:pt x="468615" y="238010"/>
                  <a:pt x="453510" y="239790"/>
                </a:cubicBezTo>
                <a:lnTo>
                  <a:pt x="450000" y="240000"/>
                </a:lnTo>
                <a:cubicBezTo>
                  <a:pt x="434790" y="239998"/>
                  <a:pt x="421989" y="228615"/>
                  <a:pt x="420210" y="213510"/>
                </a:cubicBezTo>
                <a:lnTo>
                  <a:pt x="420000" y="210000"/>
                </a:lnTo>
                <a:lnTo>
                  <a:pt x="420000" y="150000"/>
                </a:lnTo>
                <a:lnTo>
                  <a:pt x="360000" y="150000"/>
                </a:lnTo>
                <a:cubicBezTo>
                  <a:pt x="344790" y="149998"/>
                  <a:pt x="331989" y="138615"/>
                  <a:pt x="330210" y="123510"/>
                </a:cubicBezTo>
                <a:lnTo>
                  <a:pt x="330000" y="120000"/>
                </a:lnTo>
                <a:cubicBezTo>
                  <a:pt x="330003" y="104791"/>
                  <a:pt x="341385" y="91990"/>
                  <a:pt x="356490" y="90210"/>
                </a:cubicBezTo>
                <a:lnTo>
                  <a:pt x="360000" y="90000"/>
                </a:lnTo>
                <a:lnTo>
                  <a:pt x="420000" y="90000"/>
                </a:lnTo>
                <a:lnTo>
                  <a:pt x="420000" y="30000"/>
                </a:lnTo>
                <a:cubicBezTo>
                  <a:pt x="420003" y="14791"/>
                  <a:pt x="431385" y="1990"/>
                  <a:pt x="446490" y="210"/>
                </a:cubicBezTo>
                <a:lnTo>
                  <a:pt x="450000" y="0"/>
                </a:lnTo>
                <a:lnTo>
                  <a:pt x="446490" y="210"/>
                </a:ln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sp>
        <p:nvSpPr>
          <p:cNvPr id="506" name="Graphic 92">
            <a:extLst>
              <a:ext uri="{FF2B5EF4-FFF2-40B4-BE49-F238E27FC236}">
                <a16:creationId xmlns:a16="http://schemas.microsoft.com/office/drawing/2014/main" id="{6D693E5E-68F3-FD08-FE6E-B56FC8FF669B}"/>
              </a:ext>
            </a:extLst>
          </p:cNvPr>
          <p:cNvSpPr/>
          <p:nvPr/>
        </p:nvSpPr>
        <p:spPr>
          <a:xfrm>
            <a:off x="4611391" y="8442127"/>
            <a:ext cx="421415" cy="343783"/>
          </a:xfrm>
          <a:custGeom>
            <a:avLst/>
            <a:gdLst>
              <a:gd name="connsiteX0" fmla="*/ 371432 w 726744"/>
              <a:gd name="connsiteY0" fmla="*/ 6029 h 592865"/>
              <a:gd name="connsiteX1" fmla="*/ 715669 w 726744"/>
              <a:gd name="connsiteY1" fmla="*/ 273769 h 592865"/>
              <a:gd name="connsiteX2" fmla="*/ 720699 w 726744"/>
              <a:gd name="connsiteY2" fmla="*/ 314026 h 592865"/>
              <a:gd name="connsiteX3" fmla="*/ 715669 w 726744"/>
              <a:gd name="connsiteY3" fmla="*/ 319056 h 592865"/>
              <a:gd name="connsiteX4" fmla="*/ 371394 w 726744"/>
              <a:gd name="connsiteY4" fmla="*/ 586796 h 592865"/>
              <a:gd name="connsiteX5" fmla="*/ 331141 w 726744"/>
              <a:gd name="connsiteY5" fmla="*/ 581732 h 592865"/>
              <a:gd name="connsiteX6" fmla="*/ 325113 w 726744"/>
              <a:gd name="connsiteY6" fmla="*/ 564152 h 592865"/>
              <a:gd name="connsiteX7" fmla="*/ 325113 w 726744"/>
              <a:gd name="connsiteY7" fmla="*/ 369964 h 592865"/>
              <a:gd name="connsiteX8" fmla="*/ 46281 w 726744"/>
              <a:gd name="connsiteY8" fmla="*/ 586834 h 592865"/>
              <a:gd name="connsiteX9" fmla="*/ 6029 w 726744"/>
              <a:gd name="connsiteY9" fmla="*/ 581770 h 592865"/>
              <a:gd name="connsiteX10" fmla="*/ 0 w 726744"/>
              <a:gd name="connsiteY10" fmla="*/ 564152 h 592865"/>
              <a:gd name="connsiteX11" fmla="*/ 38 w 726744"/>
              <a:gd name="connsiteY11" fmla="*/ 28672 h 592865"/>
              <a:gd name="connsiteX12" fmla="*/ 28739 w 726744"/>
              <a:gd name="connsiteY12" fmla="*/ 0 h 592865"/>
              <a:gd name="connsiteX13" fmla="*/ 46319 w 726744"/>
              <a:gd name="connsiteY13" fmla="*/ 6029 h 592865"/>
              <a:gd name="connsiteX14" fmla="*/ 325075 w 726744"/>
              <a:gd name="connsiteY14" fmla="*/ 222860 h 592865"/>
              <a:gd name="connsiteX15" fmla="*/ 325151 w 726744"/>
              <a:gd name="connsiteY15" fmla="*/ 28672 h 592865"/>
              <a:gd name="connsiteX16" fmla="*/ 353853 w 726744"/>
              <a:gd name="connsiteY16" fmla="*/ 0 h 592865"/>
              <a:gd name="connsiteX17" fmla="*/ 371432 w 726744"/>
              <a:gd name="connsiteY17" fmla="*/ 6029 h 59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744" h="592865">
                <a:moveTo>
                  <a:pt x="371432" y="6029"/>
                </a:moveTo>
                <a:lnTo>
                  <a:pt x="715669" y="273769"/>
                </a:lnTo>
                <a:cubicBezTo>
                  <a:pt x="728177" y="283496"/>
                  <a:pt x="730426" y="301519"/>
                  <a:pt x="720699" y="314026"/>
                </a:cubicBezTo>
                <a:cubicBezTo>
                  <a:pt x="719238" y="315904"/>
                  <a:pt x="717547" y="317594"/>
                  <a:pt x="715669" y="319056"/>
                </a:cubicBezTo>
                <a:lnTo>
                  <a:pt x="371394" y="586796"/>
                </a:lnTo>
                <a:cubicBezTo>
                  <a:pt x="358879" y="596515"/>
                  <a:pt x="340860" y="594246"/>
                  <a:pt x="331141" y="581732"/>
                </a:cubicBezTo>
                <a:cubicBezTo>
                  <a:pt x="327236" y="576706"/>
                  <a:pt x="325117" y="570521"/>
                  <a:pt x="325113" y="564152"/>
                </a:cubicBezTo>
                <a:lnTo>
                  <a:pt x="325113" y="369964"/>
                </a:lnTo>
                <a:lnTo>
                  <a:pt x="46281" y="586834"/>
                </a:lnTo>
                <a:cubicBezTo>
                  <a:pt x="33767" y="596553"/>
                  <a:pt x="15746" y="594285"/>
                  <a:pt x="6029" y="581770"/>
                </a:cubicBezTo>
                <a:cubicBezTo>
                  <a:pt x="2116" y="576732"/>
                  <a:pt x="-5" y="570532"/>
                  <a:pt x="0" y="564152"/>
                </a:cubicBezTo>
                <a:lnTo>
                  <a:pt x="38" y="28672"/>
                </a:lnTo>
                <a:cubicBezTo>
                  <a:pt x="46" y="12829"/>
                  <a:pt x="12896" y="-8"/>
                  <a:pt x="28739" y="0"/>
                </a:cubicBezTo>
                <a:cubicBezTo>
                  <a:pt x="35106" y="3"/>
                  <a:pt x="41290" y="2124"/>
                  <a:pt x="46319" y="6029"/>
                </a:cubicBezTo>
                <a:lnTo>
                  <a:pt x="325075" y="222860"/>
                </a:lnTo>
                <a:lnTo>
                  <a:pt x="325151" y="28672"/>
                </a:lnTo>
                <a:cubicBezTo>
                  <a:pt x="325159" y="12829"/>
                  <a:pt x="338010" y="-8"/>
                  <a:pt x="353853" y="0"/>
                </a:cubicBezTo>
                <a:cubicBezTo>
                  <a:pt x="360218" y="3"/>
                  <a:pt x="366402" y="2124"/>
                  <a:pt x="371432" y="6029"/>
                </a:cubicBez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spTree>
    <p:extLst>
      <p:ext uri="{BB962C8B-B14F-4D97-AF65-F5344CB8AC3E}">
        <p14:creationId xmlns:p14="http://schemas.microsoft.com/office/powerpoint/2010/main" val="4021955260"/>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413B634-9A01-E86E-B6E2-07B1038254F7}"/>
              </a:ext>
            </a:extLst>
          </p:cNvPr>
          <p:cNvSpPr/>
          <p:nvPr/>
        </p:nvSpPr>
        <p:spPr>
          <a:xfrm>
            <a:off x="0" y="320"/>
            <a:ext cx="7772400" cy="4179732"/>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47" name="Group 46">
            <a:extLst>
              <a:ext uri="{FF2B5EF4-FFF2-40B4-BE49-F238E27FC236}">
                <a16:creationId xmlns:a16="http://schemas.microsoft.com/office/drawing/2014/main" id="{50E940CF-5AA5-AEB4-D439-80A962C9E827}"/>
              </a:ext>
            </a:extLst>
          </p:cNvPr>
          <p:cNvGrpSpPr/>
          <p:nvPr/>
        </p:nvGrpSpPr>
        <p:grpSpPr>
          <a:xfrm>
            <a:off x="253081" y="689521"/>
            <a:ext cx="7129095" cy="807054"/>
            <a:chOff x="253081" y="4650561"/>
            <a:chExt cx="7129095" cy="807054"/>
          </a:xfrm>
        </p:grpSpPr>
        <p:sp>
          <p:nvSpPr>
            <p:cNvPr id="45" name="TextBox 44">
              <a:extLst>
                <a:ext uri="{FF2B5EF4-FFF2-40B4-BE49-F238E27FC236}">
                  <a16:creationId xmlns:a16="http://schemas.microsoft.com/office/drawing/2014/main" id="{2490A7A4-DAF2-6A33-2FCC-79B5358C6AD2}"/>
                </a:ext>
              </a:extLst>
            </p:cNvPr>
            <p:cNvSpPr txBox="1"/>
            <p:nvPr/>
          </p:nvSpPr>
          <p:spPr>
            <a:xfrm>
              <a:off x="253081" y="4650561"/>
              <a:ext cx="4064086" cy="338554"/>
            </a:xfrm>
            <a:prstGeom prst="rect">
              <a:avLst/>
            </a:prstGeom>
            <a:noFill/>
          </p:spPr>
          <p:txBody>
            <a:bodyPr wrap="square" rtlCol="0">
              <a:spAutoFit/>
            </a:bodyPr>
            <a:lstStyle/>
            <a:p>
              <a:r>
                <a:rPr lang="en-US" sz="1600">
                  <a:latin typeface="+mj-lt"/>
                  <a:cs typeface="Segoe UI Semibold" panose="020B0702040204020203" pitchFamily="34" charset="0"/>
                </a:rPr>
                <a:t>Intel and Microsoft—better together</a:t>
              </a:r>
            </a:p>
          </p:txBody>
        </p:sp>
        <p:sp>
          <p:nvSpPr>
            <p:cNvPr id="46" name="TextBox 45">
              <a:extLst>
                <a:ext uri="{FF2B5EF4-FFF2-40B4-BE49-F238E27FC236}">
                  <a16:creationId xmlns:a16="http://schemas.microsoft.com/office/drawing/2014/main" id="{1F979DCF-E743-A0F3-6EE7-9B9DEB24D10F}"/>
                </a:ext>
              </a:extLst>
            </p:cNvPr>
            <p:cNvSpPr txBox="1"/>
            <p:nvPr/>
          </p:nvSpPr>
          <p:spPr>
            <a:xfrm>
              <a:off x="264855" y="5057505"/>
              <a:ext cx="7117321" cy="400110"/>
            </a:xfrm>
            <a:prstGeom prst="rect">
              <a:avLst/>
            </a:prstGeom>
            <a:noFill/>
          </p:spPr>
          <p:txBody>
            <a:bodyPr wrap="square" lIns="91440" tIns="45720" rIns="91440" bIns="45720" rtlCol="0" anchor="t">
              <a:spAutoFit/>
            </a:bodyPr>
            <a:lstStyle/>
            <a:p>
              <a:r>
                <a:rPr lang="en-GB" sz="1000" dirty="0">
                  <a:cs typeface="Segoe UI"/>
                </a:rPr>
                <a:t>The Intel and Microsoft Better Together campaign is designed to educate business customers on the value of AI-driven Windows 11 Pro PCs powered by Intel</a:t>
              </a:r>
              <a:r>
                <a:rPr lang="en-GB" sz="1000" baseline="30000" dirty="0">
                  <a:cs typeface="Segoe UI"/>
                </a:rPr>
                <a:t>®</a:t>
              </a:r>
              <a:r>
                <a:rPr lang="en-GB" sz="1000" dirty="0">
                  <a:cs typeface="Segoe UI"/>
                </a:rPr>
                <a:t> Core™ Ultra processors. </a:t>
              </a:r>
              <a:endParaRPr lang="en-US" sz="1000" dirty="0">
                <a:cs typeface="Segoe UI"/>
              </a:endParaRPr>
            </a:p>
          </p:txBody>
        </p:sp>
      </p:grpSp>
      <p:pic>
        <p:nvPicPr>
          <p:cNvPr id="49" name="Picture 48">
            <a:extLst>
              <a:ext uri="{FF2B5EF4-FFF2-40B4-BE49-F238E27FC236}">
                <a16:creationId xmlns:a16="http://schemas.microsoft.com/office/drawing/2014/main" id="{4EECD343-C896-C2D4-7B1F-C90CC7158C78}"/>
              </a:ext>
            </a:extLst>
          </p:cNvPr>
          <p:cNvPicPr>
            <a:picLocks noChangeAspect="1"/>
          </p:cNvPicPr>
          <p:nvPr/>
        </p:nvPicPr>
        <p:blipFill rotWithShape="1">
          <a:blip r:embed="rId2"/>
          <a:srcRect t="21852"/>
          <a:stretch/>
        </p:blipFill>
        <p:spPr>
          <a:xfrm>
            <a:off x="1357993" y="1395490"/>
            <a:ext cx="5056414" cy="2222703"/>
          </a:xfrm>
          <a:prstGeom prst="rect">
            <a:avLst/>
          </a:prstGeom>
        </p:spPr>
      </p:pic>
      <p:grpSp>
        <p:nvGrpSpPr>
          <p:cNvPr id="50" name="Group 49">
            <a:extLst>
              <a:ext uri="{FF2B5EF4-FFF2-40B4-BE49-F238E27FC236}">
                <a16:creationId xmlns:a16="http://schemas.microsoft.com/office/drawing/2014/main" id="{C945945E-4DCF-61EA-D9C5-1293E2E03B66}"/>
              </a:ext>
            </a:extLst>
          </p:cNvPr>
          <p:cNvGrpSpPr/>
          <p:nvPr/>
        </p:nvGrpSpPr>
        <p:grpSpPr>
          <a:xfrm>
            <a:off x="253080" y="2731265"/>
            <a:ext cx="2670029" cy="1054846"/>
            <a:chOff x="404257" y="16510778"/>
            <a:chExt cx="1800000" cy="1054846"/>
          </a:xfrm>
        </p:grpSpPr>
        <p:sp>
          <p:nvSpPr>
            <p:cNvPr id="67" name="TextBox 66">
              <a:extLst>
                <a:ext uri="{FF2B5EF4-FFF2-40B4-BE49-F238E27FC236}">
                  <a16:creationId xmlns:a16="http://schemas.microsoft.com/office/drawing/2014/main" id="{0C1441AF-D32C-BD39-DBEA-76D243B34D84}"/>
                </a:ext>
              </a:extLst>
            </p:cNvPr>
            <p:cNvSpPr txBox="1"/>
            <p:nvPr/>
          </p:nvSpPr>
          <p:spPr>
            <a:xfrm>
              <a:off x="404257" y="16510778"/>
              <a:ext cx="1800000" cy="954107"/>
            </a:xfrm>
            <a:prstGeom prst="rect">
              <a:avLst/>
            </a:prstGeom>
            <a:noFill/>
          </p:spPr>
          <p:txBody>
            <a:bodyPr wrap="square" rtlCol="0" anchor="b">
              <a:spAutoFit/>
            </a:bodyPr>
            <a:lstStyle/>
            <a:p>
              <a:r>
                <a:rPr lang="en-GB" sz="1200">
                  <a:latin typeface="+mj-lt"/>
                  <a:cs typeface="Segoe UI Semilight" panose="020B0402040204020203" pitchFamily="34" charset="0"/>
                </a:rPr>
                <a:t>Easy to manage and </a:t>
              </a:r>
              <a:br>
                <a:rPr lang="en-GB" sz="1200">
                  <a:latin typeface="+mj-lt"/>
                  <a:cs typeface="Segoe UI Semilight" panose="020B0402040204020203" pitchFamily="34" charset="0"/>
                </a:rPr>
              </a:br>
              <a:r>
                <a:rPr lang="en-GB" sz="1200">
                  <a:latin typeface="+mj-lt"/>
                  <a:cs typeface="Segoe UI Semilight" panose="020B0402040204020203" pitchFamily="34" charset="0"/>
                </a:rPr>
                <a:t>more cost-efficient than </a:t>
              </a:r>
              <a:br>
                <a:rPr lang="en-GB" sz="1200">
                  <a:latin typeface="+mj-lt"/>
                  <a:cs typeface="Segoe UI Semilight" panose="020B0402040204020203" pitchFamily="34" charset="0"/>
                </a:rPr>
              </a:br>
              <a:r>
                <a:rPr lang="en-GB" sz="1200">
                  <a:latin typeface="+mj-lt"/>
                  <a:cs typeface="Segoe UI Semilight" panose="020B0402040204020203" pitchFamily="34" charset="0"/>
                </a:rPr>
                <a:t>you may think</a:t>
              </a:r>
            </a:p>
            <a:p>
              <a:endParaRPr lang="en-US" sz="1000">
                <a:solidFill>
                  <a:srgbClr val="0078D4"/>
                </a:solidFill>
                <a:latin typeface="+mj-lt"/>
                <a:cs typeface="Segoe UI" panose="020B0502040204020203" pitchFamily="34" charset="0"/>
              </a:endParaRPr>
            </a:p>
            <a:p>
              <a:r>
                <a:rPr lang="en-US" sz="1000">
                  <a:solidFill>
                    <a:srgbClr val="0078D4"/>
                  </a:solidFill>
                  <a:latin typeface="+mj-lt"/>
                  <a:cs typeface="Segoe UI" panose="020B0502040204020203" pitchFamily="34" charset="0"/>
                </a:rPr>
                <a:t>25% </a:t>
              </a:r>
              <a:r>
                <a:rPr lang="en-US" sz="1000">
                  <a:cs typeface="Segoe UI" panose="020B0502040204020203" pitchFamily="34" charset="0"/>
                </a:rPr>
                <a:t>faster deployments reported</a:t>
              </a:r>
              <a:r>
                <a:rPr lang="en-US" sz="1000" baseline="30000">
                  <a:cs typeface="Segoe UI" panose="020B0502040204020203" pitchFamily="34" charset="0"/>
                </a:rPr>
                <a:t>7</a:t>
              </a:r>
            </a:p>
          </p:txBody>
        </p:sp>
        <p:sp>
          <p:nvSpPr>
            <p:cNvPr id="68" name="Rectangle: Rounded Corners 67">
              <a:extLst>
                <a:ext uri="{FF2B5EF4-FFF2-40B4-BE49-F238E27FC236}">
                  <a16:creationId xmlns:a16="http://schemas.microsoft.com/office/drawing/2014/main" id="{6DF6DF6C-DF88-26BC-AD95-635018F69CAE}"/>
                </a:ext>
              </a:extLst>
            </p:cNvPr>
            <p:cNvSpPr/>
            <p:nvPr/>
          </p:nvSpPr>
          <p:spPr>
            <a:xfrm>
              <a:off x="499506" y="17519905"/>
              <a:ext cx="1368000" cy="45719"/>
            </a:xfrm>
            <a:prstGeom prst="roundRect">
              <a:avLst>
                <a:gd name="adj" fmla="val 50000"/>
              </a:avLst>
            </a:prstGeom>
            <a:gradFill flip="none" rotWithShape="1">
              <a:gsLst>
                <a:gs pos="0">
                  <a:srgbClr val="0078D4"/>
                </a:gs>
                <a:gs pos="100000">
                  <a:srgbClr val="2A446F"/>
                </a:gs>
              </a:gsLst>
              <a:lin ang="0" scaled="1"/>
              <a:tileRect/>
            </a:grad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endParaRPr lang="en-CA"/>
            </a:p>
          </p:txBody>
        </p:sp>
      </p:grpSp>
      <p:sp>
        <p:nvSpPr>
          <p:cNvPr id="4" name="Rectangle 3">
            <a:extLst>
              <a:ext uri="{FF2B5EF4-FFF2-40B4-BE49-F238E27FC236}">
                <a16:creationId xmlns:a16="http://schemas.microsoft.com/office/drawing/2014/main" id="{758B7F29-6271-235A-586A-C2C87C559FB6}"/>
              </a:ext>
            </a:extLst>
          </p:cNvPr>
          <p:cNvSpPr/>
          <p:nvPr/>
        </p:nvSpPr>
        <p:spPr>
          <a:xfrm>
            <a:off x="0" y="4179146"/>
            <a:ext cx="7772400" cy="2375233"/>
          </a:xfrm>
          <a:prstGeom prst="rect">
            <a:avLst/>
          </a:prstGeom>
          <a:gradFill flip="none" rotWithShape="1">
            <a:gsLst>
              <a:gs pos="100000">
                <a:srgbClr val="84C3E7">
                  <a:alpha val="20000"/>
                </a:srgbClr>
              </a:gs>
              <a:gs pos="0">
                <a:srgbClr val="0078D4">
                  <a:alpha val="20000"/>
                </a:srgbClr>
              </a:gs>
            </a:gsLst>
            <a:lin ang="5400000" scaled="1"/>
            <a:tileRect/>
          </a:grad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endParaRPr lang="en-CA">
              <a:solidFill>
                <a:schemeClr val="tx1"/>
              </a:solidFill>
            </a:endParaRPr>
          </a:p>
        </p:txBody>
      </p:sp>
      <p:grpSp>
        <p:nvGrpSpPr>
          <p:cNvPr id="51" name="Group 50">
            <a:extLst>
              <a:ext uri="{FF2B5EF4-FFF2-40B4-BE49-F238E27FC236}">
                <a16:creationId xmlns:a16="http://schemas.microsoft.com/office/drawing/2014/main" id="{3C08D113-DDE9-44A5-6B4F-2D2D976C2134}"/>
              </a:ext>
            </a:extLst>
          </p:cNvPr>
          <p:cNvGrpSpPr/>
          <p:nvPr/>
        </p:nvGrpSpPr>
        <p:grpSpPr>
          <a:xfrm>
            <a:off x="253081" y="1655783"/>
            <a:ext cx="2389911" cy="839403"/>
            <a:chOff x="404256" y="16726221"/>
            <a:chExt cx="2389911" cy="839403"/>
          </a:xfrm>
        </p:grpSpPr>
        <p:sp>
          <p:nvSpPr>
            <p:cNvPr id="65" name="TextBox 64">
              <a:extLst>
                <a:ext uri="{FF2B5EF4-FFF2-40B4-BE49-F238E27FC236}">
                  <a16:creationId xmlns:a16="http://schemas.microsoft.com/office/drawing/2014/main" id="{2C0FB5DE-311A-7447-4A6B-CF1742F75D33}"/>
                </a:ext>
              </a:extLst>
            </p:cNvPr>
            <p:cNvSpPr txBox="1"/>
            <p:nvPr/>
          </p:nvSpPr>
          <p:spPr>
            <a:xfrm>
              <a:off x="404256" y="16726221"/>
              <a:ext cx="2389911" cy="738664"/>
            </a:xfrm>
            <a:prstGeom prst="rect">
              <a:avLst/>
            </a:prstGeom>
            <a:noFill/>
          </p:spPr>
          <p:txBody>
            <a:bodyPr wrap="square" rtlCol="0" anchor="b">
              <a:spAutoFit/>
            </a:bodyPr>
            <a:lstStyle/>
            <a:p>
              <a:r>
                <a:rPr lang="en-GB" sz="1200">
                  <a:latin typeface="+mj-lt"/>
                  <a:cs typeface="Segoe UI Semilight" panose="020B0402040204020203" pitchFamily="34" charset="0"/>
                </a:rPr>
                <a:t>Breakthrough productivity </a:t>
              </a:r>
            </a:p>
            <a:p>
              <a:endParaRPr lang="en-US" sz="1000">
                <a:solidFill>
                  <a:srgbClr val="0078D4"/>
                </a:solidFill>
                <a:latin typeface="+mj-lt"/>
                <a:cs typeface="Segoe UI" panose="020B0502040204020203" pitchFamily="34" charset="0"/>
              </a:endParaRPr>
            </a:p>
            <a:p>
              <a:r>
                <a:rPr lang="en-US" sz="1000">
                  <a:cs typeface="Segoe UI" panose="020B0502040204020203" pitchFamily="34" charset="0"/>
                </a:rPr>
                <a:t>Up to </a:t>
              </a:r>
              <a:r>
                <a:rPr lang="en-US" sz="1000">
                  <a:solidFill>
                    <a:srgbClr val="0078D4"/>
                  </a:solidFill>
                  <a:latin typeface="+mj-lt"/>
                  <a:cs typeface="Segoe UI" panose="020B0502040204020203" pitchFamily="34" charset="0"/>
                </a:rPr>
                <a:t>47% </a:t>
              </a:r>
              <a:r>
                <a:rPr lang="en-US" sz="1000">
                  <a:cs typeface="Segoe UI" panose="020B0502040204020203" pitchFamily="34" charset="0"/>
                </a:rPr>
                <a:t>better office app productivity vs 3-year-old PC</a:t>
              </a:r>
              <a:r>
                <a:rPr lang="en-US" sz="1000" baseline="30000">
                  <a:cs typeface="Segoe UI" panose="020B0502040204020203" pitchFamily="34" charset="0"/>
                </a:rPr>
                <a:t>5</a:t>
              </a:r>
            </a:p>
          </p:txBody>
        </p:sp>
        <p:sp>
          <p:nvSpPr>
            <p:cNvPr id="66" name="Rectangle: Rounded Corners 65">
              <a:extLst>
                <a:ext uri="{FF2B5EF4-FFF2-40B4-BE49-F238E27FC236}">
                  <a16:creationId xmlns:a16="http://schemas.microsoft.com/office/drawing/2014/main" id="{0CCDA72C-AD6E-9C86-5A2C-59C78C94F597}"/>
                </a:ext>
              </a:extLst>
            </p:cNvPr>
            <p:cNvSpPr/>
            <p:nvPr/>
          </p:nvSpPr>
          <p:spPr>
            <a:xfrm>
              <a:off x="499506" y="17519905"/>
              <a:ext cx="1656000" cy="45719"/>
            </a:xfrm>
            <a:prstGeom prst="roundRect">
              <a:avLst>
                <a:gd name="adj" fmla="val 50000"/>
              </a:avLst>
            </a:prstGeom>
            <a:gradFill flip="none" rotWithShape="1">
              <a:gsLst>
                <a:gs pos="0">
                  <a:srgbClr val="0078D4"/>
                </a:gs>
                <a:gs pos="100000">
                  <a:srgbClr val="2A446F"/>
                </a:gs>
              </a:gsLst>
              <a:lin ang="0" scaled="1"/>
              <a:tileRect/>
            </a:grad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endParaRPr lang="en-CA"/>
            </a:p>
          </p:txBody>
        </p:sp>
      </p:grpSp>
      <p:grpSp>
        <p:nvGrpSpPr>
          <p:cNvPr id="52" name="Group 51">
            <a:extLst>
              <a:ext uri="{FF2B5EF4-FFF2-40B4-BE49-F238E27FC236}">
                <a16:creationId xmlns:a16="http://schemas.microsoft.com/office/drawing/2014/main" id="{469CE8E9-2478-223E-76C9-1167F7D6639E}"/>
              </a:ext>
            </a:extLst>
          </p:cNvPr>
          <p:cNvGrpSpPr/>
          <p:nvPr/>
        </p:nvGrpSpPr>
        <p:grpSpPr>
          <a:xfrm>
            <a:off x="4972834" y="1655783"/>
            <a:ext cx="2537572" cy="839403"/>
            <a:chOff x="-145838" y="16726221"/>
            <a:chExt cx="2537572" cy="839403"/>
          </a:xfrm>
        </p:grpSpPr>
        <p:sp>
          <p:nvSpPr>
            <p:cNvPr id="63" name="TextBox 62">
              <a:extLst>
                <a:ext uri="{FF2B5EF4-FFF2-40B4-BE49-F238E27FC236}">
                  <a16:creationId xmlns:a16="http://schemas.microsoft.com/office/drawing/2014/main" id="{79457E9D-4F97-D25A-6BC8-08C668B7A791}"/>
                </a:ext>
              </a:extLst>
            </p:cNvPr>
            <p:cNvSpPr txBox="1"/>
            <p:nvPr/>
          </p:nvSpPr>
          <p:spPr>
            <a:xfrm>
              <a:off x="-145838" y="16726221"/>
              <a:ext cx="2537572" cy="738664"/>
            </a:xfrm>
            <a:prstGeom prst="rect">
              <a:avLst/>
            </a:prstGeom>
            <a:noFill/>
          </p:spPr>
          <p:txBody>
            <a:bodyPr wrap="square" lIns="91440" tIns="45720" rIns="91440" bIns="45720" rtlCol="0" anchor="b">
              <a:spAutoFit/>
            </a:bodyPr>
            <a:lstStyle/>
            <a:p>
              <a:pPr algn="r"/>
              <a:r>
                <a:rPr lang="en-US" sz="1200" dirty="0">
                  <a:latin typeface="+mj-lt"/>
                  <a:cs typeface="Segoe UI Semilight"/>
                </a:rPr>
                <a:t>Turnkey security for business</a:t>
              </a:r>
            </a:p>
            <a:p>
              <a:pPr algn="r"/>
              <a:endParaRPr lang="en-US" sz="1000">
                <a:solidFill>
                  <a:srgbClr val="0078D4"/>
                </a:solidFill>
                <a:latin typeface="+mj-lt"/>
                <a:cs typeface="Segoe UI" panose="020B0502040204020203" pitchFamily="34" charset="0"/>
              </a:endParaRPr>
            </a:p>
            <a:p>
              <a:pPr algn="r"/>
              <a:r>
                <a:rPr lang="en-US" sz="1000" dirty="0">
                  <a:solidFill>
                    <a:srgbClr val="0078D4"/>
                  </a:solidFill>
                  <a:latin typeface="+mj-lt"/>
                  <a:cs typeface="Segoe UI"/>
                </a:rPr>
                <a:t>70% </a:t>
              </a:r>
              <a:r>
                <a:rPr lang="en-US" sz="1000" dirty="0">
                  <a:cs typeface="Segoe UI"/>
                </a:rPr>
                <a:t>attack surface reduction with Intel</a:t>
              </a:r>
              <a:r>
                <a:rPr lang="en-US" sz="1000" baseline="30000" dirty="0">
                  <a:cs typeface="Segoe UI"/>
                </a:rPr>
                <a:t>® </a:t>
              </a:r>
              <a:r>
                <a:rPr lang="en-US" sz="1000" dirty="0">
                  <a:cs typeface="Segoe UI"/>
                </a:rPr>
                <a:t>vPro</a:t>
              </a:r>
              <a:r>
                <a:rPr lang="en-US" sz="800" baseline="30000" dirty="0">
                  <a:cs typeface="Segoe UI"/>
                </a:rPr>
                <a:t>®</a:t>
              </a:r>
              <a:r>
                <a:rPr lang="en-US" sz="1000" dirty="0">
                  <a:cs typeface="Segoe UI"/>
                </a:rPr>
                <a:t> Hardware Shield (Secured-core PC)</a:t>
              </a:r>
              <a:r>
                <a:rPr lang="en-US" sz="1000" baseline="30000" dirty="0">
                  <a:cs typeface="Segoe UI"/>
                </a:rPr>
                <a:t>6</a:t>
              </a:r>
            </a:p>
          </p:txBody>
        </p:sp>
        <p:sp>
          <p:nvSpPr>
            <p:cNvPr id="64" name="Rectangle: Rounded Corners 63">
              <a:extLst>
                <a:ext uri="{FF2B5EF4-FFF2-40B4-BE49-F238E27FC236}">
                  <a16:creationId xmlns:a16="http://schemas.microsoft.com/office/drawing/2014/main" id="{30F9C5AA-643E-5299-34C9-E41286B4AE1C}"/>
                </a:ext>
              </a:extLst>
            </p:cNvPr>
            <p:cNvSpPr/>
            <p:nvPr/>
          </p:nvSpPr>
          <p:spPr>
            <a:xfrm>
              <a:off x="584172" y="17519905"/>
              <a:ext cx="1728000" cy="45719"/>
            </a:xfrm>
            <a:prstGeom prst="roundRect">
              <a:avLst>
                <a:gd name="adj" fmla="val 50000"/>
              </a:avLst>
            </a:prstGeom>
            <a:gradFill flip="none" rotWithShape="1">
              <a:gsLst>
                <a:gs pos="0">
                  <a:srgbClr val="0078D4"/>
                </a:gs>
                <a:gs pos="100000">
                  <a:srgbClr val="2A446F"/>
                </a:gs>
              </a:gsLst>
              <a:lin ang="0" scaled="1"/>
              <a:tileRect/>
            </a:grad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endParaRPr lang="en-CA"/>
            </a:p>
          </p:txBody>
        </p:sp>
      </p:grpSp>
      <p:grpSp>
        <p:nvGrpSpPr>
          <p:cNvPr id="53" name="Group 52">
            <a:extLst>
              <a:ext uri="{FF2B5EF4-FFF2-40B4-BE49-F238E27FC236}">
                <a16:creationId xmlns:a16="http://schemas.microsoft.com/office/drawing/2014/main" id="{7FA3D309-914E-2FCF-3D3F-61394322BED6}"/>
              </a:ext>
            </a:extLst>
          </p:cNvPr>
          <p:cNvGrpSpPr/>
          <p:nvPr/>
        </p:nvGrpSpPr>
        <p:grpSpPr>
          <a:xfrm>
            <a:off x="4909168" y="2731265"/>
            <a:ext cx="2601237" cy="1208735"/>
            <a:chOff x="-209504" y="16356889"/>
            <a:chExt cx="2601237" cy="1208735"/>
          </a:xfrm>
        </p:grpSpPr>
        <p:sp>
          <p:nvSpPr>
            <p:cNvPr id="60" name="TextBox 59">
              <a:extLst>
                <a:ext uri="{FF2B5EF4-FFF2-40B4-BE49-F238E27FC236}">
                  <a16:creationId xmlns:a16="http://schemas.microsoft.com/office/drawing/2014/main" id="{EDB0BF05-52C7-F0BF-ABD9-57FEDA0356CD}"/>
                </a:ext>
              </a:extLst>
            </p:cNvPr>
            <p:cNvSpPr txBox="1"/>
            <p:nvPr/>
          </p:nvSpPr>
          <p:spPr>
            <a:xfrm>
              <a:off x="-209504" y="16356889"/>
              <a:ext cx="2601237" cy="1107996"/>
            </a:xfrm>
            <a:prstGeom prst="rect">
              <a:avLst/>
            </a:prstGeom>
            <a:noFill/>
          </p:spPr>
          <p:txBody>
            <a:bodyPr wrap="square" rtlCol="0" anchor="b">
              <a:spAutoFit/>
            </a:bodyPr>
            <a:lstStyle/>
            <a:p>
              <a:pPr algn="r"/>
              <a:r>
                <a:rPr lang="en-US" sz="1200">
                  <a:latin typeface="+mj-lt"/>
                  <a:cs typeface="Segoe UI Semilight" panose="020B0402040204020203" pitchFamily="34" charset="0"/>
                </a:rPr>
                <a:t>Built-in AI </a:t>
              </a:r>
            </a:p>
            <a:p>
              <a:pPr algn="r"/>
              <a:r>
                <a:rPr lang="en-US" sz="1200">
                  <a:latin typeface="+mj-lt"/>
                  <a:cs typeface="Segoe UI Semilight" panose="020B0402040204020203" pitchFamily="34" charset="0"/>
                </a:rPr>
                <a:t>applications, including </a:t>
              </a:r>
            </a:p>
            <a:p>
              <a:pPr algn="r"/>
              <a:r>
                <a:rPr lang="en-US" sz="1200">
                  <a:latin typeface="+mj-lt"/>
                  <a:cs typeface="Segoe UI Semilight" panose="020B0402040204020203" pitchFamily="34" charset="0"/>
                </a:rPr>
                <a:t>Copilot in Windows</a:t>
              </a:r>
              <a:r>
                <a:rPr lang="en-US" sz="1200" baseline="30000">
                  <a:latin typeface="+mj-lt"/>
                  <a:cs typeface="Segoe UI Semilight" panose="020B0402040204020203" pitchFamily="34" charset="0"/>
                </a:rPr>
                <a:t>8</a:t>
              </a:r>
              <a:endParaRPr lang="en-US" sz="1000" baseline="30000">
                <a:solidFill>
                  <a:srgbClr val="0078D4"/>
                </a:solidFill>
                <a:latin typeface="+mj-lt"/>
                <a:cs typeface="Segoe UI" panose="020B0502040204020203" pitchFamily="34" charset="0"/>
              </a:endParaRPr>
            </a:p>
            <a:p>
              <a:pPr algn="r"/>
              <a:endParaRPr lang="en-US" sz="1000">
                <a:solidFill>
                  <a:srgbClr val="0078D4"/>
                </a:solidFill>
                <a:latin typeface="+mj-lt"/>
                <a:cs typeface="Segoe UI" panose="020B0502040204020203" pitchFamily="34" charset="0"/>
              </a:endParaRPr>
            </a:p>
            <a:p>
              <a:pPr algn="r"/>
              <a:r>
                <a:rPr lang="en-US" sz="1000">
                  <a:solidFill>
                    <a:srgbClr val="0078D4"/>
                  </a:solidFill>
                  <a:latin typeface="+mj-lt"/>
                  <a:cs typeface="Segoe UI" panose="020B0502040204020203" pitchFamily="34" charset="0"/>
                </a:rPr>
                <a:t>100+ ISVs and 300+ AI </a:t>
              </a:r>
              <a:r>
                <a:rPr lang="en-US" sz="1000">
                  <a:cs typeface="Segoe UI" panose="020B0502040204020203" pitchFamily="34" charset="0"/>
                </a:rPr>
                <a:t>workloads enabled by Intel’s AI PC Acceleration Program</a:t>
              </a:r>
            </a:p>
          </p:txBody>
        </p:sp>
        <p:sp>
          <p:nvSpPr>
            <p:cNvPr id="61" name="Rectangle: Rounded Corners 60">
              <a:extLst>
                <a:ext uri="{FF2B5EF4-FFF2-40B4-BE49-F238E27FC236}">
                  <a16:creationId xmlns:a16="http://schemas.microsoft.com/office/drawing/2014/main" id="{C4CB457A-ECAD-4BCE-D117-1414EDDC7ED7}"/>
                </a:ext>
              </a:extLst>
            </p:cNvPr>
            <p:cNvSpPr/>
            <p:nvPr/>
          </p:nvSpPr>
          <p:spPr>
            <a:xfrm>
              <a:off x="685773" y="17519905"/>
              <a:ext cx="1620000" cy="45719"/>
            </a:xfrm>
            <a:prstGeom prst="roundRect">
              <a:avLst>
                <a:gd name="adj" fmla="val 50000"/>
              </a:avLst>
            </a:prstGeom>
            <a:gradFill flip="none" rotWithShape="1">
              <a:gsLst>
                <a:gs pos="0">
                  <a:srgbClr val="0078D4"/>
                </a:gs>
                <a:gs pos="100000">
                  <a:srgbClr val="2A446F"/>
                </a:gs>
              </a:gsLst>
              <a:lin ang="0" scaled="1"/>
              <a:tileRect/>
            </a:gradFill>
            <a:ln w="12700">
              <a:noFill/>
            </a:ln>
            <a:effectLst>
              <a:innerShdw blurRad="139700">
                <a:prstClr val="black">
                  <a:alpha val="1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endParaRPr lang="en-CA"/>
            </a:p>
          </p:txBody>
        </p:sp>
      </p:grpSp>
      <p:grpSp>
        <p:nvGrpSpPr>
          <p:cNvPr id="57" name="Group 56">
            <a:extLst>
              <a:ext uri="{FF2B5EF4-FFF2-40B4-BE49-F238E27FC236}">
                <a16:creationId xmlns:a16="http://schemas.microsoft.com/office/drawing/2014/main" id="{A49D7F45-F0E7-4487-1E70-87C6025312D7}"/>
              </a:ext>
            </a:extLst>
          </p:cNvPr>
          <p:cNvGrpSpPr/>
          <p:nvPr/>
        </p:nvGrpSpPr>
        <p:grpSpPr>
          <a:xfrm>
            <a:off x="2984780" y="3430775"/>
            <a:ext cx="1702297" cy="445985"/>
            <a:chOff x="3089150" y="17155649"/>
            <a:chExt cx="2061145" cy="540000"/>
          </a:xfrm>
        </p:grpSpPr>
        <p:pic>
          <p:nvPicPr>
            <p:cNvPr id="58" name="Picture 57" descr="A close up of a logo&#10;&#10;Description automatically generated">
              <a:extLst>
                <a:ext uri="{FF2B5EF4-FFF2-40B4-BE49-F238E27FC236}">
                  <a16:creationId xmlns:a16="http://schemas.microsoft.com/office/drawing/2014/main" id="{4A88D971-8C6F-7926-225E-F8CFF2EF9A25}"/>
                </a:ext>
              </a:extLst>
            </p:cNvPr>
            <p:cNvPicPr>
              <a:picLocks noChangeAspect="1"/>
            </p:cNvPicPr>
            <p:nvPr userDrawn="1"/>
          </p:nvPicPr>
          <p:blipFill>
            <a:blip r:embed="rId3"/>
            <a:stretch>
              <a:fillRect/>
            </a:stretch>
          </p:blipFill>
          <p:spPr>
            <a:xfrm>
              <a:off x="4149677" y="17155649"/>
              <a:ext cx="1000618" cy="540000"/>
            </a:xfrm>
            <a:prstGeom prst="rect">
              <a:avLst/>
            </a:prstGeom>
          </p:spPr>
        </p:pic>
        <p:pic>
          <p:nvPicPr>
            <p:cNvPr id="59" name="Picture 58" descr="A blue and white logo&#10;&#10;Description automatically generated">
              <a:extLst>
                <a:ext uri="{FF2B5EF4-FFF2-40B4-BE49-F238E27FC236}">
                  <a16:creationId xmlns:a16="http://schemas.microsoft.com/office/drawing/2014/main" id="{EFA67BDD-95B5-FF24-5F5B-9EBDB28E4EBE}"/>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3089150" y="17155649"/>
              <a:ext cx="540000" cy="540000"/>
            </a:xfrm>
            <a:prstGeom prst="rect">
              <a:avLst/>
            </a:prstGeom>
          </p:spPr>
        </p:pic>
      </p:grpSp>
      <p:sp>
        <p:nvSpPr>
          <p:cNvPr id="75" name="Rectangle 74">
            <a:extLst>
              <a:ext uri="{FF2B5EF4-FFF2-40B4-BE49-F238E27FC236}">
                <a16:creationId xmlns:a16="http://schemas.microsoft.com/office/drawing/2014/main" id="{D68DE592-AD57-7D5D-4FF5-9F3C4B476F7D}"/>
              </a:ext>
            </a:extLst>
          </p:cNvPr>
          <p:cNvSpPr/>
          <p:nvPr/>
        </p:nvSpPr>
        <p:spPr>
          <a:xfrm>
            <a:off x="0" y="8991541"/>
            <a:ext cx="7772400" cy="10297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TextBox 75">
            <a:extLst>
              <a:ext uri="{FF2B5EF4-FFF2-40B4-BE49-F238E27FC236}">
                <a16:creationId xmlns:a16="http://schemas.microsoft.com/office/drawing/2014/main" id="{7F2596B5-2F75-F5B9-2A79-B89406DDCA03}"/>
              </a:ext>
            </a:extLst>
          </p:cNvPr>
          <p:cNvSpPr txBox="1"/>
          <p:nvPr/>
        </p:nvSpPr>
        <p:spPr>
          <a:xfrm>
            <a:off x="256766" y="8558344"/>
            <a:ext cx="7152064" cy="1477328"/>
          </a:xfrm>
          <a:prstGeom prst="rect">
            <a:avLst/>
          </a:prstGeom>
          <a:noFill/>
        </p:spPr>
        <p:txBody>
          <a:bodyPr wrap="square" rtlCol="0">
            <a:spAutoFit/>
          </a:bodyPr>
          <a:lstStyle/>
          <a:p>
            <a:r>
              <a:rPr lang="en-US" sz="600" baseline="30000">
                <a:cs typeface="Segoe UI" panose="020B0502040204020203" pitchFamily="34" charset="0"/>
              </a:rPr>
              <a:t>1</a:t>
            </a:r>
            <a:r>
              <a:rPr lang="en-US" sz="600">
                <a:cs typeface="Segoe UI" panose="020B0502040204020203" pitchFamily="34" charset="0"/>
              </a:rPr>
              <a:t>IDC, </a:t>
            </a:r>
            <a:r>
              <a:rPr lang="en-US" sz="600">
                <a:cs typeface="Segoe UI" panose="020B0502040204020203" pitchFamily="34" charset="0"/>
                <a:hlinkClick r:id="rId5">
                  <a:extLst>
                    <a:ext uri="{A12FA001-AC4F-418D-AE19-62706E023703}">
                      <ahyp:hlinkClr xmlns:ahyp="http://schemas.microsoft.com/office/drawing/2018/hyperlinkcolor" val="tx"/>
                    </a:ext>
                  </a:extLst>
                </a:hlinkClick>
              </a:rPr>
              <a:t>IDC </a:t>
            </a:r>
            <a:r>
              <a:rPr lang="en-US" sz="600" err="1">
                <a:cs typeface="Segoe UI" panose="020B0502040204020203" pitchFamily="34" charset="0"/>
                <a:hlinkClick r:id="rId5">
                  <a:extLst>
                    <a:ext uri="{A12FA001-AC4F-418D-AE19-62706E023703}">
                      <ahyp:hlinkClr xmlns:ahyp="http://schemas.microsoft.com/office/drawing/2018/hyperlinkcolor" val="tx"/>
                    </a:ext>
                  </a:extLst>
                </a:hlinkClick>
              </a:rPr>
              <a:t>FutureScape</a:t>
            </a:r>
            <a:r>
              <a:rPr lang="en-US" sz="600">
                <a:cs typeface="Segoe UI" panose="020B0502040204020203" pitchFamily="34" charset="0"/>
                <a:hlinkClick r:id="rId5">
                  <a:extLst>
                    <a:ext uri="{A12FA001-AC4F-418D-AE19-62706E023703}">
                      <ahyp:hlinkClr xmlns:ahyp="http://schemas.microsoft.com/office/drawing/2018/hyperlinkcolor" val="tx"/>
                    </a:ext>
                  </a:extLst>
                </a:hlinkClick>
              </a:rPr>
              <a:t>: Artificial Intelligence Will Reshape the IT Industry and the Way Businesses Operate</a:t>
            </a:r>
            <a:r>
              <a:rPr lang="en-US" sz="600">
                <a:cs typeface="Segoe UI" panose="020B0502040204020203" pitchFamily="34" charset="0"/>
              </a:rPr>
              <a:t>, 2023.</a:t>
            </a:r>
            <a:r>
              <a:rPr lang="en-CA" sz="600">
                <a:cs typeface="Segoe UI" panose="020B0502040204020203" pitchFamily="34" charset="0"/>
              </a:rPr>
              <a:t> </a:t>
            </a:r>
          </a:p>
          <a:p>
            <a:r>
              <a:rPr lang="en-US" sz="600" baseline="30000">
                <a:cs typeface="Segoe UI" panose="020B0502040204020203" pitchFamily="34" charset="0"/>
              </a:rPr>
              <a:t>2</a:t>
            </a:r>
            <a:r>
              <a:rPr lang="en-US" sz="600">
                <a:cs typeface="Segoe UI" panose="020B0502040204020203" pitchFamily="34" charset="0"/>
              </a:rPr>
              <a:t>Microsoft, </a:t>
            </a:r>
            <a:r>
              <a:rPr lang="en-US" sz="600">
                <a:cs typeface="Segoe UI" panose="020B0502040204020203" pitchFamily="34" charset="0"/>
                <a:hlinkClick r:id="rId6">
                  <a:extLst>
                    <a:ext uri="{A12FA001-AC4F-418D-AE19-62706E023703}">
                      <ahyp:hlinkClr xmlns:ahyp="http://schemas.microsoft.com/office/drawing/2018/hyperlinkcolor" val="tx"/>
                    </a:ext>
                  </a:extLst>
                </a:hlinkClick>
              </a:rPr>
              <a:t>Work Trend Index Annual Report</a:t>
            </a:r>
            <a:r>
              <a:rPr lang="en-US" sz="600">
                <a:cs typeface="Segoe UI" panose="020B0502040204020203" pitchFamily="34" charset="0"/>
              </a:rPr>
              <a:t>, 2023.</a:t>
            </a:r>
            <a:endParaRPr lang="en-CA" sz="600">
              <a:cs typeface="Segoe UI" panose="020B0502040204020203" pitchFamily="34" charset="0"/>
            </a:endParaRPr>
          </a:p>
          <a:p>
            <a:r>
              <a:rPr lang="en-US" sz="600" baseline="30000">
                <a:cs typeface="Segoe UI" panose="020B0502040204020203" pitchFamily="34" charset="0"/>
              </a:rPr>
              <a:t>3</a:t>
            </a:r>
            <a:r>
              <a:rPr lang="en-US" sz="600">
                <a:cs typeface="Segoe UI" panose="020B0502040204020203" pitchFamily="34" charset="0"/>
              </a:rPr>
              <a:t>Forbes, </a:t>
            </a:r>
            <a:r>
              <a:rPr lang="en-US" sz="600">
                <a:cs typeface="Segoe UI" panose="020B0502040204020203" pitchFamily="34" charset="0"/>
                <a:hlinkClick r:id="rId7">
                  <a:extLst>
                    <a:ext uri="{A12FA001-AC4F-418D-AE19-62706E023703}">
                      <ahyp:hlinkClr xmlns:ahyp="http://schemas.microsoft.com/office/drawing/2018/hyperlinkcolor" val="tx"/>
                    </a:ext>
                  </a:extLst>
                </a:hlinkClick>
              </a:rPr>
              <a:t>24 Top AI Statistics and Trend in 2024</a:t>
            </a:r>
            <a:r>
              <a:rPr lang="en-US" sz="600">
                <a:cs typeface="Segoe UI" panose="020B0502040204020203" pitchFamily="34" charset="0"/>
              </a:rPr>
              <a:t>, 2024.</a:t>
            </a:r>
          </a:p>
          <a:p>
            <a:r>
              <a:rPr lang="en-US" sz="600" baseline="30000">
                <a:cs typeface="Segoe UI" panose="020B0502040204020203" pitchFamily="34" charset="0"/>
              </a:rPr>
              <a:t>4</a:t>
            </a:r>
            <a:r>
              <a:rPr lang="en-US" sz="600">
                <a:cs typeface="Segoe UI" panose="020B0502040204020203" pitchFamily="34" charset="0"/>
              </a:rPr>
              <a:t>Refers to laptop applications on Intel</a:t>
            </a:r>
            <a:r>
              <a:rPr lang="en-US" sz="600" baseline="30000">
                <a:cs typeface="Segoe UI" panose="020B0502040204020203" pitchFamily="34" charset="0"/>
              </a:rPr>
              <a:t>®</a:t>
            </a:r>
            <a:r>
              <a:rPr lang="en-US" sz="600">
                <a:cs typeface="Segoe UI" panose="020B0502040204020203" pitchFamily="34" charset="0"/>
              </a:rPr>
              <a:t> Core</a:t>
            </a:r>
            <a:r>
              <a:rPr lang="en-US" sz="600" baseline="30000">
                <a:cs typeface="Segoe UI" panose="020B0502040204020203" pitchFamily="34" charset="0"/>
              </a:rPr>
              <a:t>™</a:t>
            </a:r>
            <a:r>
              <a:rPr lang="en-US" sz="600">
                <a:cs typeface="Segoe UI" panose="020B0502040204020203" pitchFamily="34" charset="0"/>
              </a:rPr>
              <a:t> Ultra processors, based on the broad compatibility, extensive software options, unique architecture, and impressive performance that combine to deliver the best overall AI experience compared to competition processors (as of December 2023). AI features may require additional purchases or specific compatibility requirements. See intel.com/Performance Index for details. Results may vary.</a:t>
            </a:r>
            <a:endParaRPr lang="en-CA" sz="600">
              <a:cs typeface="Segoe UI" panose="020B0502040204020203" pitchFamily="34" charset="0"/>
            </a:endParaRPr>
          </a:p>
          <a:p>
            <a:r>
              <a:rPr lang="en-US" sz="600" baseline="30000">
                <a:cs typeface="Segoe UI" panose="020B0502040204020203" pitchFamily="34" charset="0"/>
              </a:rPr>
              <a:t>5</a:t>
            </a:r>
            <a:r>
              <a:rPr lang="en-US" sz="600">
                <a:cs typeface="Segoe UI" panose="020B0502040204020203" pitchFamily="34" charset="0"/>
              </a:rPr>
              <a:t>Intel</a:t>
            </a:r>
            <a:r>
              <a:rPr lang="en-US" sz="600" baseline="30000">
                <a:cs typeface="Segoe UI" panose="020B0502040204020203" pitchFamily="34" charset="0"/>
              </a:rPr>
              <a:t>®</a:t>
            </a:r>
            <a:r>
              <a:rPr lang="en-US" sz="600">
                <a:cs typeface="Segoe UI" panose="020B0502040204020203" pitchFamily="34" charset="0"/>
              </a:rPr>
              <a:t> Core</a:t>
            </a:r>
            <a:r>
              <a:rPr lang="en-US" sz="600" baseline="30000">
                <a:cs typeface="Segoe UI" panose="020B0502040204020203" pitchFamily="34" charset="0"/>
              </a:rPr>
              <a:t>™</a:t>
            </a:r>
            <a:r>
              <a:rPr lang="en-US" sz="600">
                <a:cs typeface="Segoe UI" panose="020B0502040204020203" pitchFamily="34" charset="0"/>
              </a:rPr>
              <a:t> Ultra 7 165H vs. 11th Gen Intel</a:t>
            </a:r>
            <a:r>
              <a:rPr lang="en-US" sz="600" baseline="30000">
                <a:cs typeface="Segoe UI" panose="020B0502040204020203" pitchFamily="34" charset="0"/>
              </a:rPr>
              <a:t>®</a:t>
            </a:r>
            <a:r>
              <a:rPr lang="en-US" sz="600">
                <a:cs typeface="Segoe UI" panose="020B0502040204020203" pitchFamily="34" charset="0"/>
              </a:rPr>
              <a:t> Core</a:t>
            </a:r>
            <a:r>
              <a:rPr lang="en-US" sz="600" baseline="30000">
                <a:cs typeface="Segoe UI" panose="020B0502040204020203" pitchFamily="34" charset="0"/>
              </a:rPr>
              <a:t>™</a:t>
            </a:r>
            <a:r>
              <a:rPr lang="en-US" sz="600">
                <a:cs typeface="Segoe UI" panose="020B0502040204020203" pitchFamily="34" charset="0"/>
              </a:rPr>
              <a:t> i7-1185G7.</a:t>
            </a:r>
            <a:endParaRPr lang="en-CA" sz="600">
              <a:cs typeface="Segoe UI" panose="020B0502040204020203" pitchFamily="34" charset="0"/>
            </a:endParaRPr>
          </a:p>
          <a:p>
            <a:r>
              <a:rPr lang="en-US" sz="600" baseline="30000">
                <a:cs typeface="Segoe UI" panose="020B0502040204020203" pitchFamily="34" charset="0"/>
              </a:rPr>
              <a:t>6</a:t>
            </a:r>
            <a:r>
              <a:rPr lang="en-US" sz="600">
                <a:cs typeface="Segoe UI" panose="020B0502040204020203" pitchFamily="34" charset="0"/>
              </a:rPr>
              <a:t>Based on </a:t>
            </a:r>
            <a:r>
              <a:rPr lang="en-US" sz="600" err="1">
                <a:cs typeface="Segoe UI" panose="020B0502040204020203" pitchFamily="34" charset="0"/>
              </a:rPr>
              <a:t>IOActive’s</a:t>
            </a:r>
            <a:r>
              <a:rPr lang="en-US" sz="600">
                <a:cs typeface="Segoe UI" panose="020B0502040204020203" pitchFamily="34" charset="0"/>
              </a:rPr>
              <a:t> “Intel vPro 13th Gen Attack Surface Study” published March 2023 (commissioned by Intel), which evaluates Intel vPro devices powered by 13th Gen Intel Core processors against </a:t>
            </a:r>
            <a:br>
              <a:rPr lang="en-US" sz="600">
                <a:cs typeface="Segoe UI" panose="020B0502040204020203" pitchFamily="34" charset="0"/>
              </a:rPr>
            </a:br>
            <a:r>
              <a:rPr lang="en-US" sz="600">
                <a:cs typeface="Segoe UI" panose="020B0502040204020203" pitchFamily="34" charset="0"/>
              </a:rPr>
              <a:t>four-year-old Intel-based </a:t>
            </a:r>
            <a:r>
              <a:rPr lang="en-US" sz="600" err="1">
                <a:cs typeface="Segoe UI" panose="020B0502040204020203" pitchFamily="34" charset="0"/>
              </a:rPr>
              <a:t>PCs</a:t>
            </a:r>
            <a:r>
              <a:rPr lang="en-US" sz="600">
                <a:cs typeface="Segoe UI" panose="020B0502040204020203" pitchFamily="34" charset="0"/>
              </a:rPr>
              <a:t>. Additional details at </a:t>
            </a:r>
            <a:r>
              <a:rPr lang="en-US" sz="600">
                <a:cs typeface="Segoe UI" panose="020B0502040204020203" pitchFamily="34" charset="0"/>
                <a:hlinkClick r:id="rId8">
                  <a:extLst>
                    <a:ext uri="{A12FA001-AC4F-418D-AE19-62706E023703}">
                      <ahyp:hlinkClr xmlns:ahyp="http://schemas.microsoft.com/office/drawing/2018/hyperlinkcolor" val="tx"/>
                    </a:ext>
                  </a:extLst>
                </a:hlinkClick>
              </a:rPr>
              <a:t>www.intel.com/performance-vpro</a:t>
            </a:r>
            <a:r>
              <a:rPr lang="en-US" sz="600">
                <a:cs typeface="Segoe UI" panose="020B0502040204020203" pitchFamily="34" charset="0"/>
              </a:rPr>
              <a:t>.</a:t>
            </a:r>
            <a:endParaRPr lang="en-CA" sz="600">
              <a:cs typeface="Segoe UI" panose="020B0502040204020203" pitchFamily="34" charset="0"/>
            </a:endParaRPr>
          </a:p>
          <a:p>
            <a:r>
              <a:rPr lang="en-US" sz="600" baseline="30000">
                <a:cs typeface="Segoe UI" panose="020B0502040204020203" pitchFamily="34" charset="0"/>
              </a:rPr>
              <a:t>7</a:t>
            </a:r>
            <a:r>
              <a:rPr lang="en-US" sz="600">
                <a:cs typeface="Segoe UI" panose="020B0502040204020203" pitchFamily="34" charset="0"/>
              </a:rPr>
              <a:t>Commissioned study delivered by Forrester Consulting “The Total Economic Impact™ of Windows 11 Pro Devices”, December 2022.  Note, quantified benefits reflect results over three years combined into a single composite organization that generates $1 billion in annual revenue, has 2,000 employees, refreshes hardware on a four-year cycle, and migrates the entirety of its workforce to Windows 11 devices.</a:t>
            </a:r>
            <a:endParaRPr lang="en-CA" sz="600">
              <a:cs typeface="Segoe UI" panose="020B0502040204020203" pitchFamily="34" charset="0"/>
            </a:endParaRPr>
          </a:p>
          <a:p>
            <a:r>
              <a:rPr lang="en-US" sz="600" baseline="30000">
                <a:cs typeface="Segoe UI" panose="020B0502040204020203" pitchFamily="34" charset="0"/>
              </a:rPr>
              <a:t>8</a:t>
            </a:r>
            <a:r>
              <a:rPr lang="en-US" sz="600">
                <a:cs typeface="Segoe UI" panose="020B0502040204020203" pitchFamily="34" charset="0"/>
              </a:rPr>
              <a:t>Copilot in Windows (in preview) is available in select global markets and will be rolled out to additional markets over time. </a:t>
            </a:r>
            <a:r>
              <a:rPr lang="en-US" sz="600">
                <a:cs typeface="Segoe UI" panose="020B0502040204020203" pitchFamily="34" charset="0"/>
                <a:hlinkClick r:id="rId9">
                  <a:extLst>
                    <a:ext uri="{A12FA001-AC4F-418D-AE19-62706E023703}">
                      <ahyp:hlinkClr xmlns:ahyp="http://schemas.microsoft.com/office/drawing/2018/hyperlinkcolor" val="tx"/>
                    </a:ext>
                  </a:extLst>
                </a:hlinkClick>
              </a:rPr>
              <a:t>Learn more.</a:t>
            </a:r>
            <a:r>
              <a:rPr lang="en-US" sz="600">
                <a:cs typeface="Segoe UI" panose="020B0502040204020203" pitchFamily="34" charset="0"/>
              </a:rPr>
              <a:t>  Copilot with commercial data protection is available at no additional cost for users with an Entra ID with an enabled, </a:t>
            </a:r>
            <a:r>
              <a:rPr lang="en-US" sz="600">
                <a:cs typeface="Segoe UI" panose="020B0502040204020203" pitchFamily="34" charset="0"/>
                <a:hlinkClick r:id="rId10">
                  <a:extLst>
                    <a:ext uri="{A12FA001-AC4F-418D-AE19-62706E023703}">
                      <ahyp:hlinkClr xmlns:ahyp="http://schemas.microsoft.com/office/drawing/2018/hyperlinkcolor" val="tx"/>
                    </a:ext>
                  </a:extLst>
                </a:hlinkClick>
              </a:rPr>
              <a:t>eligible Microsoft 365 license</a:t>
            </a:r>
            <a:r>
              <a:rPr lang="en-US" sz="600">
                <a:cs typeface="Segoe UI" panose="020B0502040204020203" pitchFamily="34" charset="0"/>
              </a:rPr>
              <a:t>.</a:t>
            </a:r>
            <a:endParaRPr lang="en-CA" sz="600">
              <a:cs typeface="Segoe UI" panose="020B0502040204020203" pitchFamily="34" charset="0"/>
            </a:endParaRPr>
          </a:p>
          <a:p>
            <a:r>
              <a:rPr lang="en-US" sz="600" baseline="30000">
                <a:cs typeface="Segoe UI" panose="020B0502040204020203" pitchFamily="34" charset="0"/>
              </a:rPr>
              <a:t>9</a:t>
            </a:r>
            <a:r>
              <a:rPr lang="en-US" sz="600">
                <a:cs typeface="Segoe UI" panose="020B0502040204020203" pitchFamily="34" charset="0"/>
              </a:rPr>
              <a:t>Microsoft, </a:t>
            </a:r>
            <a:r>
              <a:rPr lang="en-US" sz="600">
                <a:cs typeface="Segoe UI" panose="020B0502040204020203" pitchFamily="34" charset="0"/>
                <a:hlinkClick r:id="rId11">
                  <a:extLst>
                    <a:ext uri="{A12FA001-AC4F-418D-AE19-62706E023703}">
                      <ahyp:hlinkClr xmlns:ahyp="http://schemas.microsoft.com/office/drawing/2018/hyperlinkcolor" val="tx"/>
                    </a:ext>
                  </a:extLst>
                </a:hlinkClick>
              </a:rPr>
              <a:t>Windows 10 EOS with Windows 11, Windows 365, and ESU,</a:t>
            </a:r>
            <a:r>
              <a:rPr lang="en-US" sz="600">
                <a:cs typeface="Segoe UI" panose="020B0502040204020203" pitchFamily="34" charset="0"/>
              </a:rPr>
              <a:t> 2023.  </a:t>
            </a:r>
            <a:endParaRPr lang="en-CA" sz="600">
              <a:cs typeface="Segoe UI" panose="020B0502040204020203" pitchFamily="34" charset="0"/>
            </a:endParaRPr>
          </a:p>
          <a:p>
            <a:endParaRPr lang="en-CA" sz="600">
              <a:cs typeface="Segoe UI" panose="020B0502040204020203" pitchFamily="34" charset="0"/>
            </a:endParaRPr>
          </a:p>
        </p:txBody>
      </p:sp>
      <p:sp>
        <p:nvSpPr>
          <p:cNvPr id="77" name="Rectangle 76">
            <a:extLst>
              <a:ext uri="{FF2B5EF4-FFF2-40B4-BE49-F238E27FC236}">
                <a16:creationId xmlns:a16="http://schemas.microsoft.com/office/drawing/2014/main" id="{471D8DE4-C20A-2611-A97D-FB6BC420FFCF}"/>
              </a:ext>
            </a:extLst>
          </p:cNvPr>
          <p:cNvSpPr/>
          <p:nvPr/>
        </p:nvSpPr>
        <p:spPr>
          <a:xfrm>
            <a:off x="0" y="6554380"/>
            <a:ext cx="7772400" cy="1891839"/>
          </a:xfrm>
          <a:prstGeom prst="rect">
            <a:avLst/>
          </a:prstGeom>
          <a:solidFill>
            <a:srgbClr val="091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TextBox 77">
            <a:extLst>
              <a:ext uri="{FF2B5EF4-FFF2-40B4-BE49-F238E27FC236}">
                <a16:creationId xmlns:a16="http://schemas.microsoft.com/office/drawing/2014/main" id="{F6E64372-6820-F7A2-B27E-F70128F9EB60}"/>
              </a:ext>
            </a:extLst>
          </p:cNvPr>
          <p:cNvSpPr txBox="1"/>
          <p:nvPr/>
        </p:nvSpPr>
        <p:spPr>
          <a:xfrm>
            <a:off x="253081" y="6763155"/>
            <a:ext cx="4501924" cy="338554"/>
          </a:xfrm>
          <a:prstGeom prst="rect">
            <a:avLst/>
          </a:prstGeom>
          <a:noFill/>
        </p:spPr>
        <p:txBody>
          <a:bodyPr wrap="square" rtlCol="0" anchor="b">
            <a:spAutoFit/>
          </a:bodyPr>
          <a:lstStyle/>
          <a:p>
            <a:r>
              <a:rPr lang="en-US" sz="1600">
                <a:solidFill>
                  <a:schemeClr val="bg1"/>
                </a:solidFill>
                <a:latin typeface="+mj-lt"/>
                <a:cs typeface="Segoe UI Light" panose="020B0502040204020203" pitchFamily="34" charset="0"/>
              </a:rPr>
              <a:t>Ready to get started?</a:t>
            </a:r>
          </a:p>
        </p:txBody>
      </p:sp>
      <p:sp>
        <p:nvSpPr>
          <p:cNvPr id="79" name="TextBox 78">
            <a:extLst>
              <a:ext uri="{FF2B5EF4-FFF2-40B4-BE49-F238E27FC236}">
                <a16:creationId xmlns:a16="http://schemas.microsoft.com/office/drawing/2014/main" id="{CD4FAC2F-CC87-B2E1-D831-93E03D4672F2}"/>
              </a:ext>
            </a:extLst>
          </p:cNvPr>
          <p:cNvSpPr txBox="1"/>
          <p:nvPr/>
        </p:nvSpPr>
        <p:spPr>
          <a:xfrm>
            <a:off x="253081" y="7169688"/>
            <a:ext cx="5548279" cy="1077218"/>
          </a:xfrm>
          <a:prstGeom prst="rect">
            <a:avLst/>
          </a:prstGeom>
          <a:noFill/>
        </p:spPr>
        <p:txBody>
          <a:bodyPr wrap="square" rtlCol="0">
            <a:spAutoFit/>
          </a:bodyPr>
          <a:lstStyle/>
          <a:p>
            <a:r>
              <a:rPr lang="en-US" sz="1000">
                <a:solidFill>
                  <a:schemeClr val="bg1"/>
                </a:solidFill>
                <a:cs typeface="Segoe UI" panose="020B0502040204020203" pitchFamily="34" charset="0"/>
              </a:rPr>
              <a:t>Download the sales tools and start reaching out to your customers. With Windows 10 end </a:t>
            </a:r>
            <a:br>
              <a:rPr lang="en-US" sz="1000">
                <a:solidFill>
                  <a:schemeClr val="bg1"/>
                </a:solidFill>
                <a:cs typeface="Segoe UI" panose="020B0502040204020203" pitchFamily="34" charset="0"/>
              </a:rPr>
            </a:br>
            <a:r>
              <a:rPr lang="en-US" sz="1000">
                <a:solidFill>
                  <a:schemeClr val="bg1"/>
                </a:solidFill>
                <a:cs typeface="Segoe UI" panose="020B0502040204020203" pitchFamily="34" charset="0"/>
              </a:rPr>
              <a:t>of support coming on October 14th, 2025</a:t>
            </a:r>
            <a:r>
              <a:rPr lang="en-US" sz="1000" baseline="30000">
                <a:solidFill>
                  <a:schemeClr val="bg1"/>
                </a:solidFill>
                <a:cs typeface="Segoe UI" panose="020B0502040204020203" pitchFamily="34" charset="0"/>
              </a:rPr>
              <a:t>9</a:t>
            </a:r>
            <a:r>
              <a:rPr lang="en-US" sz="1000">
                <a:solidFill>
                  <a:schemeClr val="bg1"/>
                </a:solidFill>
                <a:cs typeface="Segoe UI" panose="020B0502040204020203" pitchFamily="34" charset="0"/>
              </a:rPr>
              <a:t>, now’s the time to start planning your customers’ next device refresh to ensure their fleets are secure, supported, and up-to-date.</a:t>
            </a:r>
          </a:p>
          <a:p>
            <a:endParaRPr lang="en-US" sz="1000">
              <a:solidFill>
                <a:schemeClr val="bg1"/>
              </a:solidFill>
              <a:cs typeface="Segoe UI" panose="020B0502040204020203" pitchFamily="34" charset="0"/>
            </a:endParaRPr>
          </a:p>
          <a:p>
            <a:r>
              <a:rPr lang="en-US" sz="1200">
                <a:solidFill>
                  <a:srgbClr val="8DC8E8"/>
                </a:solidFill>
                <a:latin typeface="+mj-lt"/>
                <a:cs typeface="Segoe UI" panose="020B0502040204020203" pitchFamily="34" charset="0"/>
              </a:rPr>
              <a:t>Have a question? </a:t>
            </a:r>
            <a:br>
              <a:rPr lang="en-US" sz="1200">
                <a:solidFill>
                  <a:srgbClr val="8DC8E8"/>
                </a:solidFill>
                <a:latin typeface="+mj-lt"/>
                <a:cs typeface="Segoe UI" panose="020B0502040204020203" pitchFamily="34" charset="0"/>
              </a:rPr>
            </a:br>
            <a:r>
              <a:rPr lang="en-US" sz="1200">
                <a:solidFill>
                  <a:srgbClr val="8DC8E8"/>
                </a:solidFill>
                <a:latin typeface="+mj-lt"/>
                <a:cs typeface="Segoe UI" panose="020B0502040204020203" pitchFamily="34" charset="0"/>
              </a:rPr>
              <a:t>Don’t hesitate to contact: [Email]</a:t>
            </a:r>
          </a:p>
        </p:txBody>
      </p:sp>
      <p:pic>
        <p:nvPicPr>
          <p:cNvPr id="83" name="Picture 82">
            <a:extLst>
              <a:ext uri="{FF2B5EF4-FFF2-40B4-BE49-F238E27FC236}">
                <a16:creationId xmlns:a16="http://schemas.microsoft.com/office/drawing/2014/main" id="{D3CC42A7-E81F-0B20-C79F-5DBE1CC6A804}"/>
              </a:ext>
            </a:extLst>
          </p:cNvPr>
          <p:cNvPicPr>
            <a:picLocks noChangeAspect="1"/>
          </p:cNvPicPr>
          <p:nvPr/>
        </p:nvPicPr>
        <p:blipFill>
          <a:blip r:embed="rId12" cstate="hqprint">
            <a:extLst>
              <a:ext uri="{BEBA8EAE-BF5A-486C-A8C5-ECC9F3942E4B}">
                <a14:imgProps xmlns:a14="http://schemas.microsoft.com/office/drawing/2010/main">
                  <a14:imgLayer r:embed="rId13">
                    <a14:imgEffect>
                      <a14:brightnessContrast bright="-100000"/>
                    </a14:imgEffect>
                  </a14:imgLayer>
                </a14:imgProps>
              </a:ext>
              <a:ext uri="{28A0092B-C50C-407E-A947-70E740481C1C}">
                <a14:useLocalDpi xmlns:a14="http://schemas.microsoft.com/office/drawing/2010/main"/>
              </a:ext>
            </a:extLst>
          </a:blip>
          <a:srcRect/>
          <a:stretch/>
        </p:blipFill>
        <p:spPr>
          <a:xfrm>
            <a:off x="205591" y="105870"/>
            <a:ext cx="2391041" cy="454365"/>
          </a:xfrm>
          <a:prstGeom prst="rect">
            <a:avLst/>
          </a:prstGeom>
        </p:spPr>
      </p:pic>
      <p:pic>
        <p:nvPicPr>
          <p:cNvPr id="218" name="Picture 217">
            <a:extLst>
              <a:ext uri="{FF2B5EF4-FFF2-40B4-BE49-F238E27FC236}">
                <a16:creationId xmlns:a16="http://schemas.microsoft.com/office/drawing/2014/main" id="{D5B25EC3-4DAE-E48B-13AC-E7445463D09A}"/>
              </a:ext>
            </a:extLst>
          </p:cNvPr>
          <p:cNvPicPr>
            <a:picLocks noChangeAspect="1"/>
          </p:cNvPicPr>
          <p:nvPr/>
        </p:nvPicPr>
        <p:blipFill rotWithShape="1">
          <a:blip r:embed="rId14"/>
          <a:srcRect l="21803" t="27198" r="24813" b="14210"/>
          <a:stretch/>
        </p:blipFill>
        <p:spPr>
          <a:xfrm>
            <a:off x="5116010" y="6763155"/>
            <a:ext cx="2403310" cy="1483752"/>
          </a:xfrm>
          <a:prstGeom prst="rect">
            <a:avLst/>
          </a:prstGeom>
        </p:spPr>
      </p:pic>
      <p:grpSp>
        <p:nvGrpSpPr>
          <p:cNvPr id="137" name="Group 136">
            <a:extLst>
              <a:ext uri="{FF2B5EF4-FFF2-40B4-BE49-F238E27FC236}">
                <a16:creationId xmlns:a16="http://schemas.microsoft.com/office/drawing/2014/main" id="{C34EF6AE-6FAC-4FEF-D8BA-62086BA4C302}"/>
              </a:ext>
            </a:extLst>
          </p:cNvPr>
          <p:cNvGrpSpPr/>
          <p:nvPr/>
        </p:nvGrpSpPr>
        <p:grpSpPr>
          <a:xfrm>
            <a:off x="253081" y="4659731"/>
            <a:ext cx="2552749" cy="1414062"/>
            <a:chOff x="253081" y="4650561"/>
            <a:chExt cx="2552749" cy="1414062"/>
          </a:xfrm>
        </p:grpSpPr>
        <p:sp>
          <p:nvSpPr>
            <p:cNvPr id="138" name="TextBox 137">
              <a:extLst>
                <a:ext uri="{FF2B5EF4-FFF2-40B4-BE49-F238E27FC236}">
                  <a16:creationId xmlns:a16="http://schemas.microsoft.com/office/drawing/2014/main" id="{99EDC87F-D55D-E819-5851-290B501CAF5C}"/>
                </a:ext>
              </a:extLst>
            </p:cNvPr>
            <p:cNvSpPr txBox="1"/>
            <p:nvPr/>
          </p:nvSpPr>
          <p:spPr>
            <a:xfrm>
              <a:off x="253081" y="4650561"/>
              <a:ext cx="2452541" cy="584775"/>
            </a:xfrm>
            <a:prstGeom prst="rect">
              <a:avLst/>
            </a:prstGeom>
            <a:noFill/>
          </p:spPr>
          <p:txBody>
            <a:bodyPr wrap="square" rtlCol="0">
              <a:spAutoFit/>
            </a:bodyPr>
            <a:lstStyle/>
            <a:p>
              <a:r>
                <a:rPr lang="en-US" sz="1600">
                  <a:latin typeface="+mj-lt"/>
                  <a:cs typeface="Segoe UI Semibold" panose="020B0702040204020203" pitchFamily="34" charset="0"/>
                </a:rPr>
                <a:t>Helping you retire your quota faster</a:t>
              </a:r>
            </a:p>
          </p:txBody>
        </p:sp>
        <p:sp>
          <p:nvSpPr>
            <p:cNvPr id="139" name="TextBox 138">
              <a:extLst>
                <a:ext uri="{FF2B5EF4-FFF2-40B4-BE49-F238E27FC236}">
                  <a16:creationId xmlns:a16="http://schemas.microsoft.com/office/drawing/2014/main" id="{7D5E7162-BB0E-CE34-E30C-35727FB26D69}"/>
                </a:ext>
              </a:extLst>
            </p:cNvPr>
            <p:cNvSpPr txBox="1"/>
            <p:nvPr/>
          </p:nvSpPr>
          <p:spPr>
            <a:xfrm>
              <a:off x="264855" y="5356737"/>
              <a:ext cx="2540975" cy="707886"/>
            </a:xfrm>
            <a:prstGeom prst="rect">
              <a:avLst/>
            </a:prstGeom>
            <a:noFill/>
          </p:spPr>
          <p:txBody>
            <a:bodyPr wrap="square" rtlCol="0">
              <a:spAutoFit/>
            </a:bodyPr>
            <a:lstStyle/>
            <a:p>
              <a:r>
                <a:rPr lang="en-US" sz="1000">
                  <a:cs typeface="Segoe UI" panose="020B0502040204020203" pitchFamily="34" charset="0"/>
                </a:rPr>
                <a:t>In addition to marketing assets, the campaign includes practical sales tools to help you spark and navigate customer discussions about AI-driven PCs.</a:t>
              </a:r>
            </a:p>
          </p:txBody>
        </p:sp>
      </p:grpSp>
      <p:sp>
        <p:nvSpPr>
          <p:cNvPr id="167" name="Rectangle: Rounded Corners 166">
            <a:extLst>
              <a:ext uri="{FF2B5EF4-FFF2-40B4-BE49-F238E27FC236}">
                <a16:creationId xmlns:a16="http://schemas.microsoft.com/office/drawing/2014/main" id="{20BFE6C0-0574-1A72-9F37-C6F49291DF52}"/>
              </a:ext>
            </a:extLst>
          </p:cNvPr>
          <p:cNvSpPr/>
          <p:nvPr/>
        </p:nvSpPr>
        <p:spPr>
          <a:xfrm>
            <a:off x="3039340" y="4485564"/>
            <a:ext cx="4375219" cy="1733077"/>
          </a:xfrm>
          <a:prstGeom prst="roundRect">
            <a:avLst>
              <a:gd name="adj" fmla="val 6599"/>
            </a:avLst>
          </a:prstGeom>
          <a:solidFill>
            <a:schemeClr val="bg1"/>
          </a:solidFill>
          <a:ln w="12700">
            <a:noFill/>
          </a:ln>
          <a:effectLst>
            <a:outerShdw blurRad="1397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31" name="Group 30">
            <a:extLst>
              <a:ext uri="{FF2B5EF4-FFF2-40B4-BE49-F238E27FC236}">
                <a16:creationId xmlns:a16="http://schemas.microsoft.com/office/drawing/2014/main" id="{5FDF7AE9-FC82-B6D7-6497-757E043CE6FF}"/>
              </a:ext>
            </a:extLst>
          </p:cNvPr>
          <p:cNvGrpSpPr/>
          <p:nvPr/>
        </p:nvGrpSpPr>
        <p:grpSpPr>
          <a:xfrm>
            <a:off x="5072192" y="4705697"/>
            <a:ext cx="2676607" cy="276999"/>
            <a:chOff x="5072192" y="4615526"/>
            <a:chExt cx="2676607" cy="276999"/>
          </a:xfrm>
        </p:grpSpPr>
        <p:sp>
          <p:nvSpPr>
            <p:cNvPr id="168" name="TextBox 167">
              <a:extLst>
                <a:ext uri="{FF2B5EF4-FFF2-40B4-BE49-F238E27FC236}">
                  <a16:creationId xmlns:a16="http://schemas.microsoft.com/office/drawing/2014/main" id="{4A8DFBD0-2738-5604-94B4-188BF2B93FDA}"/>
                </a:ext>
              </a:extLst>
            </p:cNvPr>
            <p:cNvSpPr txBox="1"/>
            <p:nvPr/>
          </p:nvSpPr>
          <p:spPr>
            <a:xfrm>
              <a:off x="5491069" y="4615526"/>
              <a:ext cx="2257730" cy="276999"/>
            </a:xfrm>
            <a:prstGeom prst="rect">
              <a:avLst/>
            </a:prstGeom>
            <a:noFill/>
          </p:spPr>
          <p:txBody>
            <a:bodyPr wrap="square" rtlCol="0" anchor="ctr">
              <a:spAutoFit/>
            </a:bodyPr>
            <a:lstStyle/>
            <a:p>
              <a:r>
                <a:rPr lang="en-US" sz="1200">
                  <a:latin typeface="+mj-lt"/>
                  <a:cs typeface="Segoe UI Semilight" panose="020B0402040204020203" pitchFamily="34" charset="0"/>
                </a:rPr>
                <a:t>Customer pitch deck</a:t>
              </a:r>
            </a:p>
          </p:txBody>
        </p:sp>
        <p:grpSp>
          <p:nvGrpSpPr>
            <p:cNvPr id="210" name="Group 209">
              <a:extLst>
                <a:ext uri="{FF2B5EF4-FFF2-40B4-BE49-F238E27FC236}">
                  <a16:creationId xmlns:a16="http://schemas.microsoft.com/office/drawing/2014/main" id="{903049BA-8EDE-FD48-B798-205DE49F48DF}"/>
                </a:ext>
              </a:extLst>
            </p:cNvPr>
            <p:cNvGrpSpPr/>
            <p:nvPr/>
          </p:nvGrpSpPr>
          <p:grpSpPr>
            <a:xfrm>
              <a:off x="5072192" y="4637594"/>
              <a:ext cx="291078" cy="232864"/>
              <a:chOff x="4360698" y="5097081"/>
              <a:chExt cx="190500" cy="152400"/>
            </a:xfrm>
          </p:grpSpPr>
          <p:sp>
            <p:nvSpPr>
              <p:cNvPr id="211" name="Freeform: Shape 210">
                <a:extLst>
                  <a:ext uri="{FF2B5EF4-FFF2-40B4-BE49-F238E27FC236}">
                    <a16:creationId xmlns:a16="http://schemas.microsoft.com/office/drawing/2014/main" id="{2BDC8DC0-44C7-229E-6CB7-E385FAFFCC8E}"/>
                  </a:ext>
                </a:extLst>
              </p:cNvPr>
              <p:cNvSpPr/>
              <p:nvPr/>
            </p:nvSpPr>
            <p:spPr>
              <a:xfrm>
                <a:off x="4403560" y="5139943"/>
                <a:ext cx="104775" cy="66675"/>
              </a:xfrm>
              <a:custGeom>
                <a:avLst/>
                <a:gdLst>
                  <a:gd name="connsiteX0" fmla="*/ 0 w 104775"/>
                  <a:gd name="connsiteY0" fmla="*/ 2381 h 66675"/>
                  <a:gd name="connsiteX1" fmla="*/ 2381 w 104775"/>
                  <a:gd name="connsiteY1" fmla="*/ 0 h 66675"/>
                  <a:gd name="connsiteX2" fmla="*/ 102394 w 104775"/>
                  <a:gd name="connsiteY2" fmla="*/ 0 h 66675"/>
                  <a:gd name="connsiteX3" fmla="*/ 104775 w 104775"/>
                  <a:gd name="connsiteY3" fmla="*/ 2381 h 66675"/>
                  <a:gd name="connsiteX4" fmla="*/ 104775 w 104775"/>
                  <a:gd name="connsiteY4" fmla="*/ 19050 h 66675"/>
                  <a:gd name="connsiteX5" fmla="*/ 0 w 104775"/>
                  <a:gd name="connsiteY5" fmla="*/ 19050 h 66675"/>
                  <a:gd name="connsiteX6" fmla="*/ 0 w 104775"/>
                  <a:gd name="connsiteY6" fmla="*/ 2381 h 66675"/>
                  <a:gd name="connsiteX7" fmla="*/ 0 w 104775"/>
                  <a:gd name="connsiteY7" fmla="*/ 33338 h 66675"/>
                  <a:gd name="connsiteX8" fmla="*/ 0 w 104775"/>
                  <a:gd name="connsiteY8" fmla="*/ 64294 h 66675"/>
                  <a:gd name="connsiteX9" fmla="*/ 2381 w 104775"/>
                  <a:gd name="connsiteY9" fmla="*/ 66675 h 66675"/>
                  <a:gd name="connsiteX10" fmla="*/ 23813 w 104775"/>
                  <a:gd name="connsiteY10" fmla="*/ 66675 h 66675"/>
                  <a:gd name="connsiteX11" fmla="*/ 23813 w 104775"/>
                  <a:gd name="connsiteY11" fmla="*/ 33338 h 66675"/>
                  <a:gd name="connsiteX12" fmla="*/ 0 w 104775"/>
                  <a:gd name="connsiteY12" fmla="*/ 33338 h 66675"/>
                  <a:gd name="connsiteX13" fmla="*/ 102394 w 104775"/>
                  <a:gd name="connsiteY13" fmla="*/ 66675 h 66675"/>
                  <a:gd name="connsiteX14" fmla="*/ 38100 w 104775"/>
                  <a:gd name="connsiteY14" fmla="*/ 66675 h 66675"/>
                  <a:gd name="connsiteX15" fmla="*/ 38100 w 104775"/>
                  <a:gd name="connsiteY15" fmla="*/ 33338 h 66675"/>
                  <a:gd name="connsiteX16" fmla="*/ 104775 w 104775"/>
                  <a:gd name="connsiteY16" fmla="*/ 33338 h 66675"/>
                  <a:gd name="connsiteX17" fmla="*/ 104775 w 104775"/>
                  <a:gd name="connsiteY17" fmla="*/ 64294 h 66675"/>
                  <a:gd name="connsiteX18" fmla="*/ 102394 w 104775"/>
                  <a:gd name="connsiteY18" fmla="*/ 6667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775" h="66675">
                    <a:moveTo>
                      <a:pt x="0" y="2381"/>
                    </a:moveTo>
                    <a:cubicBezTo>
                      <a:pt x="0" y="1066"/>
                      <a:pt x="1066" y="0"/>
                      <a:pt x="2381" y="0"/>
                    </a:cubicBezTo>
                    <a:lnTo>
                      <a:pt x="102394" y="0"/>
                    </a:lnTo>
                    <a:cubicBezTo>
                      <a:pt x="103709" y="0"/>
                      <a:pt x="104775" y="1066"/>
                      <a:pt x="104775" y="2381"/>
                    </a:cubicBezTo>
                    <a:lnTo>
                      <a:pt x="104775" y="19050"/>
                    </a:lnTo>
                    <a:lnTo>
                      <a:pt x="0" y="19050"/>
                    </a:lnTo>
                    <a:lnTo>
                      <a:pt x="0" y="2381"/>
                    </a:lnTo>
                    <a:close/>
                    <a:moveTo>
                      <a:pt x="0" y="33338"/>
                    </a:moveTo>
                    <a:lnTo>
                      <a:pt x="0" y="64294"/>
                    </a:lnTo>
                    <a:cubicBezTo>
                      <a:pt x="0" y="65608"/>
                      <a:pt x="1067" y="66675"/>
                      <a:pt x="2381" y="66675"/>
                    </a:cubicBezTo>
                    <a:lnTo>
                      <a:pt x="23813" y="66675"/>
                    </a:lnTo>
                    <a:lnTo>
                      <a:pt x="23813" y="33338"/>
                    </a:lnTo>
                    <a:lnTo>
                      <a:pt x="0" y="33338"/>
                    </a:lnTo>
                    <a:close/>
                    <a:moveTo>
                      <a:pt x="102394" y="66675"/>
                    </a:moveTo>
                    <a:lnTo>
                      <a:pt x="38100" y="66675"/>
                    </a:lnTo>
                    <a:lnTo>
                      <a:pt x="38100" y="33338"/>
                    </a:lnTo>
                    <a:lnTo>
                      <a:pt x="104775" y="33338"/>
                    </a:lnTo>
                    <a:lnTo>
                      <a:pt x="104775" y="64294"/>
                    </a:lnTo>
                    <a:cubicBezTo>
                      <a:pt x="104775" y="65609"/>
                      <a:pt x="103709" y="66675"/>
                      <a:pt x="102394" y="66675"/>
                    </a:cubicBez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sp>
            <p:nvSpPr>
              <p:cNvPr id="212" name="Freeform: Shape 211">
                <a:extLst>
                  <a:ext uri="{FF2B5EF4-FFF2-40B4-BE49-F238E27FC236}">
                    <a16:creationId xmlns:a16="http://schemas.microsoft.com/office/drawing/2014/main" id="{99CC6951-1277-9CCC-F6F4-28E0E8A2526D}"/>
                  </a:ext>
                </a:extLst>
              </p:cNvPr>
              <p:cNvSpPr/>
              <p:nvPr/>
            </p:nvSpPr>
            <p:spPr>
              <a:xfrm>
                <a:off x="4360698" y="5097081"/>
                <a:ext cx="190500" cy="152400"/>
              </a:xfrm>
              <a:custGeom>
                <a:avLst/>
                <a:gdLst>
                  <a:gd name="connsiteX0" fmla="*/ 0 w 190500"/>
                  <a:gd name="connsiteY0" fmla="*/ 26194 h 152400"/>
                  <a:gd name="connsiteX1" fmla="*/ 26194 w 190500"/>
                  <a:gd name="connsiteY1" fmla="*/ 0 h 152400"/>
                  <a:gd name="connsiteX2" fmla="*/ 164306 w 190500"/>
                  <a:gd name="connsiteY2" fmla="*/ 0 h 152400"/>
                  <a:gd name="connsiteX3" fmla="*/ 190500 w 190500"/>
                  <a:gd name="connsiteY3" fmla="*/ 26194 h 152400"/>
                  <a:gd name="connsiteX4" fmla="*/ 190500 w 190500"/>
                  <a:gd name="connsiteY4" fmla="*/ 126206 h 152400"/>
                  <a:gd name="connsiteX5" fmla="*/ 164306 w 190500"/>
                  <a:gd name="connsiteY5" fmla="*/ 152400 h 152400"/>
                  <a:gd name="connsiteX6" fmla="*/ 26194 w 190500"/>
                  <a:gd name="connsiteY6" fmla="*/ 152400 h 152400"/>
                  <a:gd name="connsiteX7" fmla="*/ 0 w 190500"/>
                  <a:gd name="connsiteY7" fmla="*/ 126206 h 152400"/>
                  <a:gd name="connsiteX8" fmla="*/ 0 w 190500"/>
                  <a:gd name="connsiteY8" fmla="*/ 26194 h 152400"/>
                  <a:gd name="connsiteX9" fmla="*/ 45244 w 190500"/>
                  <a:gd name="connsiteY9" fmla="*/ 28575 h 152400"/>
                  <a:gd name="connsiteX10" fmla="*/ 28575 w 190500"/>
                  <a:gd name="connsiteY10" fmla="*/ 45244 h 152400"/>
                  <a:gd name="connsiteX11" fmla="*/ 28575 w 190500"/>
                  <a:gd name="connsiteY11" fmla="*/ 107156 h 152400"/>
                  <a:gd name="connsiteX12" fmla="*/ 45244 w 190500"/>
                  <a:gd name="connsiteY12" fmla="*/ 123825 h 152400"/>
                  <a:gd name="connsiteX13" fmla="*/ 145256 w 190500"/>
                  <a:gd name="connsiteY13" fmla="*/ 123825 h 152400"/>
                  <a:gd name="connsiteX14" fmla="*/ 161925 w 190500"/>
                  <a:gd name="connsiteY14" fmla="*/ 107156 h 152400"/>
                  <a:gd name="connsiteX15" fmla="*/ 161925 w 190500"/>
                  <a:gd name="connsiteY15" fmla="*/ 45244 h 152400"/>
                  <a:gd name="connsiteX16" fmla="*/ 145256 w 190500"/>
                  <a:gd name="connsiteY16" fmla="*/ 28575 h 152400"/>
                  <a:gd name="connsiteX17" fmla="*/ 45244 w 190500"/>
                  <a:gd name="connsiteY17" fmla="*/ 28575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0500" h="152400">
                    <a:moveTo>
                      <a:pt x="0" y="26194"/>
                    </a:moveTo>
                    <a:cubicBezTo>
                      <a:pt x="0" y="11727"/>
                      <a:pt x="11727" y="0"/>
                      <a:pt x="26194" y="0"/>
                    </a:cubicBezTo>
                    <a:lnTo>
                      <a:pt x="164306" y="0"/>
                    </a:lnTo>
                    <a:cubicBezTo>
                      <a:pt x="178773" y="0"/>
                      <a:pt x="190500" y="11727"/>
                      <a:pt x="190500" y="26194"/>
                    </a:cubicBezTo>
                    <a:lnTo>
                      <a:pt x="190500" y="126206"/>
                    </a:lnTo>
                    <a:cubicBezTo>
                      <a:pt x="190500" y="140673"/>
                      <a:pt x="178773" y="152400"/>
                      <a:pt x="164306" y="152400"/>
                    </a:cubicBezTo>
                    <a:lnTo>
                      <a:pt x="26194" y="152400"/>
                    </a:lnTo>
                    <a:cubicBezTo>
                      <a:pt x="11727" y="152400"/>
                      <a:pt x="0" y="140673"/>
                      <a:pt x="0" y="126206"/>
                    </a:cubicBezTo>
                    <a:lnTo>
                      <a:pt x="0" y="26194"/>
                    </a:lnTo>
                    <a:close/>
                    <a:moveTo>
                      <a:pt x="45244" y="28575"/>
                    </a:moveTo>
                    <a:cubicBezTo>
                      <a:pt x="36038" y="28575"/>
                      <a:pt x="28575" y="36038"/>
                      <a:pt x="28575" y="45244"/>
                    </a:cubicBezTo>
                    <a:lnTo>
                      <a:pt x="28575" y="107156"/>
                    </a:lnTo>
                    <a:cubicBezTo>
                      <a:pt x="28575" y="116357"/>
                      <a:pt x="36043" y="123825"/>
                      <a:pt x="45244" y="123825"/>
                    </a:cubicBezTo>
                    <a:lnTo>
                      <a:pt x="145256" y="123825"/>
                    </a:lnTo>
                    <a:cubicBezTo>
                      <a:pt x="154462" y="123825"/>
                      <a:pt x="161925" y="116362"/>
                      <a:pt x="161925" y="107156"/>
                    </a:cubicBezTo>
                    <a:lnTo>
                      <a:pt x="161925" y="45244"/>
                    </a:lnTo>
                    <a:cubicBezTo>
                      <a:pt x="161925" y="36038"/>
                      <a:pt x="154462" y="28575"/>
                      <a:pt x="145256" y="28575"/>
                    </a:cubicBezTo>
                    <a:lnTo>
                      <a:pt x="45244" y="28575"/>
                    </a:ln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grpSp>
      </p:grpSp>
      <p:grpSp>
        <p:nvGrpSpPr>
          <p:cNvPr id="35" name="Group 34">
            <a:extLst>
              <a:ext uri="{FF2B5EF4-FFF2-40B4-BE49-F238E27FC236}">
                <a16:creationId xmlns:a16="http://schemas.microsoft.com/office/drawing/2014/main" id="{5E985449-846D-2942-901F-F9005C33276D}"/>
              </a:ext>
            </a:extLst>
          </p:cNvPr>
          <p:cNvGrpSpPr/>
          <p:nvPr/>
        </p:nvGrpSpPr>
        <p:grpSpPr>
          <a:xfrm>
            <a:off x="5072216" y="5202463"/>
            <a:ext cx="2526377" cy="276999"/>
            <a:chOff x="5072216" y="5152766"/>
            <a:chExt cx="2526377" cy="276999"/>
          </a:xfrm>
        </p:grpSpPr>
        <p:sp>
          <p:nvSpPr>
            <p:cNvPr id="172" name="TextBox 171">
              <a:extLst>
                <a:ext uri="{FF2B5EF4-FFF2-40B4-BE49-F238E27FC236}">
                  <a16:creationId xmlns:a16="http://schemas.microsoft.com/office/drawing/2014/main" id="{E9FF1CFA-BF58-9A31-899A-E86E05D33252}"/>
                </a:ext>
              </a:extLst>
            </p:cNvPr>
            <p:cNvSpPr txBox="1"/>
            <p:nvPr/>
          </p:nvSpPr>
          <p:spPr>
            <a:xfrm>
              <a:off x="5507354" y="5152766"/>
              <a:ext cx="2091239" cy="276999"/>
            </a:xfrm>
            <a:prstGeom prst="rect">
              <a:avLst/>
            </a:prstGeom>
            <a:noFill/>
          </p:spPr>
          <p:txBody>
            <a:bodyPr wrap="square" rtlCol="0" anchor="ctr">
              <a:spAutoFit/>
            </a:bodyPr>
            <a:lstStyle/>
            <a:p>
              <a:r>
                <a:rPr lang="en-US" sz="1200">
                  <a:latin typeface="+mj-lt"/>
                  <a:cs typeface="Segoe UI Semilight" panose="020B0402040204020203" pitchFamily="34" charset="0"/>
                </a:rPr>
                <a:t>Keynote event deck</a:t>
              </a:r>
            </a:p>
          </p:txBody>
        </p:sp>
        <p:sp>
          <p:nvSpPr>
            <p:cNvPr id="189" name="Graphic 92">
              <a:extLst>
                <a:ext uri="{FF2B5EF4-FFF2-40B4-BE49-F238E27FC236}">
                  <a16:creationId xmlns:a16="http://schemas.microsoft.com/office/drawing/2014/main" id="{D4DFDD94-84C6-12AF-A2F1-44B398BB62E6}"/>
                </a:ext>
              </a:extLst>
            </p:cNvPr>
            <p:cNvSpPr/>
            <p:nvPr/>
          </p:nvSpPr>
          <p:spPr>
            <a:xfrm>
              <a:off x="5072216" y="5175756"/>
              <a:ext cx="288614" cy="231021"/>
            </a:xfrm>
            <a:custGeom>
              <a:avLst/>
              <a:gdLst>
                <a:gd name="connsiteX0" fmla="*/ 431204 w 485878"/>
                <a:gd name="connsiteY0" fmla="*/ 0 h 388921"/>
                <a:gd name="connsiteX1" fmla="*/ 485879 w 485878"/>
                <a:gd name="connsiteY1" fmla="*/ 54675 h 388921"/>
                <a:gd name="connsiteX2" fmla="*/ 485879 w 485878"/>
                <a:gd name="connsiteY2" fmla="*/ 334246 h 388921"/>
                <a:gd name="connsiteX3" fmla="*/ 431204 w 485878"/>
                <a:gd name="connsiteY3" fmla="*/ 388921 h 388921"/>
                <a:gd name="connsiteX4" fmla="*/ 54675 w 485878"/>
                <a:gd name="connsiteY4" fmla="*/ 388921 h 388921"/>
                <a:gd name="connsiteX5" fmla="*/ 0 w 485878"/>
                <a:gd name="connsiteY5" fmla="*/ 334246 h 388921"/>
                <a:gd name="connsiteX6" fmla="*/ 0 w 485878"/>
                <a:gd name="connsiteY6" fmla="*/ 54675 h 388921"/>
                <a:gd name="connsiteX7" fmla="*/ 54675 w 485878"/>
                <a:gd name="connsiteY7" fmla="*/ 0 h 388921"/>
                <a:gd name="connsiteX8" fmla="*/ 431204 w 485878"/>
                <a:gd name="connsiteY8" fmla="*/ 0 h 388921"/>
                <a:gd name="connsiteX9" fmla="*/ 431204 w 485878"/>
                <a:gd name="connsiteY9" fmla="*/ 36450 h 388921"/>
                <a:gd name="connsiteX10" fmla="*/ 54675 w 485878"/>
                <a:gd name="connsiteY10" fmla="*/ 36450 h 388921"/>
                <a:gd name="connsiteX11" fmla="*/ 36450 w 485878"/>
                <a:gd name="connsiteY11" fmla="*/ 54675 h 388921"/>
                <a:gd name="connsiteX12" fmla="*/ 36450 w 485878"/>
                <a:gd name="connsiteY12" fmla="*/ 334246 h 388921"/>
                <a:gd name="connsiteX13" fmla="*/ 54675 w 485878"/>
                <a:gd name="connsiteY13" fmla="*/ 352471 h 388921"/>
                <a:gd name="connsiteX14" fmla="*/ 121476 w 485878"/>
                <a:gd name="connsiteY14" fmla="*/ 352447 h 388921"/>
                <a:gd name="connsiteX15" fmla="*/ 121500 w 485878"/>
                <a:gd name="connsiteY15" fmla="*/ 285525 h 388921"/>
                <a:gd name="connsiteX16" fmla="*/ 160526 w 485878"/>
                <a:gd name="connsiteY16" fmla="*/ 243146 h 388921"/>
                <a:gd name="connsiteX17" fmla="*/ 164025 w 485878"/>
                <a:gd name="connsiteY17" fmla="*/ 243000 h 388921"/>
                <a:gd name="connsiteX18" fmla="*/ 321854 w 485878"/>
                <a:gd name="connsiteY18" fmla="*/ 243000 h 388921"/>
                <a:gd name="connsiteX19" fmla="*/ 364233 w 485878"/>
                <a:gd name="connsiteY19" fmla="*/ 282050 h 388921"/>
                <a:gd name="connsiteX20" fmla="*/ 364379 w 485878"/>
                <a:gd name="connsiteY20" fmla="*/ 285525 h 388921"/>
                <a:gd name="connsiteX21" fmla="*/ 364354 w 485878"/>
                <a:gd name="connsiteY21" fmla="*/ 352447 h 388921"/>
                <a:gd name="connsiteX22" fmla="*/ 431204 w 485878"/>
                <a:gd name="connsiteY22" fmla="*/ 352447 h 388921"/>
                <a:gd name="connsiteX23" fmla="*/ 449429 w 485878"/>
                <a:gd name="connsiteY23" fmla="*/ 334222 h 388921"/>
                <a:gd name="connsiteX24" fmla="*/ 449429 w 485878"/>
                <a:gd name="connsiteY24" fmla="*/ 54675 h 388921"/>
                <a:gd name="connsiteX25" fmla="*/ 431204 w 485878"/>
                <a:gd name="connsiteY25" fmla="*/ 36450 h 388921"/>
                <a:gd name="connsiteX26" fmla="*/ 243000 w 485878"/>
                <a:gd name="connsiteY26" fmla="*/ 72900 h 388921"/>
                <a:gd name="connsiteX27" fmla="*/ 315900 w 485878"/>
                <a:gd name="connsiteY27" fmla="*/ 145800 h 388921"/>
                <a:gd name="connsiteX28" fmla="*/ 243000 w 485878"/>
                <a:gd name="connsiteY28" fmla="*/ 218700 h 388921"/>
                <a:gd name="connsiteX29" fmla="*/ 170100 w 485878"/>
                <a:gd name="connsiteY29" fmla="*/ 145800 h 388921"/>
                <a:gd name="connsiteX30" fmla="*/ 243000 w 485878"/>
                <a:gd name="connsiteY30" fmla="*/ 72900 h 388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85878" h="388921">
                  <a:moveTo>
                    <a:pt x="431204" y="0"/>
                  </a:moveTo>
                  <a:cubicBezTo>
                    <a:pt x="461399" y="0"/>
                    <a:pt x="485879" y="24479"/>
                    <a:pt x="485879" y="54675"/>
                  </a:cubicBezTo>
                  <a:lnTo>
                    <a:pt x="485879" y="334246"/>
                  </a:lnTo>
                  <a:cubicBezTo>
                    <a:pt x="485879" y="364442"/>
                    <a:pt x="461399" y="388921"/>
                    <a:pt x="431204" y="388921"/>
                  </a:cubicBezTo>
                  <a:lnTo>
                    <a:pt x="54675" y="388921"/>
                  </a:lnTo>
                  <a:cubicBezTo>
                    <a:pt x="24479" y="388921"/>
                    <a:pt x="0" y="364442"/>
                    <a:pt x="0" y="334246"/>
                  </a:cubicBezTo>
                  <a:lnTo>
                    <a:pt x="0" y="54675"/>
                  </a:lnTo>
                  <a:cubicBezTo>
                    <a:pt x="0" y="24479"/>
                    <a:pt x="24479" y="0"/>
                    <a:pt x="54675" y="0"/>
                  </a:cubicBezTo>
                  <a:lnTo>
                    <a:pt x="431204" y="0"/>
                  </a:lnTo>
                  <a:close/>
                  <a:moveTo>
                    <a:pt x="431204" y="36450"/>
                  </a:moveTo>
                  <a:lnTo>
                    <a:pt x="54675" y="36450"/>
                  </a:lnTo>
                  <a:cubicBezTo>
                    <a:pt x="44610" y="36450"/>
                    <a:pt x="36450" y="44610"/>
                    <a:pt x="36450" y="54675"/>
                  </a:cubicBezTo>
                  <a:lnTo>
                    <a:pt x="36450" y="334246"/>
                  </a:lnTo>
                  <a:cubicBezTo>
                    <a:pt x="36450" y="344307"/>
                    <a:pt x="44615" y="352471"/>
                    <a:pt x="54675" y="352471"/>
                  </a:cubicBezTo>
                  <a:lnTo>
                    <a:pt x="121476" y="352447"/>
                  </a:lnTo>
                  <a:lnTo>
                    <a:pt x="121500" y="285525"/>
                  </a:lnTo>
                  <a:cubicBezTo>
                    <a:pt x="121501" y="263397"/>
                    <a:pt x="138472" y="244966"/>
                    <a:pt x="160526" y="243146"/>
                  </a:cubicBezTo>
                  <a:lnTo>
                    <a:pt x="164025" y="243000"/>
                  </a:lnTo>
                  <a:lnTo>
                    <a:pt x="321854" y="243000"/>
                  </a:lnTo>
                  <a:cubicBezTo>
                    <a:pt x="343991" y="243002"/>
                    <a:pt x="362425" y="259986"/>
                    <a:pt x="364233" y="282050"/>
                  </a:cubicBezTo>
                  <a:lnTo>
                    <a:pt x="364379" y="285525"/>
                  </a:lnTo>
                  <a:lnTo>
                    <a:pt x="364354" y="352447"/>
                  </a:lnTo>
                  <a:lnTo>
                    <a:pt x="431204" y="352447"/>
                  </a:lnTo>
                  <a:cubicBezTo>
                    <a:pt x="441269" y="352447"/>
                    <a:pt x="449429" y="344287"/>
                    <a:pt x="449429" y="334222"/>
                  </a:cubicBezTo>
                  <a:lnTo>
                    <a:pt x="449429" y="54675"/>
                  </a:lnTo>
                  <a:cubicBezTo>
                    <a:pt x="449429" y="44610"/>
                    <a:pt x="441269" y="36450"/>
                    <a:pt x="431204" y="36450"/>
                  </a:cubicBezTo>
                  <a:close/>
                  <a:moveTo>
                    <a:pt x="243000" y="72900"/>
                  </a:moveTo>
                  <a:cubicBezTo>
                    <a:pt x="283263" y="72900"/>
                    <a:pt x="315900" y="105539"/>
                    <a:pt x="315900" y="145800"/>
                  </a:cubicBezTo>
                  <a:cubicBezTo>
                    <a:pt x="315900" y="186063"/>
                    <a:pt x="283263" y="218700"/>
                    <a:pt x="243000" y="218700"/>
                  </a:cubicBezTo>
                  <a:cubicBezTo>
                    <a:pt x="202737" y="218700"/>
                    <a:pt x="170100" y="186063"/>
                    <a:pt x="170100" y="145800"/>
                  </a:cubicBezTo>
                  <a:cubicBezTo>
                    <a:pt x="170100" y="105539"/>
                    <a:pt x="202737" y="72900"/>
                    <a:pt x="243000" y="72900"/>
                  </a:cubicBezTo>
                  <a:close/>
                </a:path>
              </a:pathLst>
            </a:custGeom>
            <a:gradFill flip="none" rotWithShape="1">
              <a:gsLst>
                <a:gs pos="0">
                  <a:srgbClr val="0078D4">
                    <a:alpha val="50000"/>
                  </a:srgbClr>
                </a:gs>
                <a:gs pos="100000">
                  <a:srgbClr val="8DC8E8">
                    <a:alpha val="50000"/>
                  </a:srgbClr>
                </a:gs>
              </a:gsLst>
              <a:lin ang="13500000" scaled="1"/>
              <a:tileRect/>
            </a:gradFill>
            <a:ln w="4008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CA"/>
            </a:p>
          </p:txBody>
        </p:sp>
      </p:grpSp>
      <p:grpSp>
        <p:nvGrpSpPr>
          <p:cNvPr id="39" name="Group 38">
            <a:extLst>
              <a:ext uri="{FF2B5EF4-FFF2-40B4-BE49-F238E27FC236}">
                <a16:creationId xmlns:a16="http://schemas.microsoft.com/office/drawing/2014/main" id="{F5A0E830-7488-F008-C01C-086A27710082}"/>
              </a:ext>
            </a:extLst>
          </p:cNvPr>
          <p:cNvGrpSpPr/>
          <p:nvPr/>
        </p:nvGrpSpPr>
        <p:grpSpPr>
          <a:xfrm>
            <a:off x="5107032" y="5699229"/>
            <a:ext cx="2883699" cy="276999"/>
            <a:chOff x="5107032" y="5690005"/>
            <a:chExt cx="2883699" cy="276999"/>
          </a:xfrm>
        </p:grpSpPr>
        <p:sp>
          <p:nvSpPr>
            <p:cNvPr id="176" name="TextBox 175">
              <a:extLst>
                <a:ext uri="{FF2B5EF4-FFF2-40B4-BE49-F238E27FC236}">
                  <a16:creationId xmlns:a16="http://schemas.microsoft.com/office/drawing/2014/main" id="{3D2712CE-C28F-EEE5-91BE-B1F100046EFA}"/>
                </a:ext>
              </a:extLst>
            </p:cNvPr>
            <p:cNvSpPr txBox="1"/>
            <p:nvPr/>
          </p:nvSpPr>
          <p:spPr>
            <a:xfrm>
              <a:off x="5491069" y="5690005"/>
              <a:ext cx="2499662" cy="276999"/>
            </a:xfrm>
            <a:prstGeom prst="rect">
              <a:avLst/>
            </a:prstGeom>
            <a:noFill/>
          </p:spPr>
          <p:txBody>
            <a:bodyPr wrap="square" rtlCol="0" anchor="ctr">
              <a:spAutoFit/>
            </a:bodyPr>
            <a:lstStyle/>
            <a:p>
              <a:r>
                <a:rPr lang="en-US" sz="1200" b="1">
                  <a:latin typeface="+mj-lt"/>
                  <a:cs typeface="Segoe UI Semilight" panose="020B0402040204020203" pitchFamily="34" charset="0"/>
                </a:rPr>
                <a:t>Competitive sales card</a:t>
              </a:r>
            </a:p>
          </p:txBody>
        </p:sp>
        <p:sp>
          <p:nvSpPr>
            <p:cNvPr id="209" name="Graphic 200">
              <a:extLst>
                <a:ext uri="{FF2B5EF4-FFF2-40B4-BE49-F238E27FC236}">
                  <a16:creationId xmlns:a16="http://schemas.microsoft.com/office/drawing/2014/main" id="{B2B0D08B-1548-478B-2554-A4C26CD406D8}"/>
                </a:ext>
              </a:extLst>
            </p:cNvPr>
            <p:cNvSpPr/>
            <p:nvPr/>
          </p:nvSpPr>
          <p:spPr>
            <a:xfrm>
              <a:off x="5107032" y="5729936"/>
              <a:ext cx="218981" cy="197138"/>
            </a:xfrm>
            <a:custGeom>
              <a:avLst/>
              <a:gdLst>
                <a:gd name="connsiteX0" fmla="*/ 79337 w 218981"/>
                <a:gd name="connsiteY0" fmla="*/ 120495 h 197138"/>
                <a:gd name="connsiteX1" fmla="*/ 98498 w 218981"/>
                <a:gd name="connsiteY1" fmla="*/ 139656 h 197138"/>
                <a:gd name="connsiteX2" fmla="*/ 98498 w 218981"/>
                <a:gd name="connsiteY2" fmla="*/ 177977 h 197138"/>
                <a:gd name="connsiteX3" fmla="*/ 79337 w 218981"/>
                <a:gd name="connsiteY3" fmla="*/ 197138 h 197138"/>
                <a:gd name="connsiteX4" fmla="*/ 19161 w 218981"/>
                <a:gd name="connsiteY4" fmla="*/ 197138 h 197138"/>
                <a:gd name="connsiteX5" fmla="*/ 0 w 218981"/>
                <a:gd name="connsiteY5" fmla="*/ 177977 h 197138"/>
                <a:gd name="connsiteX6" fmla="*/ 0 w 218981"/>
                <a:gd name="connsiteY6" fmla="*/ 139656 h 197138"/>
                <a:gd name="connsiteX7" fmla="*/ 19161 w 218981"/>
                <a:gd name="connsiteY7" fmla="*/ 120495 h 197138"/>
                <a:gd name="connsiteX8" fmla="*/ 79337 w 218981"/>
                <a:gd name="connsiteY8" fmla="*/ 120495 h 197138"/>
                <a:gd name="connsiteX9" fmla="*/ 199821 w 218981"/>
                <a:gd name="connsiteY9" fmla="*/ 120495 h 197138"/>
                <a:gd name="connsiteX10" fmla="*/ 218982 w 218981"/>
                <a:gd name="connsiteY10" fmla="*/ 139656 h 197138"/>
                <a:gd name="connsiteX11" fmla="*/ 218982 w 218981"/>
                <a:gd name="connsiteY11" fmla="*/ 177977 h 197138"/>
                <a:gd name="connsiteX12" fmla="*/ 199821 w 218981"/>
                <a:gd name="connsiteY12" fmla="*/ 197138 h 197138"/>
                <a:gd name="connsiteX13" fmla="*/ 139645 w 218981"/>
                <a:gd name="connsiteY13" fmla="*/ 197138 h 197138"/>
                <a:gd name="connsiteX14" fmla="*/ 120484 w 218981"/>
                <a:gd name="connsiteY14" fmla="*/ 177977 h 197138"/>
                <a:gd name="connsiteX15" fmla="*/ 120484 w 218981"/>
                <a:gd name="connsiteY15" fmla="*/ 139656 h 197138"/>
                <a:gd name="connsiteX16" fmla="*/ 139645 w 218981"/>
                <a:gd name="connsiteY16" fmla="*/ 120495 h 197138"/>
                <a:gd name="connsiteX17" fmla="*/ 199821 w 218981"/>
                <a:gd name="connsiteY17" fmla="*/ 120495 h 197138"/>
                <a:gd name="connsiteX18" fmla="*/ 199821 w 218981"/>
                <a:gd name="connsiteY18" fmla="*/ 0 h 197138"/>
                <a:gd name="connsiteX19" fmla="*/ 218982 w 218981"/>
                <a:gd name="connsiteY19" fmla="*/ 19161 h 197138"/>
                <a:gd name="connsiteX20" fmla="*/ 218982 w 218981"/>
                <a:gd name="connsiteY20" fmla="*/ 79414 h 197138"/>
                <a:gd name="connsiteX21" fmla="*/ 199832 w 218981"/>
                <a:gd name="connsiteY21" fmla="*/ 98586 h 197138"/>
                <a:gd name="connsiteX22" fmla="*/ 199821 w 218981"/>
                <a:gd name="connsiteY22" fmla="*/ 98586 h 197138"/>
                <a:gd name="connsiteX23" fmla="*/ 19161 w 218981"/>
                <a:gd name="connsiteY23" fmla="*/ 98586 h 197138"/>
                <a:gd name="connsiteX24" fmla="*/ 0 w 218981"/>
                <a:gd name="connsiteY24" fmla="*/ 79425 h 197138"/>
                <a:gd name="connsiteX25" fmla="*/ 0 w 218981"/>
                <a:gd name="connsiteY25" fmla="*/ 19161 h 197138"/>
                <a:gd name="connsiteX26" fmla="*/ 17584 w 218981"/>
                <a:gd name="connsiteY26" fmla="*/ 66 h 197138"/>
                <a:gd name="connsiteX27" fmla="*/ 19161 w 218981"/>
                <a:gd name="connsiteY27" fmla="*/ 0 h 197138"/>
                <a:gd name="connsiteX28" fmla="*/ 199821 w 218981"/>
                <a:gd name="connsiteY28" fmla="*/ 0 h 197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8981" h="197138">
                  <a:moveTo>
                    <a:pt x="79337" y="120495"/>
                  </a:moveTo>
                  <a:cubicBezTo>
                    <a:pt x="89925" y="120495"/>
                    <a:pt x="98498" y="129079"/>
                    <a:pt x="98498" y="139656"/>
                  </a:cubicBezTo>
                  <a:lnTo>
                    <a:pt x="98498" y="177977"/>
                  </a:lnTo>
                  <a:cubicBezTo>
                    <a:pt x="98498" y="188560"/>
                    <a:pt x="89919" y="197138"/>
                    <a:pt x="79337" y="197138"/>
                  </a:cubicBezTo>
                  <a:lnTo>
                    <a:pt x="19161" y="197138"/>
                  </a:lnTo>
                  <a:cubicBezTo>
                    <a:pt x="8579" y="197138"/>
                    <a:pt x="0" y="188560"/>
                    <a:pt x="0" y="177977"/>
                  </a:cubicBezTo>
                  <a:lnTo>
                    <a:pt x="0" y="139656"/>
                  </a:lnTo>
                  <a:cubicBezTo>
                    <a:pt x="0" y="129079"/>
                    <a:pt x="8584" y="120495"/>
                    <a:pt x="19161" y="120495"/>
                  </a:cubicBezTo>
                  <a:lnTo>
                    <a:pt x="79337" y="120495"/>
                  </a:lnTo>
                  <a:close/>
                  <a:moveTo>
                    <a:pt x="199821" y="120495"/>
                  </a:moveTo>
                  <a:cubicBezTo>
                    <a:pt x="210398" y="120495"/>
                    <a:pt x="218982" y="129079"/>
                    <a:pt x="218982" y="139656"/>
                  </a:cubicBezTo>
                  <a:lnTo>
                    <a:pt x="218982" y="177977"/>
                  </a:lnTo>
                  <a:cubicBezTo>
                    <a:pt x="218982" y="188560"/>
                    <a:pt x="210403" y="197138"/>
                    <a:pt x="199821" y="197138"/>
                  </a:cubicBezTo>
                  <a:lnTo>
                    <a:pt x="139645" y="197138"/>
                  </a:lnTo>
                  <a:cubicBezTo>
                    <a:pt x="129062" y="197138"/>
                    <a:pt x="120484" y="188560"/>
                    <a:pt x="120484" y="177977"/>
                  </a:cubicBezTo>
                  <a:lnTo>
                    <a:pt x="120484" y="139656"/>
                  </a:lnTo>
                  <a:cubicBezTo>
                    <a:pt x="120484" y="129079"/>
                    <a:pt x="129057" y="120495"/>
                    <a:pt x="139645" y="120495"/>
                  </a:cubicBezTo>
                  <a:lnTo>
                    <a:pt x="199821" y="120495"/>
                  </a:lnTo>
                  <a:close/>
                  <a:moveTo>
                    <a:pt x="199821" y="0"/>
                  </a:moveTo>
                  <a:cubicBezTo>
                    <a:pt x="210398" y="0"/>
                    <a:pt x="218982" y="8584"/>
                    <a:pt x="218982" y="19161"/>
                  </a:cubicBezTo>
                  <a:lnTo>
                    <a:pt x="218982" y="79414"/>
                  </a:lnTo>
                  <a:cubicBezTo>
                    <a:pt x="218988" y="89996"/>
                    <a:pt x="210414" y="98579"/>
                    <a:pt x="199832" y="98586"/>
                  </a:cubicBezTo>
                  <a:cubicBezTo>
                    <a:pt x="199828" y="98586"/>
                    <a:pt x="199824" y="98586"/>
                    <a:pt x="199821" y="98586"/>
                  </a:cubicBezTo>
                  <a:lnTo>
                    <a:pt x="19161" y="98586"/>
                  </a:lnTo>
                  <a:cubicBezTo>
                    <a:pt x="8579" y="98586"/>
                    <a:pt x="0" y="90007"/>
                    <a:pt x="0" y="79425"/>
                  </a:cubicBezTo>
                  <a:lnTo>
                    <a:pt x="0" y="19161"/>
                  </a:lnTo>
                  <a:cubicBezTo>
                    <a:pt x="0" y="9190"/>
                    <a:pt x="7647" y="886"/>
                    <a:pt x="17584" y="66"/>
                  </a:cubicBezTo>
                  <a:lnTo>
                    <a:pt x="19161" y="0"/>
                  </a:lnTo>
                  <a:lnTo>
                    <a:pt x="199821" y="0"/>
                  </a:ln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b="1"/>
            </a:p>
          </p:txBody>
        </p:sp>
      </p:grpSp>
      <p:grpSp>
        <p:nvGrpSpPr>
          <p:cNvPr id="32" name="Group 31">
            <a:extLst>
              <a:ext uri="{FF2B5EF4-FFF2-40B4-BE49-F238E27FC236}">
                <a16:creationId xmlns:a16="http://schemas.microsoft.com/office/drawing/2014/main" id="{875E63A5-08A2-123A-5E1F-135A5FC61CEB}"/>
              </a:ext>
            </a:extLst>
          </p:cNvPr>
          <p:cNvGrpSpPr/>
          <p:nvPr/>
        </p:nvGrpSpPr>
        <p:grpSpPr>
          <a:xfrm>
            <a:off x="3282086" y="4705697"/>
            <a:ext cx="2191692" cy="276999"/>
            <a:chOff x="617857" y="5812685"/>
            <a:chExt cx="2191692" cy="276999"/>
          </a:xfrm>
        </p:grpSpPr>
        <p:sp>
          <p:nvSpPr>
            <p:cNvPr id="33" name="TextBox 32">
              <a:extLst>
                <a:ext uri="{FF2B5EF4-FFF2-40B4-BE49-F238E27FC236}">
                  <a16:creationId xmlns:a16="http://schemas.microsoft.com/office/drawing/2014/main" id="{D7185A17-76A5-978C-40F4-C96083FAFD10}"/>
                </a:ext>
              </a:extLst>
            </p:cNvPr>
            <p:cNvSpPr txBox="1"/>
            <p:nvPr/>
          </p:nvSpPr>
          <p:spPr>
            <a:xfrm>
              <a:off x="1018930" y="5812685"/>
              <a:ext cx="1790619" cy="276999"/>
            </a:xfrm>
            <a:prstGeom prst="rect">
              <a:avLst/>
            </a:prstGeom>
            <a:noFill/>
          </p:spPr>
          <p:txBody>
            <a:bodyPr wrap="square" rtlCol="0" anchor="ctr">
              <a:spAutoFit/>
            </a:bodyPr>
            <a:lstStyle/>
            <a:p>
              <a:r>
                <a:rPr lang="en-US" sz="1200">
                  <a:latin typeface="+mj-lt"/>
                  <a:cs typeface="Segoe UI Semilight" panose="020B0402040204020203" pitchFamily="34" charset="0"/>
                </a:rPr>
                <a:t>Email templates</a:t>
              </a:r>
            </a:p>
          </p:txBody>
        </p:sp>
        <p:sp>
          <p:nvSpPr>
            <p:cNvPr id="34" name="Graphic 184">
              <a:extLst>
                <a:ext uri="{FF2B5EF4-FFF2-40B4-BE49-F238E27FC236}">
                  <a16:creationId xmlns:a16="http://schemas.microsoft.com/office/drawing/2014/main" id="{5DAC3D39-C8AC-E074-A5B7-5593AF9533DF}"/>
                </a:ext>
              </a:extLst>
            </p:cNvPr>
            <p:cNvSpPr/>
            <p:nvPr/>
          </p:nvSpPr>
          <p:spPr>
            <a:xfrm>
              <a:off x="617857" y="5857473"/>
              <a:ext cx="234281" cy="187425"/>
            </a:xfrm>
            <a:custGeom>
              <a:avLst/>
              <a:gdLst>
                <a:gd name="connsiteX0" fmla="*/ 310352 w 310351"/>
                <a:gd name="connsiteY0" fmla="*/ 71505 h 248281"/>
                <a:gd name="connsiteX1" fmla="*/ 310352 w 310351"/>
                <a:gd name="connsiteY1" fmla="*/ 197849 h 248281"/>
                <a:gd name="connsiteX2" fmla="*/ 262775 w 310351"/>
                <a:gd name="connsiteY2" fmla="*/ 248204 h 248281"/>
                <a:gd name="connsiteX3" fmla="*/ 259920 w 310351"/>
                <a:gd name="connsiteY3" fmla="*/ 248281 h 248281"/>
                <a:gd name="connsiteX4" fmla="*/ 50432 w 310351"/>
                <a:gd name="connsiteY4" fmla="*/ 248281 h 248281"/>
                <a:gd name="connsiteX5" fmla="*/ 78 w 310351"/>
                <a:gd name="connsiteY5" fmla="*/ 200704 h 248281"/>
                <a:gd name="connsiteX6" fmla="*/ 0 w 310351"/>
                <a:gd name="connsiteY6" fmla="*/ 197849 h 248281"/>
                <a:gd name="connsiteX7" fmla="*/ 0 w 310351"/>
                <a:gd name="connsiteY7" fmla="*/ 71505 h 248281"/>
                <a:gd name="connsiteX8" fmla="*/ 149776 w 310351"/>
                <a:gd name="connsiteY8" fmla="*/ 149962 h 248281"/>
                <a:gd name="connsiteX9" fmla="*/ 160576 w 310351"/>
                <a:gd name="connsiteY9" fmla="*/ 149962 h 248281"/>
                <a:gd name="connsiteX10" fmla="*/ 310352 w 310351"/>
                <a:gd name="connsiteY10" fmla="*/ 71505 h 248281"/>
                <a:gd name="connsiteX11" fmla="*/ 50432 w 310351"/>
                <a:gd name="connsiteY11" fmla="*/ 0 h 248281"/>
                <a:gd name="connsiteX12" fmla="*/ 259920 w 310351"/>
                <a:gd name="connsiteY12" fmla="*/ 0 h 248281"/>
                <a:gd name="connsiteX13" fmla="*/ 310103 w 310351"/>
                <a:gd name="connsiteY13" fmla="*/ 45373 h 248281"/>
                <a:gd name="connsiteX14" fmla="*/ 155176 w 310351"/>
                <a:gd name="connsiteY14" fmla="*/ 126530 h 248281"/>
                <a:gd name="connsiteX15" fmla="*/ 248 w 310351"/>
                <a:gd name="connsiteY15" fmla="*/ 45373 h 248281"/>
                <a:gd name="connsiteX16" fmla="*/ 47546 w 310351"/>
                <a:gd name="connsiteY16" fmla="*/ 78 h 248281"/>
                <a:gd name="connsiteX17" fmla="*/ 50432 w 310351"/>
                <a:gd name="connsiteY17" fmla="*/ 0 h 248281"/>
                <a:gd name="connsiteX18" fmla="*/ 259920 w 310351"/>
                <a:gd name="connsiteY18" fmla="*/ 0 h 248281"/>
                <a:gd name="connsiteX19" fmla="*/ 50432 w 310351"/>
                <a:gd name="connsiteY19" fmla="*/ 0 h 24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0351" h="248281">
                  <a:moveTo>
                    <a:pt x="310352" y="71505"/>
                  </a:moveTo>
                  <a:lnTo>
                    <a:pt x="310352" y="197849"/>
                  </a:lnTo>
                  <a:cubicBezTo>
                    <a:pt x="310353" y="224594"/>
                    <a:pt x="289477" y="246689"/>
                    <a:pt x="262775" y="248204"/>
                  </a:cubicBezTo>
                  <a:lnTo>
                    <a:pt x="259920" y="248281"/>
                  </a:lnTo>
                  <a:lnTo>
                    <a:pt x="50432" y="248281"/>
                  </a:lnTo>
                  <a:cubicBezTo>
                    <a:pt x="23687" y="248283"/>
                    <a:pt x="1592" y="227407"/>
                    <a:pt x="78" y="200704"/>
                  </a:cubicBezTo>
                  <a:lnTo>
                    <a:pt x="0" y="197849"/>
                  </a:lnTo>
                  <a:lnTo>
                    <a:pt x="0" y="71505"/>
                  </a:lnTo>
                  <a:lnTo>
                    <a:pt x="149776" y="149962"/>
                  </a:lnTo>
                  <a:cubicBezTo>
                    <a:pt x="153159" y="151734"/>
                    <a:pt x="157193" y="151734"/>
                    <a:pt x="160576" y="149962"/>
                  </a:cubicBezTo>
                  <a:lnTo>
                    <a:pt x="310352" y="71505"/>
                  </a:lnTo>
                  <a:close/>
                  <a:moveTo>
                    <a:pt x="50432" y="0"/>
                  </a:moveTo>
                  <a:lnTo>
                    <a:pt x="259920" y="0"/>
                  </a:lnTo>
                  <a:cubicBezTo>
                    <a:pt x="285815" y="-3"/>
                    <a:pt x="307506" y="19608"/>
                    <a:pt x="310103" y="45373"/>
                  </a:cubicBezTo>
                  <a:lnTo>
                    <a:pt x="155176" y="126530"/>
                  </a:lnTo>
                  <a:lnTo>
                    <a:pt x="248" y="45373"/>
                  </a:lnTo>
                  <a:cubicBezTo>
                    <a:pt x="2733" y="20700"/>
                    <a:pt x="22788" y="1494"/>
                    <a:pt x="47546" y="78"/>
                  </a:cubicBezTo>
                  <a:lnTo>
                    <a:pt x="50432" y="0"/>
                  </a:lnTo>
                  <a:lnTo>
                    <a:pt x="259920" y="0"/>
                  </a:lnTo>
                  <a:lnTo>
                    <a:pt x="50432" y="0"/>
                  </a:ln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grpSp>
      <p:grpSp>
        <p:nvGrpSpPr>
          <p:cNvPr id="36" name="Group 35">
            <a:extLst>
              <a:ext uri="{FF2B5EF4-FFF2-40B4-BE49-F238E27FC236}">
                <a16:creationId xmlns:a16="http://schemas.microsoft.com/office/drawing/2014/main" id="{76A4B248-386A-6DEF-2A3B-D656CE5F9ECB}"/>
              </a:ext>
            </a:extLst>
          </p:cNvPr>
          <p:cNvGrpSpPr/>
          <p:nvPr/>
        </p:nvGrpSpPr>
        <p:grpSpPr>
          <a:xfrm>
            <a:off x="3325318" y="5202463"/>
            <a:ext cx="2148460" cy="276999"/>
            <a:chOff x="5051229" y="4989303"/>
            <a:chExt cx="2148460" cy="276999"/>
          </a:xfrm>
        </p:grpSpPr>
        <p:sp>
          <p:nvSpPr>
            <p:cNvPr id="37" name="TextBox 36">
              <a:extLst>
                <a:ext uri="{FF2B5EF4-FFF2-40B4-BE49-F238E27FC236}">
                  <a16:creationId xmlns:a16="http://schemas.microsoft.com/office/drawing/2014/main" id="{C7B73688-18FA-056C-0ED6-41C1B575A3B0}"/>
                </a:ext>
              </a:extLst>
            </p:cNvPr>
            <p:cNvSpPr txBox="1"/>
            <p:nvPr/>
          </p:nvSpPr>
          <p:spPr>
            <a:xfrm>
              <a:off x="5409070" y="4989303"/>
              <a:ext cx="1790619" cy="276999"/>
            </a:xfrm>
            <a:prstGeom prst="rect">
              <a:avLst/>
            </a:prstGeom>
            <a:noFill/>
          </p:spPr>
          <p:txBody>
            <a:bodyPr wrap="square" rtlCol="0" anchor="ctr">
              <a:spAutoFit/>
            </a:bodyPr>
            <a:lstStyle/>
            <a:p>
              <a:r>
                <a:rPr lang="en-US" sz="1200">
                  <a:latin typeface="+mj-lt"/>
                  <a:cs typeface="Segoe UI Semilight" panose="020B0402040204020203" pitchFamily="34" charset="0"/>
                </a:rPr>
                <a:t>Telesales script</a:t>
              </a:r>
            </a:p>
          </p:txBody>
        </p:sp>
        <p:sp>
          <p:nvSpPr>
            <p:cNvPr id="38" name="Graphic 219">
              <a:extLst>
                <a:ext uri="{FF2B5EF4-FFF2-40B4-BE49-F238E27FC236}">
                  <a16:creationId xmlns:a16="http://schemas.microsoft.com/office/drawing/2014/main" id="{1068E74A-2FEA-E540-459B-89137D55BD74}"/>
                </a:ext>
              </a:extLst>
            </p:cNvPr>
            <p:cNvSpPr/>
            <p:nvPr/>
          </p:nvSpPr>
          <p:spPr>
            <a:xfrm>
              <a:off x="5051229" y="5011545"/>
              <a:ext cx="139510" cy="232517"/>
            </a:xfrm>
            <a:custGeom>
              <a:avLst/>
              <a:gdLst>
                <a:gd name="connsiteX0" fmla="*/ 92869 w 114300"/>
                <a:gd name="connsiteY0" fmla="*/ 0 h 190500"/>
                <a:gd name="connsiteX1" fmla="*/ 114300 w 114300"/>
                <a:gd name="connsiteY1" fmla="*/ 21431 h 190500"/>
                <a:gd name="connsiteX2" fmla="*/ 114300 w 114300"/>
                <a:gd name="connsiteY2" fmla="*/ 169069 h 190500"/>
                <a:gd name="connsiteX3" fmla="*/ 92869 w 114300"/>
                <a:gd name="connsiteY3" fmla="*/ 190500 h 190500"/>
                <a:gd name="connsiteX4" fmla="*/ 21431 w 114300"/>
                <a:gd name="connsiteY4" fmla="*/ 190500 h 190500"/>
                <a:gd name="connsiteX5" fmla="*/ 0 w 114300"/>
                <a:gd name="connsiteY5" fmla="*/ 169069 h 190500"/>
                <a:gd name="connsiteX6" fmla="*/ 0 w 114300"/>
                <a:gd name="connsiteY6" fmla="*/ 21431 h 190500"/>
                <a:gd name="connsiteX7" fmla="*/ 21431 w 114300"/>
                <a:gd name="connsiteY7" fmla="*/ 0 h 190500"/>
                <a:gd name="connsiteX8" fmla="*/ 92869 w 114300"/>
                <a:gd name="connsiteY8" fmla="*/ 0 h 190500"/>
                <a:gd name="connsiteX9" fmla="*/ 69056 w 114300"/>
                <a:gd name="connsiteY9" fmla="*/ 152400 h 190500"/>
                <a:gd name="connsiteX10" fmla="*/ 45244 w 114300"/>
                <a:gd name="connsiteY10" fmla="*/ 152400 h 190500"/>
                <a:gd name="connsiteX11" fmla="*/ 38100 w 114300"/>
                <a:gd name="connsiteY11" fmla="*/ 159544 h 190500"/>
                <a:gd name="connsiteX12" fmla="*/ 45244 w 114300"/>
                <a:gd name="connsiteY12" fmla="*/ 166688 h 190500"/>
                <a:gd name="connsiteX13" fmla="*/ 69056 w 114300"/>
                <a:gd name="connsiteY13" fmla="*/ 166688 h 190500"/>
                <a:gd name="connsiteX14" fmla="*/ 76200 w 114300"/>
                <a:gd name="connsiteY14" fmla="*/ 159544 h 190500"/>
                <a:gd name="connsiteX15" fmla="*/ 69056 w 114300"/>
                <a:gd name="connsiteY15" fmla="*/ 1524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4300" h="190500">
                  <a:moveTo>
                    <a:pt x="92869" y="0"/>
                  </a:moveTo>
                  <a:cubicBezTo>
                    <a:pt x="104705" y="0"/>
                    <a:pt x="114300" y="9595"/>
                    <a:pt x="114300" y="21431"/>
                  </a:cubicBezTo>
                  <a:lnTo>
                    <a:pt x="114300" y="169069"/>
                  </a:lnTo>
                  <a:cubicBezTo>
                    <a:pt x="114300" y="180905"/>
                    <a:pt x="104705" y="190500"/>
                    <a:pt x="92869" y="190500"/>
                  </a:cubicBezTo>
                  <a:lnTo>
                    <a:pt x="21431" y="190500"/>
                  </a:lnTo>
                  <a:cubicBezTo>
                    <a:pt x="9595" y="190500"/>
                    <a:pt x="0" y="180905"/>
                    <a:pt x="0" y="169069"/>
                  </a:cubicBezTo>
                  <a:lnTo>
                    <a:pt x="0" y="21431"/>
                  </a:lnTo>
                  <a:cubicBezTo>
                    <a:pt x="0" y="9595"/>
                    <a:pt x="9595" y="0"/>
                    <a:pt x="21431" y="0"/>
                  </a:cubicBezTo>
                  <a:lnTo>
                    <a:pt x="92869" y="0"/>
                  </a:lnTo>
                  <a:close/>
                  <a:moveTo>
                    <a:pt x="69056" y="152400"/>
                  </a:moveTo>
                  <a:lnTo>
                    <a:pt x="45244" y="152400"/>
                  </a:lnTo>
                  <a:cubicBezTo>
                    <a:pt x="41298" y="152400"/>
                    <a:pt x="38100" y="155599"/>
                    <a:pt x="38100" y="159544"/>
                  </a:cubicBezTo>
                  <a:cubicBezTo>
                    <a:pt x="38100" y="163489"/>
                    <a:pt x="41298" y="166688"/>
                    <a:pt x="45244" y="166688"/>
                  </a:cubicBezTo>
                  <a:lnTo>
                    <a:pt x="69056" y="166688"/>
                  </a:lnTo>
                  <a:cubicBezTo>
                    <a:pt x="73002" y="166688"/>
                    <a:pt x="76200" y="163489"/>
                    <a:pt x="76200" y="159544"/>
                  </a:cubicBezTo>
                  <a:cubicBezTo>
                    <a:pt x="76200" y="155599"/>
                    <a:pt x="73002" y="152400"/>
                    <a:pt x="69056" y="152400"/>
                  </a:cubicBez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grpSp>
      <p:grpSp>
        <p:nvGrpSpPr>
          <p:cNvPr id="40" name="Group 39">
            <a:extLst>
              <a:ext uri="{FF2B5EF4-FFF2-40B4-BE49-F238E27FC236}">
                <a16:creationId xmlns:a16="http://schemas.microsoft.com/office/drawing/2014/main" id="{785746DD-0838-CBE8-8FE9-951EAE19A02B}"/>
              </a:ext>
            </a:extLst>
          </p:cNvPr>
          <p:cNvGrpSpPr/>
          <p:nvPr/>
        </p:nvGrpSpPr>
        <p:grpSpPr>
          <a:xfrm>
            <a:off x="3306808" y="5699229"/>
            <a:ext cx="2166970" cy="276999"/>
            <a:chOff x="642579" y="6887164"/>
            <a:chExt cx="2166970" cy="276999"/>
          </a:xfrm>
        </p:grpSpPr>
        <p:sp>
          <p:nvSpPr>
            <p:cNvPr id="41" name="TextBox 40">
              <a:extLst>
                <a:ext uri="{FF2B5EF4-FFF2-40B4-BE49-F238E27FC236}">
                  <a16:creationId xmlns:a16="http://schemas.microsoft.com/office/drawing/2014/main" id="{25EA7953-0E48-8C0D-3D42-53FE69BC738C}"/>
                </a:ext>
              </a:extLst>
            </p:cNvPr>
            <p:cNvSpPr txBox="1"/>
            <p:nvPr/>
          </p:nvSpPr>
          <p:spPr>
            <a:xfrm>
              <a:off x="1018930" y="6887164"/>
              <a:ext cx="1790619" cy="276999"/>
            </a:xfrm>
            <a:prstGeom prst="rect">
              <a:avLst/>
            </a:prstGeom>
            <a:noFill/>
          </p:spPr>
          <p:txBody>
            <a:bodyPr wrap="square" rtlCol="0" anchor="ctr">
              <a:spAutoFit/>
            </a:bodyPr>
            <a:lstStyle/>
            <a:p>
              <a:r>
                <a:rPr lang="en-US" sz="1200">
                  <a:latin typeface="+mj-lt"/>
                  <a:cs typeface="Segoe UI Semilight" panose="020B0402040204020203" pitchFamily="34" charset="0"/>
                </a:rPr>
                <a:t>One-pager</a:t>
              </a:r>
            </a:p>
          </p:txBody>
        </p:sp>
        <p:sp>
          <p:nvSpPr>
            <p:cNvPr id="42" name="Graphic 190">
              <a:extLst>
                <a:ext uri="{FF2B5EF4-FFF2-40B4-BE49-F238E27FC236}">
                  <a16:creationId xmlns:a16="http://schemas.microsoft.com/office/drawing/2014/main" id="{07C8EBA5-DCCD-495E-E6CD-49BC6AB40C9C}"/>
                </a:ext>
              </a:extLst>
            </p:cNvPr>
            <p:cNvSpPr/>
            <p:nvPr/>
          </p:nvSpPr>
          <p:spPr>
            <a:xfrm>
              <a:off x="642579" y="6910154"/>
              <a:ext cx="184836" cy="231021"/>
            </a:xfrm>
            <a:custGeom>
              <a:avLst/>
              <a:gdLst>
                <a:gd name="connsiteX0" fmla="*/ 130969 w 152400"/>
                <a:gd name="connsiteY0" fmla="*/ 0 h 190480"/>
                <a:gd name="connsiteX1" fmla="*/ 152352 w 152400"/>
                <a:gd name="connsiteY1" fmla="*/ 19964 h 190480"/>
                <a:gd name="connsiteX2" fmla="*/ 152400 w 152400"/>
                <a:gd name="connsiteY2" fmla="*/ 21431 h 190480"/>
                <a:gd name="connsiteX3" fmla="*/ 152400 w 152400"/>
                <a:gd name="connsiteY3" fmla="*/ 169050 h 190480"/>
                <a:gd name="connsiteX4" fmla="*/ 132436 w 152400"/>
                <a:gd name="connsiteY4" fmla="*/ 190433 h 190480"/>
                <a:gd name="connsiteX5" fmla="*/ 130969 w 152400"/>
                <a:gd name="connsiteY5" fmla="*/ 190481 h 190480"/>
                <a:gd name="connsiteX6" fmla="*/ 21431 w 152400"/>
                <a:gd name="connsiteY6" fmla="*/ 190481 h 190480"/>
                <a:gd name="connsiteX7" fmla="*/ 48 w 152400"/>
                <a:gd name="connsiteY7" fmla="*/ 170517 h 190480"/>
                <a:gd name="connsiteX8" fmla="*/ 0 w 152400"/>
                <a:gd name="connsiteY8" fmla="*/ 169050 h 190480"/>
                <a:gd name="connsiteX9" fmla="*/ 0 w 152400"/>
                <a:gd name="connsiteY9" fmla="*/ 21431 h 190480"/>
                <a:gd name="connsiteX10" fmla="*/ 19964 w 152400"/>
                <a:gd name="connsiteY10" fmla="*/ 48 h 190480"/>
                <a:gd name="connsiteX11" fmla="*/ 21431 w 152400"/>
                <a:gd name="connsiteY11" fmla="*/ 0 h 190480"/>
                <a:gd name="connsiteX12" fmla="*/ 130969 w 152400"/>
                <a:gd name="connsiteY12" fmla="*/ 0 h 190480"/>
                <a:gd name="connsiteX13" fmla="*/ 35719 w 152400"/>
                <a:gd name="connsiteY13" fmla="*/ 47558 h 190480"/>
                <a:gd name="connsiteX14" fmla="*/ 28575 w 152400"/>
                <a:gd name="connsiteY14" fmla="*/ 54702 h 190480"/>
                <a:gd name="connsiteX15" fmla="*/ 35719 w 152400"/>
                <a:gd name="connsiteY15" fmla="*/ 61846 h 190480"/>
                <a:gd name="connsiteX16" fmla="*/ 116681 w 152400"/>
                <a:gd name="connsiteY16" fmla="*/ 61846 h 190480"/>
                <a:gd name="connsiteX17" fmla="*/ 123825 w 152400"/>
                <a:gd name="connsiteY17" fmla="*/ 54702 h 190480"/>
                <a:gd name="connsiteX18" fmla="*/ 116681 w 152400"/>
                <a:gd name="connsiteY18" fmla="*/ 47558 h 190480"/>
                <a:gd name="connsiteX19" fmla="*/ 35719 w 152400"/>
                <a:gd name="connsiteY19" fmla="*/ 47558 h 190480"/>
                <a:gd name="connsiteX20" fmla="*/ 28575 w 152400"/>
                <a:gd name="connsiteY20" fmla="*/ 92802 h 190480"/>
                <a:gd name="connsiteX21" fmla="*/ 35719 w 152400"/>
                <a:gd name="connsiteY21" fmla="*/ 99946 h 190480"/>
                <a:gd name="connsiteX22" fmla="*/ 116681 w 152400"/>
                <a:gd name="connsiteY22" fmla="*/ 99946 h 190480"/>
                <a:gd name="connsiteX23" fmla="*/ 123825 w 152400"/>
                <a:gd name="connsiteY23" fmla="*/ 92802 h 190480"/>
                <a:gd name="connsiteX24" fmla="*/ 116681 w 152400"/>
                <a:gd name="connsiteY24" fmla="*/ 85658 h 190480"/>
                <a:gd name="connsiteX25" fmla="*/ 35719 w 152400"/>
                <a:gd name="connsiteY25" fmla="*/ 85658 h 190480"/>
                <a:gd name="connsiteX26" fmla="*/ 28575 w 152400"/>
                <a:gd name="connsiteY26" fmla="*/ 92802 h 190480"/>
                <a:gd name="connsiteX27" fmla="*/ 35719 w 152400"/>
                <a:gd name="connsiteY27" fmla="*/ 123758 h 190480"/>
                <a:gd name="connsiteX28" fmla="*/ 28575 w 152400"/>
                <a:gd name="connsiteY28" fmla="*/ 130902 h 190480"/>
                <a:gd name="connsiteX29" fmla="*/ 35719 w 152400"/>
                <a:gd name="connsiteY29" fmla="*/ 138046 h 190480"/>
                <a:gd name="connsiteX30" fmla="*/ 116681 w 152400"/>
                <a:gd name="connsiteY30" fmla="*/ 138046 h 190480"/>
                <a:gd name="connsiteX31" fmla="*/ 123825 w 152400"/>
                <a:gd name="connsiteY31" fmla="*/ 130902 h 190480"/>
                <a:gd name="connsiteX32" fmla="*/ 116681 w 152400"/>
                <a:gd name="connsiteY32" fmla="*/ 123758 h 190480"/>
                <a:gd name="connsiteX33" fmla="*/ 35719 w 152400"/>
                <a:gd name="connsiteY33" fmla="*/ 123758 h 19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2400" h="190480">
                  <a:moveTo>
                    <a:pt x="130969" y="0"/>
                  </a:moveTo>
                  <a:cubicBezTo>
                    <a:pt x="142237" y="-1"/>
                    <a:pt x="151581" y="8723"/>
                    <a:pt x="152352" y="19964"/>
                  </a:cubicBezTo>
                  <a:lnTo>
                    <a:pt x="152400" y="21431"/>
                  </a:lnTo>
                  <a:lnTo>
                    <a:pt x="152400" y="169050"/>
                  </a:lnTo>
                  <a:cubicBezTo>
                    <a:pt x="152401" y="180318"/>
                    <a:pt x="143677" y="189662"/>
                    <a:pt x="132436" y="190433"/>
                  </a:cubicBezTo>
                  <a:lnTo>
                    <a:pt x="130969" y="190481"/>
                  </a:lnTo>
                  <a:lnTo>
                    <a:pt x="21431" y="190481"/>
                  </a:lnTo>
                  <a:cubicBezTo>
                    <a:pt x="10163" y="190482"/>
                    <a:pt x="819" y="181758"/>
                    <a:pt x="48" y="170517"/>
                  </a:cubicBezTo>
                  <a:lnTo>
                    <a:pt x="0" y="169050"/>
                  </a:lnTo>
                  <a:lnTo>
                    <a:pt x="0" y="21431"/>
                  </a:lnTo>
                  <a:cubicBezTo>
                    <a:pt x="-1" y="10163"/>
                    <a:pt x="8723" y="819"/>
                    <a:pt x="19964" y="48"/>
                  </a:cubicBezTo>
                  <a:lnTo>
                    <a:pt x="21431" y="0"/>
                  </a:lnTo>
                  <a:lnTo>
                    <a:pt x="130969" y="0"/>
                  </a:lnTo>
                  <a:close/>
                  <a:moveTo>
                    <a:pt x="35719" y="47558"/>
                  </a:moveTo>
                  <a:cubicBezTo>
                    <a:pt x="31773" y="47558"/>
                    <a:pt x="28575" y="50757"/>
                    <a:pt x="28575" y="54702"/>
                  </a:cubicBezTo>
                  <a:cubicBezTo>
                    <a:pt x="28575" y="58647"/>
                    <a:pt x="31773" y="61846"/>
                    <a:pt x="35719" y="61846"/>
                  </a:cubicBezTo>
                  <a:lnTo>
                    <a:pt x="116681" y="61846"/>
                  </a:lnTo>
                  <a:cubicBezTo>
                    <a:pt x="120627" y="61846"/>
                    <a:pt x="123825" y="58647"/>
                    <a:pt x="123825" y="54702"/>
                  </a:cubicBezTo>
                  <a:cubicBezTo>
                    <a:pt x="123825" y="50757"/>
                    <a:pt x="120627" y="47558"/>
                    <a:pt x="116681" y="47558"/>
                  </a:cubicBezTo>
                  <a:lnTo>
                    <a:pt x="35719" y="47558"/>
                  </a:lnTo>
                  <a:close/>
                  <a:moveTo>
                    <a:pt x="28575" y="92802"/>
                  </a:moveTo>
                  <a:cubicBezTo>
                    <a:pt x="28575" y="96745"/>
                    <a:pt x="31775" y="99946"/>
                    <a:pt x="35719" y="99946"/>
                  </a:cubicBezTo>
                  <a:lnTo>
                    <a:pt x="116681" y="99946"/>
                  </a:lnTo>
                  <a:cubicBezTo>
                    <a:pt x="120627" y="99946"/>
                    <a:pt x="123825" y="96747"/>
                    <a:pt x="123825" y="92802"/>
                  </a:cubicBezTo>
                  <a:cubicBezTo>
                    <a:pt x="123825" y="88857"/>
                    <a:pt x="120627" y="85658"/>
                    <a:pt x="116681" y="85658"/>
                  </a:cubicBezTo>
                  <a:lnTo>
                    <a:pt x="35719" y="85658"/>
                  </a:lnTo>
                  <a:cubicBezTo>
                    <a:pt x="31773" y="85658"/>
                    <a:pt x="28575" y="88857"/>
                    <a:pt x="28575" y="92802"/>
                  </a:cubicBezTo>
                  <a:close/>
                  <a:moveTo>
                    <a:pt x="35719" y="123758"/>
                  </a:moveTo>
                  <a:cubicBezTo>
                    <a:pt x="31773" y="123758"/>
                    <a:pt x="28575" y="126957"/>
                    <a:pt x="28575" y="130902"/>
                  </a:cubicBezTo>
                  <a:cubicBezTo>
                    <a:pt x="28575" y="134847"/>
                    <a:pt x="31773" y="138046"/>
                    <a:pt x="35719" y="138046"/>
                  </a:cubicBezTo>
                  <a:lnTo>
                    <a:pt x="116681" y="138046"/>
                  </a:lnTo>
                  <a:cubicBezTo>
                    <a:pt x="120627" y="138046"/>
                    <a:pt x="123825" y="134847"/>
                    <a:pt x="123825" y="130902"/>
                  </a:cubicBezTo>
                  <a:cubicBezTo>
                    <a:pt x="123825" y="126957"/>
                    <a:pt x="120627" y="123758"/>
                    <a:pt x="116681" y="123758"/>
                  </a:cubicBezTo>
                  <a:lnTo>
                    <a:pt x="35719" y="123758"/>
                  </a:lnTo>
                  <a:close/>
                </a:path>
              </a:pathLst>
            </a:custGeom>
            <a:gradFill>
              <a:gsLst>
                <a:gs pos="0">
                  <a:srgbClr val="0078D4">
                    <a:alpha val="50000"/>
                  </a:srgbClr>
                </a:gs>
                <a:gs pos="100000">
                  <a:srgbClr val="8DC8E8">
                    <a:alpha val="50000"/>
                  </a:srgbClr>
                </a:gs>
              </a:gsLst>
              <a:lin ang="0" scaled="1"/>
            </a:gradFill>
            <a:ln w="40084" cap="flat">
              <a:noFill/>
              <a:prstDash val="solid"/>
              <a:miter/>
            </a:ln>
          </p:spPr>
          <p:txBody>
            <a:bodyPr rtlCol="0" anchor="ctr"/>
            <a:lstStyle/>
            <a:p>
              <a:endParaRPr lang="en-CA"/>
            </a:p>
          </p:txBody>
        </p:sp>
      </p:grpSp>
    </p:spTree>
    <p:extLst>
      <p:ext uri="{BB962C8B-B14F-4D97-AF65-F5344CB8AC3E}">
        <p14:creationId xmlns:p14="http://schemas.microsoft.com/office/powerpoint/2010/main" val="38292175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icrosoft">
      <a:majorFont>
        <a:latin typeface="Segoe UI Semibold"/>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30e9df3-be65-4c73-a93b-d1236ebd677e" xsi:nil="true"/>
    <lcf76f155ced4ddcb4097134ff3c332f xmlns="e65fe6fb-d9aa-4632-811d-7304d1ca0958">
      <Terms xmlns="http://schemas.microsoft.com/office/infopath/2007/PartnerControls"/>
    </lcf76f155ced4ddcb4097134ff3c332f>
    <Thumbnail xmlns="e65fe6fb-d9aa-4632-811d-7304d1ca0958" xsi:nil="true"/>
    <_ip_UnifiedCompliancePolicyUIAction xmlns="http://schemas.microsoft.com/sharepoint/v3" xsi:nil="true"/>
    <Notes xmlns="e65fe6fb-d9aa-4632-811d-7304d1ca0958"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E4CCBDE7341F342B3C6E2E3F6DF8451" ma:contentTypeVersion="23" ma:contentTypeDescription="Create a new document." ma:contentTypeScope="" ma:versionID="362bb73d9bf843a1448bfcdfba22f01b">
  <xsd:schema xmlns:xsd="http://www.w3.org/2001/XMLSchema" xmlns:xs="http://www.w3.org/2001/XMLSchema" xmlns:p="http://schemas.microsoft.com/office/2006/metadata/properties" xmlns:ns1="http://schemas.microsoft.com/sharepoint/v3" xmlns:ns2="e65fe6fb-d9aa-4632-811d-7304d1ca0958" xmlns:ns3="534416d7-04fa-4c21-920a-30277589a68e" xmlns:ns4="230e9df3-be65-4c73-a93b-d1236ebd677e" targetNamespace="http://schemas.microsoft.com/office/2006/metadata/properties" ma:root="true" ma:fieldsID="a0e8089f99cead61cba6076fc110025b" ns1:_="" ns2:_="" ns3:_="" ns4:_="">
    <xsd:import namespace="http://schemas.microsoft.com/sharepoint/v3"/>
    <xsd:import namespace="e65fe6fb-d9aa-4632-811d-7304d1ca0958"/>
    <xsd:import namespace="534416d7-04fa-4c21-920a-30277589a68e"/>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GenerationTime" minOccurs="0"/>
                <xsd:element ref="ns2:MediaServiceEventHashCode" minOccurs="0"/>
                <xsd:element ref="ns2:MediaServiceOCR" minOccurs="0"/>
                <xsd:element ref="ns2:Notes" minOccurs="0"/>
                <xsd:element ref="ns2:Thumbnail" minOccurs="0"/>
                <xsd:element ref="ns1:_ip_UnifiedCompliancePolicyProperties" minOccurs="0"/>
                <xsd:element ref="ns1:_ip_UnifiedCompliancePolicyUIAction" minOccurs="0"/>
                <xsd:element ref="ns2:MediaServiceSearchProperties" minOccurs="0"/>
                <xsd:element ref="ns2:MediaServiceDocTags" minOccurs="0"/>
                <xsd:element ref="ns2:MediaServiceObjectDetectorVersions" minOccurs="0"/>
                <xsd:element ref="ns2:MediaServiceSystem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5fe6fb-d9aa-4632-811d-7304d1ca09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Notes" ma:index="22" nillable="true" ma:displayName="Notes" ma:format="Dropdown" ma:internalName="Notes">
      <xsd:simpleType>
        <xsd:restriction base="dms:Note">
          <xsd:maxLength value="255"/>
        </xsd:restriction>
      </xsd:simpleType>
    </xsd:element>
    <xsd:element name="Thumbnail" ma:index="23" nillable="true" ma:displayName="Thumbnail" ma:format="Thumbnail" ma:internalName="Thumbnail">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DocTags" ma:index="27" nillable="true" ma:displayName="MediaServiceDocTags" ma:hidden="true" ma:internalName="MediaServiceDocTags" ma:readOnly="true">
      <xsd:simpleType>
        <xsd:restriction base="dms:Note"/>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ystemTags" ma:index="29" nillable="true" ma:displayName="MediaServiceSystemTags" ma:hidden="true" ma:internalName="MediaServiceSystemTags" ma:readOnly="true">
      <xsd:simpleType>
        <xsd:restriction base="dms:Note"/>
      </xsd:simpleType>
    </xsd:element>
    <xsd:element name="MediaServiceLocation" ma:index="3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4416d7-04fa-4c21-920a-30277589a6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3de60c9-8356-494f-8f1f-78e24a3f724c}" ma:internalName="TaxCatchAll" ma:showField="CatchAllData" ma:web="534416d7-04fa-4c21-920a-30277589a6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82B704-3DC1-4552-9AF8-6BA74C273349}">
  <ds:schemaRefs>
    <ds:schemaRef ds:uri="http://schemas.microsoft.com/sharepoint/v3/contenttype/forms"/>
  </ds:schemaRefs>
</ds:datastoreItem>
</file>

<file path=customXml/itemProps2.xml><?xml version="1.0" encoding="utf-8"?>
<ds:datastoreItem xmlns:ds="http://schemas.openxmlformats.org/officeDocument/2006/customXml" ds:itemID="{2631CDE1-80AF-4A98-9E9A-55B454C7E231}">
  <ds:schemaRefs>
    <ds:schemaRef ds:uri="607b98d1-3845-4872-aee7-deb743cbb98d"/>
    <ds:schemaRef ds:uri="f3a5ea48-e7a5-4b9c-9ee3-edfb2de3681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230e9df3-be65-4c73-a93b-d1236ebd677e"/>
    <ds:schemaRef ds:uri="e65fe6fb-d9aa-4632-811d-7304d1ca0958"/>
    <ds:schemaRef ds:uri="http://schemas.microsoft.com/sharepoint/v3"/>
  </ds:schemaRefs>
</ds:datastoreItem>
</file>

<file path=customXml/itemProps3.xml><?xml version="1.0" encoding="utf-8"?>
<ds:datastoreItem xmlns:ds="http://schemas.openxmlformats.org/officeDocument/2006/customXml" ds:itemID="{60C4967B-BA7A-42CE-B9B7-27F76EFD11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5fe6fb-d9aa-4632-811d-7304d1ca0958"/>
    <ds:schemaRef ds:uri="534416d7-04fa-4c21-920a-30277589a68e"/>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746</Words>
  <Application>Microsoft Office PowerPoint</Application>
  <PresentationFormat>Custom</PresentationFormat>
  <Paragraphs>66</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Segoe UI</vt:lpstr>
      <vt:lpstr>Segoe UI Semibold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Claudia Chan</dc:creator>
  <cp:lastModifiedBy>Warner-Duncan, Zhane</cp:lastModifiedBy>
  <cp:revision>12</cp:revision>
  <dcterms:created xsi:type="dcterms:W3CDTF">2024-06-25T20:20:20Z</dcterms:created>
  <dcterms:modified xsi:type="dcterms:W3CDTF">2025-09-17T14:50:29Z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0x0101009E4CCBDE7341F342B3C6E2E3F6DF8451</vt:lpwstr>
  </property>
  <property fmtid="{D5CDD505-2E9C-101B-9397-08002B2CF9AE}" pid="3" name="MediaServiceImageTags">
    <vt:lpwstr/>
  </property>
</Properties>
</file>