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64" r:id="rId5"/>
    <p:sldId id="283" r:id="rId6"/>
    <p:sldId id="277" r:id="rId7"/>
    <p:sldId id="281" r:id="rId8"/>
    <p:sldId id="257" r:id="rId9"/>
    <p:sldId id="407"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50" d="100"/>
          <a:sy n="150" d="100"/>
        </p:scale>
        <p:origin x="2946" y="13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95B2EB-3DA5-4BF6-A813-DC0D315244E3}"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D51690-2052-48E6-B7AD-D7F9DFE52383}" type="slidenum">
              <a:rPr lang="en-US" smtClean="0"/>
              <a:t>‹#›</a:t>
            </a:fld>
            <a:endParaRPr lang="en-US"/>
          </a:p>
        </p:txBody>
      </p:sp>
    </p:spTree>
    <p:extLst>
      <p:ext uri="{BB962C8B-B14F-4D97-AF65-F5344CB8AC3E}">
        <p14:creationId xmlns:p14="http://schemas.microsoft.com/office/powerpoint/2010/main" val="3992499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EC5C7-6BD9-4CD6-93E3-26E55B4F334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1839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4F0C0-2485-6F9D-2828-D582659BB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61F34-31BB-D908-F005-5FB6958748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E622D-32E4-A643-67ED-F94488E3A013}"/>
              </a:ext>
            </a:extLst>
          </p:cNvPr>
          <p:cNvSpPr>
            <a:spLocks noGrp="1"/>
          </p:cNvSpPr>
          <p:nvPr>
            <p:ph type="body" idx="1"/>
          </p:nvPr>
        </p:nvSpPr>
        <p:spPr/>
        <p:txBody>
          <a:bodyPr/>
          <a:lstStyle/>
          <a:p>
            <a:pPr marL="0" indent="0">
              <a:lnSpc>
                <a:spcPct val="100000"/>
              </a:lnSpc>
              <a:spcBef>
                <a:spcPts val="300"/>
              </a:spcBef>
              <a:spcAft>
                <a:spcPts val="0"/>
              </a:spcAft>
              <a:buClrTx/>
              <a:buFont typeface="Arial" panose="020B0604020202020204" pitchFamily="34" charset="0"/>
              <a:buNone/>
            </a:pPr>
            <a:endParaRPr lang="en-US" sz="1800" spc="0" dirty="0">
              <a:solidFill>
                <a:schemeClr val="tx1"/>
              </a:solidFill>
              <a:latin typeface="+mn-lt"/>
              <a:cs typeface="Segoe UI" panose="020B0502040204020203" pitchFamily="34" charset="0"/>
            </a:endParaRPr>
          </a:p>
        </p:txBody>
      </p:sp>
      <p:sp>
        <p:nvSpPr>
          <p:cNvPr id="4" name="Slide Number Placeholder 3">
            <a:extLst>
              <a:ext uri="{FF2B5EF4-FFF2-40B4-BE49-F238E27FC236}">
                <a16:creationId xmlns:a16="http://schemas.microsoft.com/office/drawing/2014/main" id="{15B17892-7FC0-A84E-0660-B27AF061D3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0930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6B11C-51B5-73EB-E694-E8B5166C37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71806-1B17-079D-4B6B-00865AB5D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BF85C9-6975-6C80-BD77-F14E1AAB2718}"/>
              </a:ext>
            </a:extLst>
          </p:cNvPr>
          <p:cNvSpPr>
            <a:spLocks noGrp="1"/>
          </p:cNvSpPr>
          <p:nvPr>
            <p:ph type="body" idx="1"/>
          </p:nvPr>
        </p:nvSpPr>
        <p:spPr/>
        <p:txBody>
          <a:bodyPr/>
          <a:lstStyle/>
          <a:p>
            <a:pPr marL="0" indent="0">
              <a:lnSpc>
                <a:spcPct val="100000"/>
              </a:lnSpc>
              <a:spcBef>
                <a:spcPts val="300"/>
              </a:spcBef>
              <a:spcAft>
                <a:spcPts val="0"/>
              </a:spcAft>
              <a:buClrTx/>
              <a:buFont typeface="Arial" panose="020B0604020202020204" pitchFamily="34" charset="0"/>
              <a:buNone/>
            </a:pPr>
            <a:endParaRPr lang="en-US" sz="1800" spc="0" dirty="0">
              <a:solidFill>
                <a:schemeClr val="tx1"/>
              </a:solidFill>
              <a:latin typeface="+mn-lt"/>
              <a:cs typeface="Segoe UI" panose="020B0502040204020203" pitchFamily="34" charset="0"/>
            </a:endParaRPr>
          </a:p>
        </p:txBody>
      </p:sp>
      <p:sp>
        <p:nvSpPr>
          <p:cNvPr id="4" name="Slide Number Placeholder 3">
            <a:extLst>
              <a:ext uri="{FF2B5EF4-FFF2-40B4-BE49-F238E27FC236}">
                <a16:creationId xmlns:a16="http://schemas.microsoft.com/office/drawing/2014/main" id="{C9AA64AE-0BC8-1417-31EF-4DE63DAD51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5615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18F04-C3D6-956C-4B09-8E1423040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7A535-FC02-DEB1-128C-17309376A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ECFDD-DFCD-F227-5779-ED14D34A9A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A2742405-69D3-6894-E600-C98A58539F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971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00000"/>
              </a:solidFill>
              <a:effectLst/>
              <a:latin typeface="Segoe UI Semilight"/>
              <a:ea typeface="Calibri"/>
              <a:cs typeface="Segoe UI Semiligh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927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824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solidFill>
                <a:srgbClr val="000000"/>
              </a:solidFill>
              <a:effectLst/>
              <a:latin typeface="Segoe UI Semilight"/>
              <a:ea typeface="Calibri"/>
              <a:cs typeface="Segoe UI Semi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927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5">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199" y="2059622"/>
            <a:ext cx="4734561" cy="1477328"/>
          </a:xfrm>
          <a:noFill/>
        </p:spPr>
        <p:txBody>
          <a:bodyPr wrap="square" lIns="0" tIns="0" rIns="0" bIns="0" anchor="b" anchorCtr="0">
            <a:spAutoFit/>
          </a:bodyPr>
          <a:lstStyle>
            <a:lvl1pPr>
              <a:defRPr sz="4800" spc="-50" baseline="0">
                <a:solidFill>
                  <a:schemeClr val="accent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tx1"/>
                </a:solidFill>
                <a:latin typeface="+mj-lt"/>
                <a:cs typeface="Segoe UI" panose="020B0502040204020203" pitchFamily="34" charset="0"/>
              </a:defRPr>
            </a:lvl1pPr>
          </a:lstStyle>
          <a:p>
            <a:pPr lvl="0"/>
            <a:r>
              <a:rPr lang="en-US"/>
              <a:t>Speaker name or subtitle text</a:t>
            </a:r>
          </a:p>
        </p:txBody>
      </p:sp>
      <p:pic>
        <p:nvPicPr>
          <p:cNvPr id="3" name="MS logo gray - EMF">
            <a:extLst>
              <a:ext uri="{FF2B5EF4-FFF2-40B4-BE49-F238E27FC236}">
                <a16:creationId xmlns:a16="http://schemas.microsoft.com/office/drawing/2014/main" id="{6141CDDF-9E1B-5539-D2A3-74437EA9E2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21009420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6">
    <p:bg>
      <p:bgPr>
        <a:solidFill>
          <a:srgbClr val="2A446F"/>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059622"/>
            <a:ext cx="4663440" cy="1477328"/>
          </a:xfrm>
          <a:noFill/>
        </p:spPr>
        <p:txBody>
          <a:bodyPr wrap="square" lIns="0" tIns="0" rIns="0" bIns="0" anchor="b" anchorCtr="0">
            <a:spAutoFit/>
          </a:bodyPr>
          <a:lstStyle>
            <a:lvl1pPr>
              <a:defRPr sz="4800" spc="-50" baseline="0">
                <a:solidFill>
                  <a:schemeClr val="bg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bg1"/>
                </a:solidFill>
                <a:latin typeface="+mj-lt"/>
                <a:cs typeface="Segoe UI" panose="020B0502040204020203" pitchFamily="34" charset="0"/>
              </a:defRPr>
            </a:lvl1pPr>
          </a:lstStyle>
          <a:p>
            <a:pPr lvl="0"/>
            <a:r>
              <a:rPr lang="en-US"/>
              <a:t>Speaker name or subtitle text</a:t>
            </a:r>
          </a:p>
        </p:txBody>
      </p:sp>
      <p:pic>
        <p:nvPicPr>
          <p:cNvPr id="2" name="MS logo white - EMF">
            <a:extLst>
              <a:ext uri="{FF2B5EF4-FFF2-40B4-BE49-F238E27FC236}">
                <a16:creationId xmlns:a16="http://schemas.microsoft.com/office/drawing/2014/main" id="{F8D71319-AF2F-6699-EE9C-9709C185F5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763" t="27714" r="11763" b="27714"/>
          <a:stretch/>
        </p:blipFill>
        <p:spPr bwMode="black">
          <a:xfrm>
            <a:off x="574675" y="540417"/>
            <a:ext cx="1808480" cy="387404"/>
          </a:xfrm>
          <a:prstGeom prst="rect">
            <a:avLst/>
          </a:prstGeom>
        </p:spPr>
      </p:pic>
    </p:spTree>
    <p:extLst>
      <p:ext uri="{BB962C8B-B14F-4D97-AF65-F5344CB8AC3E}">
        <p14:creationId xmlns:p14="http://schemas.microsoft.com/office/powerpoint/2010/main" val="11050369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5">
    <p:bg>
      <p:bgPr>
        <a:solidFill>
          <a:schemeClr val="bg1"/>
        </a:solidFill>
        <a:effectLst/>
      </p:bgPr>
    </p:bg>
    <p:spTree>
      <p:nvGrpSpPr>
        <p:cNvPr id="1" name=""/>
        <p:cNvGrpSpPr/>
        <p:nvPr/>
      </p:nvGrpSpPr>
      <p:grpSpPr>
        <a:xfrm>
          <a:off x="0" y="0"/>
          <a:ext cx="0" cy="0"/>
          <a:chOff x="0" y="0"/>
          <a:chExt cx="0" cy="0"/>
        </a:xfrm>
      </p:grpSpPr>
      <p:pic>
        <p:nvPicPr>
          <p:cNvPr id="3" name="Picture 2" descr="A blue and black hexagon pattern&#10;&#10;Description automatically generated">
            <a:extLst>
              <a:ext uri="{FF2B5EF4-FFF2-40B4-BE49-F238E27FC236}">
                <a16:creationId xmlns:a16="http://schemas.microsoft.com/office/drawing/2014/main" id="{CC8AB35E-BA53-FED7-6DC0-A68A99571E8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2" y="0"/>
            <a:ext cx="12191675" cy="6858000"/>
          </a:xfrm>
          <a:prstGeom prst="rect">
            <a:avLst/>
          </a:prstGeom>
        </p:spPr>
      </p:pic>
      <p:sp>
        <p:nvSpPr>
          <p:cNvPr id="6" name="Rectangle 5">
            <a:extLst>
              <a:ext uri="{FF2B5EF4-FFF2-40B4-BE49-F238E27FC236}">
                <a16:creationId xmlns:a16="http://schemas.microsoft.com/office/drawing/2014/main" id="{800EB0BA-F602-1493-7DCE-78FEB5BB4CAE}"/>
              </a:ext>
            </a:extLst>
          </p:cNvPr>
          <p:cNvSpPr/>
          <p:nvPr userDrawn="1"/>
        </p:nvSpPr>
        <p:spPr bwMode="auto">
          <a:xfrm>
            <a:off x="0" y="0"/>
            <a:ext cx="10450286" cy="6858000"/>
          </a:xfrm>
          <a:prstGeom prst="rect">
            <a:avLst/>
          </a:prstGeom>
          <a:gradFill flip="none" rotWithShape="1">
            <a:gsLst>
              <a:gs pos="99000">
                <a:srgbClr val="13171F">
                  <a:alpha val="23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2" name="Rectangle: Rounded Corners 11">
            <a:extLst>
              <a:ext uri="{FF2B5EF4-FFF2-40B4-BE49-F238E27FC236}">
                <a16:creationId xmlns:a16="http://schemas.microsoft.com/office/drawing/2014/main" id="{FF48B1F4-EA0C-B5BC-FF3C-349E541E141C}"/>
              </a:ext>
              <a:ext uri="{C183D7F6-B498-43B3-948B-1728B52AA6E4}">
                <adec:decorative xmlns:adec="http://schemas.microsoft.com/office/drawing/2017/decorative" val="1"/>
              </a:ext>
            </a:extLst>
          </p:cNvPr>
          <p:cNvSpPr/>
          <p:nvPr userDrawn="1"/>
        </p:nvSpPr>
        <p:spPr bwMode="auto">
          <a:xfrm rot="5400000">
            <a:off x="984475" y="3378378"/>
            <a:ext cx="45719" cy="761206"/>
          </a:xfrm>
          <a:prstGeom prst="roundRect">
            <a:avLst>
              <a:gd name="adj" fmla="val 50000"/>
            </a:avLst>
          </a:prstGeom>
          <a:gradFill>
            <a:gsLst>
              <a:gs pos="100000">
                <a:srgbClr val="A0DDFF"/>
              </a:gs>
              <a:gs pos="22000">
                <a:srgbClr val="13171F"/>
              </a:gs>
            </a:gsLst>
            <a:lin ang="14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199" y="2170323"/>
            <a:ext cx="4734561" cy="1354217"/>
          </a:xfrm>
        </p:spPr>
        <p:txBody>
          <a:bodyPr vert="horz" wrap="square" lIns="0" tIns="0" rIns="0" bIns="0" rtlCol="0" anchor="b">
            <a:spAutoFit/>
          </a:bodyPr>
          <a:lstStyle>
            <a:lvl1pPr>
              <a:defRPr kumimoji="0" lang="en-US" sz="4400" i="0" u="none" strike="noStrike" spc="0" normalizeH="0" dirty="0">
                <a:ln>
                  <a:noFill/>
                </a:ln>
                <a:gradFill flip="none" rotWithShape="1">
                  <a:gsLst>
                    <a:gs pos="99000">
                      <a:srgbClr val="2A7CD0"/>
                    </a:gs>
                    <a:gs pos="0">
                      <a:srgbClr val="A0DDFF"/>
                    </a:gs>
                  </a:gsLst>
                  <a:lin ang="5400000" scaled="1"/>
                  <a:tileRect/>
                </a:gradFill>
                <a:uLnTx/>
                <a:uFillTx/>
                <a:cs typeface="Segoe UI Semibold" panose="020B0502040204020203" pitchFamily="34" charset="0"/>
              </a:defRPr>
            </a:lvl1pPr>
          </a:lstStyle>
          <a:p>
            <a:pPr marL="0" lvl="0">
              <a:spcBef>
                <a:spcPts val="0"/>
              </a:spcBef>
            </a:pPr>
            <a:r>
              <a:rPr lang="en-US"/>
              <a:t>Event name or presentation title </a:t>
            </a:r>
          </a:p>
        </p:txBody>
      </p:sp>
      <p:sp>
        <p:nvSpPr>
          <p:cNvPr id="5" name="Text Placeholder 4"/>
          <p:cNvSpPr>
            <a:spLocks noGrp="1"/>
          </p:cNvSpPr>
          <p:nvPr>
            <p:ph type="body" sz="quarter" idx="12" hasCustomPrompt="1"/>
          </p:nvPr>
        </p:nvSpPr>
        <p:spPr>
          <a:xfrm>
            <a:off x="584198" y="4081516"/>
            <a:ext cx="4773134" cy="338554"/>
          </a:xfrm>
        </p:spPr>
        <p:txBody>
          <a:bodyPr wrap="square" lIns="0" tIns="0" rIns="0" bIns="0">
            <a:spAutoFit/>
          </a:bodyPr>
          <a:lstStyle>
            <a:lvl1pPr marL="0" indent="0">
              <a:buNone/>
              <a:defRPr lang="en-US" sz="2200" dirty="0">
                <a:solidFill>
                  <a:srgbClr val="FFFFFF"/>
                </a:solidFill>
              </a:defRPr>
            </a:lvl1pPr>
          </a:lstStyle>
          <a:p>
            <a:pPr marL="228600" lvl="0" indent="-228600">
              <a:spcBef>
                <a:spcPts val="0"/>
              </a:spcBef>
            </a:pPr>
            <a:r>
              <a:rPr lang="en-US"/>
              <a:t>Speaker name or subtitle text</a:t>
            </a:r>
          </a:p>
        </p:txBody>
      </p:sp>
    </p:spTree>
    <p:extLst>
      <p:ext uri="{BB962C8B-B14F-4D97-AF65-F5344CB8AC3E}">
        <p14:creationId xmlns:p14="http://schemas.microsoft.com/office/powerpoint/2010/main" val="24160126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5">
    <p:bg>
      <p:bgPr>
        <a:solidFill>
          <a:srgbClr val="FFFFF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9CFD9E-98B2-AFD1-A231-7425F7F9DB65}"/>
              </a:ext>
            </a:extLst>
          </p:cNvPr>
          <p:cNvPicPr>
            <a:picLocks noChangeAspect="1"/>
          </p:cNvPicPr>
          <p:nvPr userDrawn="1"/>
        </p:nvPicPr>
        <p:blipFill rotWithShape="1">
          <a:blip r:embed="rId2" cstate="print">
            <a:alphaModFix amt="49000"/>
            <a:extLst>
              <a:ext uri="{28A0092B-C50C-407E-A947-70E740481C1C}">
                <a14:useLocalDpi xmlns:a14="http://schemas.microsoft.com/office/drawing/2010/main"/>
              </a:ext>
            </a:extLst>
          </a:blip>
          <a:srcRect l="-23788"/>
          <a:stretch/>
        </p:blipFill>
        <p:spPr>
          <a:xfrm>
            <a:off x="2272889" y="0"/>
            <a:ext cx="9919111" cy="6858000"/>
          </a:xfrm>
          <a:prstGeom prst="rect">
            <a:avLst/>
          </a:prstGeom>
        </p:spPr>
      </p:pic>
      <p:sp>
        <p:nvSpPr>
          <p:cNvPr id="10" name="Rectangle: Rounded Corners 9">
            <a:extLst>
              <a:ext uri="{FF2B5EF4-FFF2-40B4-BE49-F238E27FC236}">
                <a16:creationId xmlns:a16="http://schemas.microsoft.com/office/drawing/2014/main" id="{15B2DE98-3C35-451A-0A81-D4D437002DA3}"/>
              </a:ext>
              <a:ext uri="{C183D7F6-B498-43B3-948B-1728B52AA6E4}">
                <adec:decorative xmlns:adec="http://schemas.microsoft.com/office/drawing/2017/decorative" val="1"/>
              </a:ext>
            </a:extLst>
          </p:cNvPr>
          <p:cNvSpPr/>
          <p:nvPr userDrawn="1"/>
        </p:nvSpPr>
        <p:spPr bwMode="auto">
          <a:xfrm>
            <a:off x="5991225" y="2476500"/>
            <a:ext cx="5856049" cy="3348750"/>
          </a:xfrm>
          <a:prstGeom prst="roundRect">
            <a:avLst>
              <a:gd name="adj" fmla="val 7761"/>
            </a:avLst>
          </a:prstGeom>
          <a:solidFill>
            <a:srgbClr val="FFFFFF"/>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pic>
        <p:nvPicPr>
          <p:cNvPr id="11" name="Picture 10" descr="A person and person looking at a computer&#10;&#10;Description automatically generated">
            <a:extLst>
              <a:ext uri="{FF2B5EF4-FFF2-40B4-BE49-F238E27FC236}">
                <a16:creationId xmlns:a16="http://schemas.microsoft.com/office/drawing/2014/main" id="{C1949F45-3B55-8824-6766-0DA067B6DCEC}"/>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243975" y="2748969"/>
            <a:ext cx="5344160" cy="2852745"/>
          </a:xfrm>
          <a:custGeom>
            <a:avLst/>
            <a:gdLst>
              <a:gd name="connsiteX0" fmla="*/ 218292 w 5344160"/>
              <a:gd name="connsiteY0" fmla="*/ 0 h 2852745"/>
              <a:gd name="connsiteX1" fmla="*/ 5125868 w 5344160"/>
              <a:gd name="connsiteY1" fmla="*/ 0 h 2852745"/>
              <a:gd name="connsiteX2" fmla="*/ 5344160 w 5344160"/>
              <a:gd name="connsiteY2" fmla="*/ 218292 h 2852745"/>
              <a:gd name="connsiteX3" fmla="*/ 5344160 w 5344160"/>
              <a:gd name="connsiteY3" fmla="*/ 2634453 h 2852745"/>
              <a:gd name="connsiteX4" fmla="*/ 5125868 w 5344160"/>
              <a:gd name="connsiteY4" fmla="*/ 2852745 h 2852745"/>
              <a:gd name="connsiteX5" fmla="*/ 218292 w 5344160"/>
              <a:gd name="connsiteY5" fmla="*/ 2852745 h 2852745"/>
              <a:gd name="connsiteX6" fmla="*/ 0 w 5344160"/>
              <a:gd name="connsiteY6" fmla="*/ 2634453 h 2852745"/>
              <a:gd name="connsiteX7" fmla="*/ 0 w 5344160"/>
              <a:gd name="connsiteY7" fmla="*/ 218292 h 2852745"/>
              <a:gd name="connsiteX8" fmla="*/ 218292 w 5344160"/>
              <a:gd name="connsiteY8" fmla="*/ 0 h 285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4160" h="2852745">
                <a:moveTo>
                  <a:pt x="218292" y="0"/>
                </a:moveTo>
                <a:lnTo>
                  <a:pt x="5125868" y="0"/>
                </a:lnTo>
                <a:cubicBezTo>
                  <a:pt x="5246427" y="0"/>
                  <a:pt x="5344160" y="97733"/>
                  <a:pt x="5344160" y="218292"/>
                </a:cubicBezTo>
                <a:lnTo>
                  <a:pt x="5344160" y="2634453"/>
                </a:lnTo>
                <a:cubicBezTo>
                  <a:pt x="5344160" y="2755012"/>
                  <a:pt x="5246427" y="2852745"/>
                  <a:pt x="5125868" y="2852745"/>
                </a:cubicBezTo>
                <a:lnTo>
                  <a:pt x="218292" y="2852745"/>
                </a:lnTo>
                <a:cubicBezTo>
                  <a:pt x="97734" y="2852745"/>
                  <a:pt x="0" y="2755012"/>
                  <a:pt x="0" y="2634453"/>
                </a:cubicBezTo>
                <a:lnTo>
                  <a:pt x="0" y="218292"/>
                </a:lnTo>
                <a:cubicBezTo>
                  <a:pt x="0" y="97733"/>
                  <a:pt x="97734" y="0"/>
                  <a:pt x="218292" y="0"/>
                </a:cubicBezTo>
                <a:close/>
              </a:path>
            </a:pathLst>
          </a:custGeom>
        </p:spPr>
      </p:pic>
      <p:pic>
        <p:nvPicPr>
          <p:cNvPr id="15" name="Picture 14">
            <a:extLst>
              <a:ext uri="{FF2B5EF4-FFF2-40B4-BE49-F238E27FC236}">
                <a16:creationId xmlns:a16="http://schemas.microsoft.com/office/drawing/2014/main" id="{1012FA1B-0FE8-FCA2-119F-7EE5CB56DBED}"/>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6240780" y="1177290"/>
            <a:ext cx="5326380" cy="4118610"/>
          </a:xfrm>
          <a:prstGeom prst="rect">
            <a:avLst/>
          </a:prstGeom>
        </p:spPr>
      </p:pic>
      <p:sp>
        <p:nvSpPr>
          <p:cNvPr id="12" name="Rectangle: Rounded Corners 11">
            <a:extLst>
              <a:ext uri="{FF2B5EF4-FFF2-40B4-BE49-F238E27FC236}">
                <a16:creationId xmlns:a16="http://schemas.microsoft.com/office/drawing/2014/main" id="{FF48B1F4-EA0C-B5BC-FF3C-349E541E141C}"/>
              </a:ext>
              <a:ext uri="{C183D7F6-B498-43B3-948B-1728B52AA6E4}">
                <adec:decorative xmlns:adec="http://schemas.microsoft.com/office/drawing/2017/decorative" val="1"/>
              </a:ext>
            </a:extLst>
          </p:cNvPr>
          <p:cNvSpPr/>
          <p:nvPr userDrawn="1"/>
        </p:nvSpPr>
        <p:spPr bwMode="auto">
          <a:xfrm rot="5400000">
            <a:off x="984475" y="3378378"/>
            <a:ext cx="45719" cy="761206"/>
          </a:xfrm>
          <a:prstGeom prst="roundRect">
            <a:avLst>
              <a:gd name="adj" fmla="val 50000"/>
            </a:avLst>
          </a:prstGeom>
          <a:gradFill>
            <a:gsLst>
              <a:gs pos="100000">
                <a:srgbClr val="A0DDFF"/>
              </a:gs>
              <a:gs pos="22000">
                <a:srgbClr val="13171F"/>
              </a:gs>
            </a:gsLst>
            <a:lin ang="14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199" y="2170323"/>
            <a:ext cx="4734561" cy="1354217"/>
          </a:xfrm>
        </p:spPr>
        <p:txBody>
          <a:bodyPr vert="horz" wrap="square" lIns="0" tIns="0" rIns="0" bIns="0" rtlCol="0" anchor="b">
            <a:spAutoFit/>
          </a:bodyPr>
          <a:lstStyle>
            <a:lvl1pPr>
              <a:defRPr lang="en-US" sz="4400" dirty="0">
                <a:gradFill flip="none" rotWithShape="1">
                  <a:gsLst>
                    <a:gs pos="99000">
                      <a:srgbClr val="263355"/>
                    </a:gs>
                    <a:gs pos="0">
                      <a:srgbClr val="2A7CD0"/>
                    </a:gs>
                  </a:gsLst>
                  <a:lin ang="5400000" scaled="1"/>
                  <a:tileRect/>
                </a:gradFill>
              </a:defRPr>
            </a:lvl1pPr>
          </a:lstStyle>
          <a:p>
            <a:pPr marL="0" lvl="0"/>
            <a:r>
              <a:rPr lang="en-US"/>
              <a:t>Event name or presentation title </a:t>
            </a:r>
          </a:p>
        </p:txBody>
      </p:sp>
      <p:sp>
        <p:nvSpPr>
          <p:cNvPr id="5" name="Text Placeholder 4"/>
          <p:cNvSpPr>
            <a:spLocks noGrp="1"/>
          </p:cNvSpPr>
          <p:nvPr>
            <p:ph type="body" sz="quarter" idx="12" hasCustomPrompt="1"/>
          </p:nvPr>
        </p:nvSpPr>
        <p:spPr>
          <a:xfrm>
            <a:off x="584198" y="4081516"/>
            <a:ext cx="4773134" cy="338554"/>
          </a:xfrm>
        </p:spPr>
        <p:txBody>
          <a:bodyPr wrap="square" lIns="0" tIns="0" rIns="0" bIns="0">
            <a:spAutoFit/>
          </a:bodyPr>
          <a:lstStyle>
            <a:lvl1pPr marL="0" indent="0">
              <a:buNone/>
              <a:defRPr lang="en-US" sz="2200" dirty="0">
                <a:solidFill>
                  <a:srgbClr val="000000"/>
                </a:solidFill>
              </a:defRPr>
            </a:lvl1pPr>
          </a:lstStyle>
          <a:p>
            <a:pPr marL="228600" lvl="0" indent="-228600">
              <a:spcBef>
                <a:spcPts val="0"/>
              </a:spcBef>
            </a:pPr>
            <a:r>
              <a:rPr lang="en-US"/>
              <a:t>Speaker name or subtitle text</a:t>
            </a:r>
          </a:p>
        </p:txBody>
      </p:sp>
    </p:spTree>
    <p:extLst>
      <p:ext uri="{BB962C8B-B14F-4D97-AF65-F5344CB8AC3E}">
        <p14:creationId xmlns:p14="http://schemas.microsoft.com/office/powerpoint/2010/main" val="17682270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16D76D-0DD4-A30F-263E-C374F458B75F}"/>
              </a:ext>
            </a:extLst>
          </p:cNvPr>
          <p:cNvSpPr/>
          <p:nvPr userDrawn="1"/>
        </p:nvSpPr>
        <p:spPr bwMode="auto">
          <a:xfrm>
            <a:off x="0" y="0"/>
            <a:ext cx="3554413" cy="6858000"/>
          </a:xfrm>
          <a:prstGeom prst="rect">
            <a:avLst/>
          </a:prstGeom>
          <a:solidFill>
            <a:srgbClr val="C5B4E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21797360-BABF-8850-10F5-65C8CF8916A9}"/>
              </a:ext>
            </a:extLst>
          </p:cNvPr>
          <p:cNvSpPr>
            <a:spLocks noGrp="1"/>
          </p:cNvSpPr>
          <p:nvPr>
            <p:ph type="title" hasCustomPrompt="1"/>
          </p:nvPr>
        </p:nvSpPr>
        <p:spPr>
          <a:xfrm>
            <a:off x="588263" y="3096602"/>
            <a:ext cx="2372425" cy="664797"/>
          </a:xfrm>
          <a:noFill/>
        </p:spPr>
        <p:txBody>
          <a:bodyPr vert="horz" wrap="square" lIns="0" tIns="0" rIns="0" bIns="0" rtlCol="0" anchor="ctr"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225B62"/>
                </a:solidFill>
                <a:effectLst/>
                <a:latin typeface="+mn-lt"/>
                <a:ea typeface="+mn-ea"/>
                <a:cs typeface="Segoe UI" pitchFamily="34" charset="0"/>
              </a:defRPr>
            </a:lvl1pPr>
          </a:lstStyle>
          <a:p>
            <a:pPr lvl="0">
              <a:lnSpc>
                <a:spcPct val="90000"/>
              </a:lnSpc>
            </a:pPr>
            <a:r>
              <a:rPr lang="en-US"/>
              <a:t>Agenda</a:t>
            </a:r>
          </a:p>
        </p:txBody>
      </p:sp>
      <p:sp>
        <p:nvSpPr>
          <p:cNvPr id="5" name="Content Placeholder 5">
            <a:extLst>
              <a:ext uri="{FF2B5EF4-FFF2-40B4-BE49-F238E27FC236}">
                <a16:creationId xmlns:a16="http://schemas.microsoft.com/office/drawing/2014/main" id="{5469CCFA-4B67-AA8C-3F62-1A46BF5AD73E}"/>
              </a:ext>
            </a:extLst>
          </p:cNvPr>
          <p:cNvSpPr>
            <a:spLocks noGrp="1"/>
          </p:cNvSpPr>
          <p:nvPr>
            <p:ph sz="quarter" idx="10"/>
          </p:nvPr>
        </p:nvSpPr>
        <p:spPr>
          <a:xfrm>
            <a:off x="4144963" y="2622626"/>
            <a:ext cx="7458075"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468313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5C23-B328-96BA-EED2-DE16E313B20E}"/>
              </a:ext>
            </a:extLst>
          </p:cNvPr>
          <p:cNvSpPr>
            <a:spLocks noGrp="1"/>
          </p:cNvSpPr>
          <p:nvPr>
            <p:ph type="title"/>
          </p:nvPr>
        </p:nvSpPr>
        <p:spPr/>
        <p:txBody>
          <a:bodyPr/>
          <a:lstStyle/>
          <a:p>
            <a:r>
              <a:rPr lang="en-US"/>
              <a:t>Click to edit Master title style</a:t>
            </a:r>
          </a:p>
        </p:txBody>
      </p:sp>
      <p:sp>
        <p:nvSpPr>
          <p:cNvPr id="3" name="Text Placeholder 11">
            <a:extLst>
              <a:ext uri="{FF2B5EF4-FFF2-40B4-BE49-F238E27FC236}">
                <a16:creationId xmlns:a16="http://schemas.microsoft.com/office/drawing/2014/main" id="{D0FAB463-6A45-699A-0A13-D9E2E110A9EC}"/>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4" name="Text Placeholder 7">
            <a:extLst>
              <a:ext uri="{FF2B5EF4-FFF2-40B4-BE49-F238E27FC236}">
                <a16:creationId xmlns:a16="http://schemas.microsoft.com/office/drawing/2014/main" id="{88630648-08DE-F395-6A62-398755574CFE}"/>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5" name="Text Placeholder 11">
            <a:extLst>
              <a:ext uri="{FF2B5EF4-FFF2-40B4-BE49-F238E27FC236}">
                <a16:creationId xmlns:a16="http://schemas.microsoft.com/office/drawing/2014/main" id="{F5FE1442-403B-B03F-C9C0-65A7881A0D7B}"/>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6" name="Text Placeholder 9">
            <a:extLst>
              <a:ext uri="{FF2B5EF4-FFF2-40B4-BE49-F238E27FC236}">
                <a16:creationId xmlns:a16="http://schemas.microsoft.com/office/drawing/2014/main" id="{96029F02-5F47-3D3F-2320-14EE60AF0CD0}"/>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7" name="Text Placeholder 11">
            <a:extLst>
              <a:ext uri="{FF2B5EF4-FFF2-40B4-BE49-F238E27FC236}">
                <a16:creationId xmlns:a16="http://schemas.microsoft.com/office/drawing/2014/main" id="{B3F9C0F3-86E3-1586-F3CA-6375DD24196B}"/>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4CEDB4A-51A7-3CE8-6980-A6FC8EDC383E}"/>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9" name="Text Placeholder 11">
            <a:extLst>
              <a:ext uri="{FF2B5EF4-FFF2-40B4-BE49-F238E27FC236}">
                <a16:creationId xmlns:a16="http://schemas.microsoft.com/office/drawing/2014/main" id="{BEB0D704-F543-6282-480A-28D09E179D1D}"/>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FEC4FC9B-A442-E918-89C7-774880FDD008}"/>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6773786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2A446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5E66A2-08AF-EF03-4094-BBCFC3F8210F}"/>
              </a:ext>
            </a:extLst>
          </p:cNvPr>
          <p:cNvSpPr>
            <a:spLocks noGrp="1"/>
          </p:cNvSpPr>
          <p:nvPr>
            <p:ph type="title" hasCustomPrompt="1"/>
          </p:nvPr>
        </p:nvSpPr>
        <p:spPr>
          <a:xfrm>
            <a:off x="584200" y="2798286"/>
            <a:ext cx="4663440" cy="738664"/>
          </a:xfrm>
          <a:noFill/>
        </p:spPr>
        <p:txBody>
          <a:bodyPr wrap="square" lIns="0" tIns="0" rIns="0" bIns="0" anchor="b" anchorCtr="0">
            <a:spAutoFit/>
          </a:bodyPr>
          <a:lstStyle>
            <a:lvl1pPr>
              <a:defRPr sz="4800" spc="-50" baseline="0">
                <a:solidFill>
                  <a:srgbClr val="FFFFFF"/>
                </a:solidFill>
                <a:latin typeface="+mj-lt"/>
                <a:cs typeface="Segoe UI" panose="020B05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39F3FE2A-24FE-9E71-3C43-294359A0FBF6}"/>
              </a:ext>
            </a:extLst>
          </p:cNvPr>
          <p:cNvSpPr>
            <a:spLocks noGrp="1"/>
          </p:cNvSpPr>
          <p:nvPr>
            <p:ph type="body" sz="quarter" idx="12" hasCustomPrompt="1"/>
          </p:nvPr>
        </p:nvSpPr>
        <p:spPr>
          <a:xfrm>
            <a:off x="584199" y="4847464"/>
            <a:ext cx="3898901" cy="246221"/>
          </a:xfrm>
          <a:noFill/>
        </p:spPr>
        <p:txBody>
          <a:bodyPr wrap="square" lIns="0" tIns="0" rIns="0" bIns="0" anchor="b" anchorCtr="0">
            <a:spAutoFit/>
          </a:bodyPr>
          <a:lstStyle>
            <a:lvl1pPr marL="0" indent="0">
              <a:spcBef>
                <a:spcPts val="0"/>
              </a:spcBef>
              <a:buNone/>
              <a:defRPr sz="1600" spc="0" baseline="0">
                <a:solidFill>
                  <a:srgbClr val="FFFFFF"/>
                </a:solidFill>
                <a:latin typeface="+mj-lt"/>
                <a:cs typeface="Segoe UI" panose="020B0502040204020203" pitchFamily="34" charset="0"/>
              </a:defRPr>
            </a:lvl1pPr>
          </a:lstStyle>
          <a:p>
            <a:pPr lvl="0"/>
            <a:r>
              <a:rPr lang="en-US"/>
              <a:t>Speaker name</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333BA4A8-3095-088C-F56A-8C275CFE8309}"/>
              </a:ext>
            </a:extLst>
          </p:cNvPr>
          <p:cNvSpPr>
            <a:spLocks noGrp="1"/>
          </p:cNvSpPr>
          <p:nvPr>
            <p:ph type="pic" sz="quarter" idx="11" hasCustomPrompt="1"/>
          </p:nvPr>
        </p:nvSpPr>
        <p:spPr bwMode="ltGray">
          <a:xfrm>
            <a:off x="6416674" y="585788"/>
            <a:ext cx="5481638" cy="5978525"/>
          </a:xfrm>
          <a:blipFill>
            <a:blip r:embed="rId2" cstate="print">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pic>
        <p:nvPicPr>
          <p:cNvPr id="7" name="MS logo white - EMF">
            <a:extLst>
              <a:ext uri="{FF2B5EF4-FFF2-40B4-BE49-F238E27FC236}">
                <a16:creationId xmlns:a16="http://schemas.microsoft.com/office/drawing/2014/main" id="{5C6DAC05-B3B4-90F3-C5A2-447DC069FD3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1763" t="27714" r="11763" b="27714"/>
          <a:stretch/>
        </p:blipFill>
        <p:spPr bwMode="black">
          <a:xfrm>
            <a:off x="574675" y="540417"/>
            <a:ext cx="1808480" cy="387404"/>
          </a:xfrm>
          <a:prstGeom prst="rect">
            <a:avLst/>
          </a:prstGeom>
        </p:spPr>
      </p:pic>
      <p:sp>
        <p:nvSpPr>
          <p:cNvPr id="8" name="Text Placeholder 4">
            <a:extLst>
              <a:ext uri="{FF2B5EF4-FFF2-40B4-BE49-F238E27FC236}">
                <a16:creationId xmlns:a16="http://schemas.microsoft.com/office/drawing/2014/main" id="{862A915D-76A8-4E04-59ED-3A0499A6A20B}"/>
              </a:ext>
            </a:extLst>
          </p:cNvPr>
          <p:cNvSpPr>
            <a:spLocks noGrp="1"/>
          </p:cNvSpPr>
          <p:nvPr>
            <p:ph type="body" sz="quarter" idx="13" hasCustomPrompt="1"/>
          </p:nvPr>
        </p:nvSpPr>
        <p:spPr>
          <a:xfrm>
            <a:off x="584199" y="5106140"/>
            <a:ext cx="3898901" cy="184666"/>
          </a:xfrm>
          <a:noFill/>
        </p:spPr>
        <p:txBody>
          <a:bodyPr wrap="square" lIns="0" tIns="0" rIns="0" bIns="0">
            <a:spAutoFit/>
          </a:bodyPr>
          <a:lstStyle>
            <a:lvl1pPr marL="0" indent="0">
              <a:spcBef>
                <a:spcPts val="0"/>
              </a:spcBef>
              <a:buNone/>
              <a:defRPr sz="1200" spc="0" baseline="0">
                <a:solidFill>
                  <a:srgbClr val="FFFFFF"/>
                </a:solidFill>
                <a:latin typeface="+mn-lt"/>
                <a:cs typeface="Segoe UI" panose="020B0502040204020203" pitchFamily="34" charset="0"/>
              </a:defRPr>
            </a:lvl1pPr>
          </a:lstStyle>
          <a:p>
            <a:pPr lvl="0"/>
            <a:r>
              <a:rPr lang="en-US"/>
              <a:t>Contact information</a:t>
            </a:r>
          </a:p>
        </p:txBody>
      </p:sp>
    </p:spTree>
    <p:extLst>
      <p:ext uri="{BB962C8B-B14F-4D97-AF65-F5344CB8AC3E}">
        <p14:creationId xmlns:p14="http://schemas.microsoft.com/office/powerpoint/2010/main" val="33657880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2">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5E66A2-08AF-EF03-4094-BBCFC3F8210F}"/>
              </a:ext>
            </a:extLst>
          </p:cNvPr>
          <p:cNvSpPr>
            <a:spLocks noGrp="1"/>
          </p:cNvSpPr>
          <p:nvPr>
            <p:ph type="title" hasCustomPrompt="1"/>
          </p:nvPr>
        </p:nvSpPr>
        <p:spPr>
          <a:xfrm>
            <a:off x="584200" y="2798286"/>
            <a:ext cx="4663440" cy="738664"/>
          </a:xfrm>
          <a:noFill/>
        </p:spPr>
        <p:txBody>
          <a:bodyPr wrap="square" lIns="0" tIns="0" rIns="0" bIns="0" anchor="b" anchorCtr="0">
            <a:spAutoFit/>
          </a:bodyPr>
          <a:lstStyle>
            <a:lvl1pPr>
              <a:defRPr sz="4800" spc="-50" baseline="0">
                <a:solidFill>
                  <a:srgbClr val="091F2C"/>
                </a:solidFill>
                <a:latin typeface="+mj-lt"/>
                <a:cs typeface="Segoe UI" panose="020B05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39F3FE2A-24FE-9E71-3C43-294359A0FBF6}"/>
              </a:ext>
            </a:extLst>
          </p:cNvPr>
          <p:cNvSpPr>
            <a:spLocks noGrp="1"/>
          </p:cNvSpPr>
          <p:nvPr>
            <p:ph type="body" sz="quarter" idx="12" hasCustomPrompt="1"/>
          </p:nvPr>
        </p:nvSpPr>
        <p:spPr>
          <a:xfrm>
            <a:off x="584199" y="4847464"/>
            <a:ext cx="3898901" cy="246221"/>
          </a:xfrm>
          <a:noFill/>
        </p:spPr>
        <p:txBody>
          <a:bodyPr wrap="square" lIns="0" tIns="0" rIns="0" bIns="0" anchor="b" anchorCtr="0">
            <a:spAutoFit/>
          </a:bodyPr>
          <a:lstStyle>
            <a:lvl1pPr marL="0" indent="0">
              <a:spcBef>
                <a:spcPts val="0"/>
              </a:spcBef>
              <a:buNone/>
              <a:defRPr sz="1600" spc="0" baseline="0">
                <a:solidFill>
                  <a:srgbClr val="091F2C"/>
                </a:solidFill>
                <a:latin typeface="+mj-lt"/>
                <a:cs typeface="Segoe UI" panose="020B0502040204020203" pitchFamily="34" charset="0"/>
              </a:defRPr>
            </a:lvl1pPr>
          </a:lstStyle>
          <a:p>
            <a:pPr lvl="0"/>
            <a:r>
              <a:rPr lang="en-US"/>
              <a:t>Speaker name</a:t>
            </a:r>
          </a:p>
        </p:txBody>
      </p:sp>
      <p:sp>
        <p:nvSpPr>
          <p:cNvPr id="8" name="Text Placeholder 4">
            <a:extLst>
              <a:ext uri="{FF2B5EF4-FFF2-40B4-BE49-F238E27FC236}">
                <a16:creationId xmlns:a16="http://schemas.microsoft.com/office/drawing/2014/main" id="{862A915D-76A8-4E04-59ED-3A0499A6A20B}"/>
              </a:ext>
            </a:extLst>
          </p:cNvPr>
          <p:cNvSpPr>
            <a:spLocks noGrp="1"/>
          </p:cNvSpPr>
          <p:nvPr>
            <p:ph type="body" sz="quarter" idx="13" hasCustomPrompt="1"/>
          </p:nvPr>
        </p:nvSpPr>
        <p:spPr>
          <a:xfrm>
            <a:off x="584199" y="5106140"/>
            <a:ext cx="3898901" cy="184666"/>
          </a:xfrm>
          <a:noFill/>
        </p:spPr>
        <p:txBody>
          <a:bodyPr wrap="square" lIns="0" tIns="0" rIns="0" bIns="0">
            <a:spAutoFit/>
          </a:bodyPr>
          <a:lstStyle>
            <a:lvl1pPr marL="0" indent="0">
              <a:spcBef>
                <a:spcPts val="0"/>
              </a:spcBef>
              <a:buNone/>
              <a:defRPr sz="1200" spc="0" baseline="0">
                <a:solidFill>
                  <a:srgbClr val="091F2C"/>
                </a:solidFill>
                <a:latin typeface="+mn-lt"/>
                <a:cs typeface="Segoe UI" panose="020B0502040204020203" pitchFamily="34" charset="0"/>
              </a:defRPr>
            </a:lvl1pPr>
          </a:lstStyle>
          <a:p>
            <a:pPr lvl="0"/>
            <a:r>
              <a:rPr lang="en-US"/>
              <a:t>Contact information</a:t>
            </a:r>
          </a:p>
        </p:txBody>
      </p:sp>
      <p:pic>
        <p:nvPicPr>
          <p:cNvPr id="2" name="MS logo gray - EMF">
            <a:extLst>
              <a:ext uri="{FF2B5EF4-FFF2-40B4-BE49-F238E27FC236}">
                <a16:creationId xmlns:a16="http://schemas.microsoft.com/office/drawing/2014/main" id="{CDC81452-B9AA-A52E-AB75-EF85AABC49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32164384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29734609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497510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15473258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492666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246189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06544795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732007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5606955"/>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0729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FFFF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E32D7CB-E849-F9D5-69DC-A82C21FD25AB}"/>
              </a:ext>
            </a:extLst>
          </p:cNvPr>
          <p:cNvGraphicFramePr>
            <a:graphicFrameLocks noChangeAspect="1"/>
          </p:cNvGraphicFramePr>
          <p:nvPr userDrawn="1">
            <p:custDataLst>
              <p:tags r:id="rId1"/>
            </p:custDataLst>
            <p:extLst>
              <p:ext uri="{D42A27DB-BD31-4B8C-83A1-F6EECF244321}">
                <p14:modId xmlns:p14="http://schemas.microsoft.com/office/powerpoint/2010/main" val="4027555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think-cell data - do not delete" hidden="1">
                        <a:extLst>
                          <a:ext uri="{FF2B5EF4-FFF2-40B4-BE49-F238E27FC236}">
                            <a16:creationId xmlns:a16="http://schemas.microsoft.com/office/drawing/2014/main" id="{8E32D7CB-E849-F9D5-69DC-A82C21FD25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492443"/>
          </a:xfrm>
        </p:spPr>
        <p:txBody>
          <a:bodyPr vert="horz"/>
          <a:lstStyle>
            <a:lvl1pPr>
              <a:defRPr sz="3200">
                <a:solidFill>
                  <a:srgbClr val="000000"/>
                </a:solidFill>
                <a:latin typeface="+mj-lt"/>
                <a:cs typeface="Segoe UI Semibold" panose="020B0702040204020203" pitchFamily="34" charset="0"/>
              </a:defRPr>
            </a:lvl1pPr>
          </a:lstStyle>
          <a:p>
            <a:r>
              <a:rPr lang="en-US"/>
              <a:t>Click to edit Master title style</a:t>
            </a:r>
          </a:p>
        </p:txBody>
      </p:sp>
      <p:sp>
        <p:nvSpPr>
          <p:cNvPr id="3" name="Slide Number Placeholder 4">
            <a:extLst>
              <a:ext uri="{FF2B5EF4-FFF2-40B4-BE49-F238E27FC236}">
                <a16:creationId xmlns:a16="http://schemas.microsoft.com/office/drawing/2014/main" id="{80B4D75C-F075-F704-7418-86973A6C6D39}"/>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17825197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936557"/>
            <a:ext cx="4127692" cy="984885"/>
          </a:xfrm>
        </p:spPr>
        <p:txBody>
          <a:bodyPr wrap="square" anchor="ctr">
            <a:spAutoFit/>
          </a:bodyPr>
          <a:lstStyle>
            <a:lvl1pPr>
              <a:defRPr sz="3200"/>
            </a:lvl1pPr>
          </a:lstStyle>
          <a:p>
            <a:r>
              <a:rPr lang="en-US"/>
              <a:t>Click to edit Master title style</a:t>
            </a:r>
          </a:p>
        </p:txBody>
      </p:sp>
    </p:spTree>
    <p:extLst>
      <p:ext uri="{BB962C8B-B14F-4D97-AF65-F5344CB8AC3E}">
        <p14:creationId xmlns:p14="http://schemas.microsoft.com/office/powerpoint/2010/main" val="29140817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80618436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16612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mo slide">
    <p:bg>
      <p:bgPr>
        <a:solidFill>
          <a:srgbClr val="D4EC8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7024"/>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rgbClr val="000000"/>
                </a:solidFill>
                <a:latin typeface="+mn-lt"/>
              </a:defRPr>
            </a:lvl1pPr>
          </a:lstStyle>
          <a:p>
            <a:pPr lvl="0"/>
            <a:r>
              <a:rPr lang="en-US"/>
              <a:t>Speaker name</a:t>
            </a:r>
          </a:p>
        </p:txBody>
      </p:sp>
    </p:spTree>
    <p:extLst>
      <p:ext uri="{BB962C8B-B14F-4D97-AF65-F5344CB8AC3E}">
        <p14:creationId xmlns:p14="http://schemas.microsoft.com/office/powerpoint/2010/main" val="21274568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mo slide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7024"/>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31911060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FFE399"/>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73262F"/>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27226856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rgbClr val="225B6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FFE399"/>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10503403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C5B4E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225B62"/>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29509923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2">
    <p:bg>
      <p:bgPr>
        <a:solidFill>
          <a:srgbClr val="2A446F"/>
        </a:solid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3DF28FB5-CE13-1F25-B3A6-229CADE9D7AE}"/>
              </a:ext>
            </a:extLst>
          </p:cNvPr>
          <p:cNvSpPr>
            <a:spLocks noGrp="1"/>
          </p:cNvSpPr>
          <p:nvPr>
            <p:ph type="body" sz="quarter" idx="10" hasCustomPrompt="1"/>
          </p:nvPr>
        </p:nvSpPr>
        <p:spPr>
          <a:xfrm>
            <a:off x="1188008" y="2533276"/>
            <a:ext cx="8629760" cy="430887"/>
          </a:xfrm>
        </p:spPr>
        <p:txBody>
          <a:bodyPr anchor="b" anchorCtr="0"/>
          <a:lstStyle>
            <a:lvl1pPr marL="0" indent="0">
              <a:buFont typeface="Arial" panose="020B0604020202020204" pitchFamily="34" charset="0"/>
              <a:buNone/>
              <a:defRPr sz="2800">
                <a:solidFill>
                  <a:srgbClr val="C5B4E3"/>
                </a:solidFill>
                <a:latin typeface="+mn-lt"/>
              </a:defRPr>
            </a:lvl1pPr>
          </a:lstStyle>
          <a:p>
            <a:pPr lvl="0"/>
            <a:r>
              <a:rPr lang="en-US"/>
              <a:t>Upper half of quote</a:t>
            </a:r>
          </a:p>
        </p:txBody>
      </p:sp>
      <p:sp>
        <p:nvSpPr>
          <p:cNvPr id="3" name="Text Placeholder 3">
            <a:extLst>
              <a:ext uri="{FF2B5EF4-FFF2-40B4-BE49-F238E27FC236}">
                <a16:creationId xmlns:a16="http://schemas.microsoft.com/office/drawing/2014/main" id="{89BF322A-232B-752E-270E-44C8DA99F18B}"/>
              </a:ext>
            </a:extLst>
          </p:cNvPr>
          <p:cNvSpPr>
            <a:spLocks noGrp="1"/>
          </p:cNvSpPr>
          <p:nvPr>
            <p:ph type="body" sz="quarter" idx="11" hasCustomPrompt="1"/>
          </p:nvPr>
        </p:nvSpPr>
        <p:spPr>
          <a:xfrm>
            <a:off x="3580598" y="3387805"/>
            <a:ext cx="8028790" cy="430887"/>
          </a:xfrm>
        </p:spPr>
        <p:txBody>
          <a:bodyPr anchor="t" anchorCtr="0"/>
          <a:lstStyle>
            <a:lvl1pPr marL="0" indent="0" algn="r">
              <a:buFont typeface="Arial" panose="020B0604020202020204" pitchFamily="34" charset="0"/>
              <a:buNone/>
              <a:defRPr sz="2800">
                <a:solidFill>
                  <a:srgbClr val="C5B4E3"/>
                </a:solidFill>
                <a:latin typeface="+mn-lt"/>
              </a:defRPr>
            </a:lvl1pPr>
          </a:lstStyle>
          <a:p>
            <a:pPr lvl="0"/>
            <a:r>
              <a:rPr lang="en-US"/>
              <a:t>Lower half of quote</a:t>
            </a:r>
          </a:p>
        </p:txBody>
      </p:sp>
      <p:sp>
        <p:nvSpPr>
          <p:cNvPr id="7" name="Text Placeholder 3">
            <a:extLst>
              <a:ext uri="{FF2B5EF4-FFF2-40B4-BE49-F238E27FC236}">
                <a16:creationId xmlns:a16="http://schemas.microsoft.com/office/drawing/2014/main" id="{4A7550D4-2C01-3D5E-E16D-4921223B02BC}"/>
              </a:ext>
            </a:extLst>
          </p:cNvPr>
          <p:cNvSpPr>
            <a:spLocks noGrp="1"/>
          </p:cNvSpPr>
          <p:nvPr>
            <p:ph type="body" sz="quarter" idx="12" hasCustomPrompt="1"/>
          </p:nvPr>
        </p:nvSpPr>
        <p:spPr>
          <a:xfrm>
            <a:off x="584200" y="5144558"/>
            <a:ext cx="5242560" cy="246221"/>
          </a:xfrm>
        </p:spPr>
        <p:txBody>
          <a:bodyPr anchor="b" anchorCtr="0"/>
          <a:lstStyle>
            <a:lvl1pPr marL="0" indent="0" algn="l">
              <a:buFont typeface="Arial" panose="020B0604020202020204" pitchFamily="34" charset="0"/>
              <a:buNone/>
              <a:defRPr sz="1600">
                <a:solidFill>
                  <a:srgbClr val="C5B4E3"/>
                </a:solidFill>
                <a:latin typeface="+mn-lt"/>
              </a:defRPr>
            </a:lvl1pPr>
          </a:lstStyle>
          <a:p>
            <a:pPr lvl="0"/>
            <a:r>
              <a:rPr lang="en-US"/>
              <a:t>Name</a:t>
            </a:r>
          </a:p>
        </p:txBody>
      </p:sp>
      <p:sp>
        <p:nvSpPr>
          <p:cNvPr id="9" name="Text Placeholder 3">
            <a:extLst>
              <a:ext uri="{FF2B5EF4-FFF2-40B4-BE49-F238E27FC236}">
                <a16:creationId xmlns:a16="http://schemas.microsoft.com/office/drawing/2014/main" id="{B0AECFA6-1847-4076-8B4D-9F39F3F7FBA1}"/>
              </a:ext>
            </a:extLst>
          </p:cNvPr>
          <p:cNvSpPr>
            <a:spLocks noGrp="1"/>
          </p:cNvSpPr>
          <p:nvPr>
            <p:ph type="body" sz="quarter" idx="15" hasCustomPrompt="1"/>
          </p:nvPr>
        </p:nvSpPr>
        <p:spPr>
          <a:xfrm>
            <a:off x="584200" y="5399245"/>
            <a:ext cx="5242560" cy="184666"/>
          </a:xfrm>
        </p:spPr>
        <p:txBody>
          <a:bodyPr anchor="t" anchorCtr="0"/>
          <a:lstStyle>
            <a:lvl1pPr marL="0" indent="0" algn="l">
              <a:buFont typeface="Arial" panose="020B0604020202020204" pitchFamily="34" charset="0"/>
              <a:buNone/>
              <a:defRPr sz="1200">
                <a:solidFill>
                  <a:srgbClr val="C5B4E3"/>
                </a:solidFill>
                <a:latin typeface="+mn-lt"/>
              </a:defRPr>
            </a:lvl1pPr>
          </a:lstStyle>
          <a:p>
            <a:pPr lvl="0"/>
            <a:r>
              <a:rPr lang="en-US"/>
              <a:t>Title</a:t>
            </a:r>
          </a:p>
        </p:txBody>
      </p:sp>
      <p:pic>
        <p:nvPicPr>
          <p:cNvPr id="4" name="Graphic 3">
            <a:extLst>
              <a:ext uri="{FF2B5EF4-FFF2-40B4-BE49-F238E27FC236}">
                <a16:creationId xmlns:a16="http://schemas.microsoft.com/office/drawing/2014/main" id="{2DB5BAB9-DFB6-F01E-069B-702D659FD0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4201" y="585788"/>
            <a:ext cx="1077384" cy="939005"/>
          </a:xfrm>
          <a:prstGeom prst="rect">
            <a:avLst/>
          </a:prstGeom>
        </p:spPr>
      </p:pic>
    </p:spTree>
    <p:extLst>
      <p:ext uri="{BB962C8B-B14F-4D97-AF65-F5344CB8AC3E}">
        <p14:creationId xmlns:p14="http://schemas.microsoft.com/office/powerpoint/2010/main" val="270814356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6BD378-FC9B-BE4E-3181-C36FB0590280}"/>
              </a:ext>
            </a:extLst>
          </p:cNvPr>
          <p:cNvSpPr>
            <a:spLocks noGrp="1"/>
          </p:cNvSpPr>
          <p:nvPr>
            <p:ph type="title" hasCustomPrompt="1"/>
          </p:nvPr>
        </p:nvSpPr>
        <p:spPr>
          <a:xfrm>
            <a:off x="369598" y="2941391"/>
            <a:ext cx="9356441" cy="609398"/>
          </a:xfrm>
          <a:noFill/>
        </p:spPr>
        <p:txBody>
          <a:bodyPr wrap="square" lIns="0" tIns="0" rIns="0" bIns="0" anchor="b" anchorCtr="0">
            <a:spAutoFit/>
          </a:bodyPr>
          <a:lstStyle>
            <a:lvl1pPr marL="155448" indent="-155448" algn="l" defTabSz="932742" rtl="0" eaLnBrk="1" latinLnBrk="0" hangingPunct="1">
              <a:lnSpc>
                <a:spcPct val="90000"/>
              </a:lnSpc>
              <a:spcBef>
                <a:spcPct val="0"/>
              </a:spcBef>
              <a:buNone/>
              <a:defRPr lang="en-US" sz="4400" b="0" kern="1200" cap="none" spc="-50" baseline="0" dirty="0">
                <a:ln w="3175">
                  <a:noFill/>
                </a:ln>
                <a:solidFill>
                  <a:srgbClr val="091F2C"/>
                </a:solidFill>
                <a:effectLst/>
                <a:latin typeface="Segoe UI Semilight" panose="020B0402040204020203" pitchFamily="34" charset="0"/>
                <a:ea typeface="+mn-ea"/>
                <a:cs typeface="Segoe UI Semilight" panose="020B0402040204020203" pitchFamily="34" charset="0"/>
              </a:defRPr>
            </a:lvl1pPr>
          </a:lstStyle>
          <a:p>
            <a:r>
              <a:rPr lang="en-US"/>
              <a:t>“Quote text”</a:t>
            </a:r>
          </a:p>
        </p:txBody>
      </p:sp>
      <p:sp>
        <p:nvSpPr>
          <p:cNvPr id="4" name="Text Placeholder 4">
            <a:extLst>
              <a:ext uri="{FF2B5EF4-FFF2-40B4-BE49-F238E27FC236}">
                <a16:creationId xmlns:a16="http://schemas.microsoft.com/office/drawing/2014/main" id="{CF6BB39D-116F-F4DA-0E9E-84FC7DDA82A0}"/>
              </a:ext>
            </a:extLst>
          </p:cNvPr>
          <p:cNvSpPr>
            <a:spLocks noGrp="1"/>
          </p:cNvSpPr>
          <p:nvPr>
            <p:ph type="body" sz="quarter" idx="12" hasCustomPrompt="1"/>
          </p:nvPr>
        </p:nvSpPr>
        <p:spPr>
          <a:xfrm>
            <a:off x="582042" y="3962400"/>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lang="en-US" sz="1600" kern="1200" spc="0" baseline="0" dirty="0">
                <a:solidFill>
                  <a:srgbClr val="73262F"/>
                </a:solidFill>
                <a:latin typeface="+mn-lt"/>
                <a:ea typeface="+mn-ea"/>
                <a:cs typeface="Segoe UI" panose="020B0502040204020203" pitchFamily="34" charset="0"/>
              </a:defRPr>
            </a:lvl1pPr>
          </a:lstStyle>
          <a:p>
            <a:pPr marL="0" marR="0" lvl="0" indent="0" algn="l" defTabSz="932742" rtl="0" eaLnBrk="1" fontAlgn="auto" latinLnBrk="0" hangingPunct="1">
              <a:lnSpc>
                <a:spcPct val="100000"/>
              </a:lnSpc>
              <a:spcBef>
                <a:spcPct val="20000"/>
              </a:spcBef>
              <a:spcAft>
                <a:spcPts val="0"/>
              </a:spcAft>
              <a:buClrTx/>
              <a:buSzPct val="90000"/>
              <a:buFont typeface="Arial" panose="020B0604020202020204" pitchFamily="34" charset="0"/>
              <a:buNone/>
              <a:tabLst/>
            </a:pPr>
            <a:r>
              <a:rPr lang="en-US"/>
              <a:t>Name</a:t>
            </a:r>
          </a:p>
        </p:txBody>
      </p:sp>
      <p:sp>
        <p:nvSpPr>
          <p:cNvPr id="5" name="Text Placeholder 4">
            <a:extLst>
              <a:ext uri="{FF2B5EF4-FFF2-40B4-BE49-F238E27FC236}">
                <a16:creationId xmlns:a16="http://schemas.microsoft.com/office/drawing/2014/main" id="{E07A4BF7-F74F-2044-A340-C064074DE69E}"/>
              </a:ext>
            </a:extLst>
          </p:cNvPr>
          <p:cNvSpPr>
            <a:spLocks noGrp="1"/>
          </p:cNvSpPr>
          <p:nvPr>
            <p:ph type="body" sz="quarter" idx="14" hasCustomPrompt="1"/>
          </p:nvPr>
        </p:nvSpPr>
        <p:spPr>
          <a:xfrm>
            <a:off x="584200" y="4208621"/>
            <a:ext cx="9144000" cy="184666"/>
          </a:xfrm>
          <a:noFill/>
        </p:spPr>
        <p:txBody>
          <a:bodyPr wrap="square" lIns="0" tIns="0" rIns="0" bIns="0">
            <a:spAutoFit/>
          </a:bodyPr>
          <a:lstStyle>
            <a:lvl1pPr marL="0" indent="0">
              <a:spcBef>
                <a:spcPts val="0"/>
              </a:spcBef>
              <a:spcAft>
                <a:spcPts val="0"/>
              </a:spcAft>
              <a:buFont typeface="Arial" panose="020B0604020202020204" pitchFamily="34" charset="0"/>
              <a:buNone/>
              <a:defRPr sz="1200" spc="0" baseline="0">
                <a:solidFill>
                  <a:srgbClr val="091F2C"/>
                </a:solidFill>
                <a:latin typeface="+mn-lt"/>
              </a:defRPr>
            </a:lvl1pPr>
          </a:lstStyle>
          <a:p>
            <a:pPr lvl="0"/>
            <a:r>
              <a:rPr lang="en-US"/>
              <a:t>Title</a:t>
            </a:r>
          </a:p>
        </p:txBody>
      </p:sp>
    </p:spTree>
    <p:extLst>
      <p:ext uri="{BB962C8B-B14F-4D97-AF65-F5344CB8AC3E}">
        <p14:creationId xmlns:p14="http://schemas.microsoft.com/office/powerpoint/2010/main" val="381256629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creensho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C5A3-AA93-665D-040F-E0CC0453D50C}"/>
              </a:ext>
            </a:extLst>
          </p:cNvPr>
          <p:cNvSpPr>
            <a:spLocks noGrp="1"/>
          </p:cNvSpPr>
          <p:nvPr>
            <p:ph type="title"/>
          </p:nvPr>
        </p:nvSpPr>
        <p:spPr>
          <a:xfrm>
            <a:off x="588263" y="457200"/>
            <a:ext cx="5207700" cy="553998"/>
          </a:xfrm>
        </p:spPr>
        <p:txBody>
          <a:bodyPr/>
          <a:lstStyle/>
          <a:p>
            <a:r>
              <a:rPr lang="en-US"/>
              <a:t>Click to edit Master title style</a:t>
            </a:r>
          </a:p>
        </p:txBody>
      </p:sp>
      <p:sp>
        <p:nvSpPr>
          <p:cNvPr id="3" name="Content Placeholder 4">
            <a:extLst>
              <a:ext uri="{FF2B5EF4-FFF2-40B4-BE49-F238E27FC236}">
                <a16:creationId xmlns:a16="http://schemas.microsoft.com/office/drawing/2014/main" id="{CDA422D2-0DEB-E7D0-9450-318007A337F6}"/>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A4836AF1-0591-D0C9-1E1B-2FE0DDA2E8E2}"/>
              </a:ext>
            </a:extLst>
          </p:cNvPr>
          <p:cNvSpPr>
            <a:spLocks noGrp="1"/>
          </p:cNvSpPr>
          <p:nvPr>
            <p:ph type="pic" sz="quarter" idx="13" hasCustomPrompt="1"/>
          </p:nvPr>
        </p:nvSpPr>
        <p:spPr bwMode="ltGray">
          <a:xfrm>
            <a:off x="6609080" y="1427480"/>
            <a:ext cx="4790440" cy="2915920"/>
          </a:xfrm>
          <a:solidFill>
            <a:schemeClr val="accent1"/>
          </a:solidFill>
        </p:spPr>
        <p:txBody>
          <a:bodyPr vert="horz" wrap="square" lIns="0" tIns="0" rIns="0" bIns="1371600" rtlCol="0" anchor="ctr" anchorCtr="0">
            <a:noAutofit/>
          </a:bodyPr>
          <a:lstStyle>
            <a:lvl1pPr marL="0" indent="0" algn="ctr">
              <a:buNone/>
              <a:defRPr lang="en-US" sz="16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81370028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creensho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C5A3-AA93-665D-040F-E0CC0453D50C}"/>
              </a:ext>
            </a:extLst>
          </p:cNvPr>
          <p:cNvSpPr>
            <a:spLocks noGrp="1"/>
          </p:cNvSpPr>
          <p:nvPr>
            <p:ph type="title"/>
          </p:nvPr>
        </p:nvSpPr>
        <p:spPr>
          <a:xfrm>
            <a:off x="588263" y="457200"/>
            <a:ext cx="4589527" cy="553998"/>
          </a:xfrm>
        </p:spPr>
        <p:txBody>
          <a:bodyPr/>
          <a:lstStyle/>
          <a:p>
            <a:r>
              <a:rPr lang="en-US"/>
              <a:t>Click to edit Master title style</a:t>
            </a:r>
          </a:p>
        </p:txBody>
      </p:sp>
      <p:sp>
        <p:nvSpPr>
          <p:cNvPr id="3" name="Content Placeholder 4">
            <a:extLst>
              <a:ext uri="{FF2B5EF4-FFF2-40B4-BE49-F238E27FC236}">
                <a16:creationId xmlns:a16="http://schemas.microsoft.com/office/drawing/2014/main" id="{CDA422D2-0DEB-E7D0-9450-318007A337F6}"/>
              </a:ext>
            </a:extLst>
          </p:cNvPr>
          <p:cNvSpPr>
            <a:spLocks noGrp="1"/>
          </p:cNvSpPr>
          <p:nvPr>
            <p:ph sz="quarter" idx="12"/>
          </p:nvPr>
        </p:nvSpPr>
        <p:spPr>
          <a:xfrm>
            <a:off x="584200" y="1435100"/>
            <a:ext cx="44936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A4836AF1-0591-D0C9-1E1B-2FE0DDA2E8E2}"/>
              </a:ext>
            </a:extLst>
          </p:cNvPr>
          <p:cNvSpPr>
            <a:spLocks noGrp="1"/>
          </p:cNvSpPr>
          <p:nvPr>
            <p:ph type="pic" sz="quarter" idx="13" hasCustomPrompt="1"/>
          </p:nvPr>
        </p:nvSpPr>
        <p:spPr bwMode="ltGray">
          <a:xfrm>
            <a:off x="6276975" y="988484"/>
            <a:ext cx="5915025" cy="5869516"/>
          </a:xfrm>
          <a:solidFill>
            <a:srgbClr val="73262F"/>
          </a:solidFill>
        </p:spPr>
        <p:txBody>
          <a:bodyPr vert="horz" wrap="square" lIns="0" tIns="0" rIns="0" bIns="1371600" rtlCol="0" anchor="ctr" anchorCtr="0">
            <a:noAutofit/>
          </a:bodyPr>
          <a:lstStyle>
            <a:lvl1pPr marL="0" indent="0" algn="ctr">
              <a:buNone/>
              <a:defRPr lang="en-US" sz="16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3922728208"/>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00147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763845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losing logo slide">
    <p:bg>
      <p:bgPr>
        <a:solidFill>
          <a:schemeClr val="bg1"/>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173589370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bg>
      <p:bgPr>
        <a:solidFill>
          <a:srgbClr val="FFFFF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C77285-FA21-1A97-227B-7A3EFC3B6189}"/>
              </a:ext>
            </a:extLst>
          </p:cNvPr>
          <p:cNvSpPr>
            <a:spLocks noGrp="1"/>
          </p:cNvSpPr>
          <p:nvPr>
            <p:ph type="title"/>
          </p:nvPr>
        </p:nvSpPr>
        <p:spPr>
          <a:xfrm>
            <a:off x="584200" y="365125"/>
            <a:ext cx="10912475" cy="492443"/>
          </a:xfrm>
          <a:prstGeom prst="rect">
            <a:avLst/>
          </a:prstGeom>
        </p:spPr>
        <p:txBody>
          <a:bodyPr vert="horz" wrap="square" lIns="0" tIns="0" rIns="0" bIns="0">
            <a:spAutoFit/>
          </a:bodyPr>
          <a:lstStyle>
            <a:lvl1pPr>
              <a:spcBef>
                <a:spcPts val="0"/>
              </a:spcBef>
              <a:defRPr kumimoji="0" lang="en-IN" sz="3200" b="0" i="0" u="none" strike="noStrike" kern="1200" cap="none" spc="0" normalizeH="0" baseline="0" dirty="0">
                <a:ln>
                  <a:noFill/>
                </a:ln>
                <a:solidFill>
                  <a:srgbClr val="000000"/>
                </a:solidFill>
                <a:effectLst/>
                <a:uLnTx/>
                <a:uFillTx/>
                <a:latin typeface="+mj-lt"/>
                <a:ea typeface="+mn-ea"/>
                <a:cs typeface="Segoe UI Semibold" panose="020B0502040204020203"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a:t>Click to edit Master title style</a:t>
            </a:r>
            <a:endParaRPr lang="en-IN"/>
          </a:p>
        </p:txBody>
      </p:sp>
      <p:sp>
        <p:nvSpPr>
          <p:cNvPr id="2" name="Slide Number Placeholder 4">
            <a:extLst>
              <a:ext uri="{FF2B5EF4-FFF2-40B4-BE49-F238E27FC236}">
                <a16:creationId xmlns:a16="http://schemas.microsoft.com/office/drawing/2014/main" id="{2AFEE603-6E9C-8B6B-0596-4CEF7ACF0D4C}"/>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11369130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18">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4DC066-F1EF-0CCF-BE58-D479E121ED8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950858" y="1470"/>
            <a:ext cx="6238534" cy="6856530"/>
          </a:xfrm>
          <a:prstGeom prst="rect">
            <a:avLst/>
          </a:prstGeom>
        </p:spPr>
      </p:pic>
      <p:sp>
        <p:nvSpPr>
          <p:cNvPr id="3" name="Rectangle 2">
            <a:extLst>
              <a:ext uri="{FF2B5EF4-FFF2-40B4-BE49-F238E27FC236}">
                <a16:creationId xmlns:a16="http://schemas.microsoft.com/office/drawing/2014/main" id="{97BCFDD1-A143-4B17-2637-EB0849CA2815}"/>
              </a:ext>
            </a:extLst>
          </p:cNvPr>
          <p:cNvSpPr/>
          <p:nvPr userDrawn="1"/>
        </p:nvSpPr>
        <p:spPr bwMode="auto">
          <a:xfrm>
            <a:off x="5834743" y="0"/>
            <a:ext cx="116115" cy="6858000"/>
          </a:xfrm>
          <a:prstGeom prst="rect">
            <a:avLst/>
          </a:prstGeom>
          <a:gradFill flip="none" rotWithShape="1">
            <a:gsLst>
              <a:gs pos="68000">
                <a:srgbClr val="A0DDFF"/>
              </a:gs>
              <a:gs pos="100000">
                <a:srgbClr val="297BD0"/>
              </a:gs>
            </a:gsLst>
            <a:lin ang="5400000" scaled="1"/>
            <a:tileRect/>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4" name="Title 3">
            <a:extLst>
              <a:ext uri="{FF2B5EF4-FFF2-40B4-BE49-F238E27FC236}">
                <a16:creationId xmlns:a16="http://schemas.microsoft.com/office/drawing/2014/main" id="{37C77285-FA21-1A97-227B-7A3EFC3B6189}"/>
              </a:ext>
            </a:extLst>
          </p:cNvPr>
          <p:cNvSpPr>
            <a:spLocks noGrp="1"/>
          </p:cNvSpPr>
          <p:nvPr>
            <p:ph type="title"/>
          </p:nvPr>
        </p:nvSpPr>
        <p:spPr>
          <a:xfrm>
            <a:off x="584201" y="2598004"/>
            <a:ext cx="4553858" cy="2492990"/>
          </a:xfrm>
          <a:prstGeom prst="rect">
            <a:avLst/>
          </a:prstGeom>
        </p:spPr>
        <p:txBody>
          <a:bodyPr vert="horz" wrap="square" lIns="0" tIns="0" rIns="0" bIns="0" rtlCol="0" anchor="t">
            <a:spAutoFit/>
          </a:bodyPr>
          <a:lstStyle>
            <a:lvl1pPr>
              <a:defRPr kumimoji="0" lang="en-IN" sz="5400" i="0" u="none" strike="noStrike" spc="0" normalizeH="0" dirty="0">
                <a:ln>
                  <a:noFill/>
                </a:ln>
                <a:gradFill flip="none" rotWithShape="1">
                  <a:gsLst>
                    <a:gs pos="99000">
                      <a:srgbClr val="263355"/>
                    </a:gs>
                    <a:gs pos="0">
                      <a:srgbClr val="2A7CD0"/>
                    </a:gs>
                  </a:gsLst>
                  <a:lin ang="5400000" scaled="1"/>
                  <a:tileRect/>
                </a:gradFill>
                <a:uLnTx/>
                <a:uFillTx/>
                <a:cs typeface="Segoe UI Semibold" panose="020B0502040204020203" pitchFamily="34" charset="0"/>
              </a:defRPr>
            </a:lvl1pPr>
          </a:lstStyle>
          <a:p>
            <a:pPr marL="0" lvl="0">
              <a:spcBef>
                <a:spcPts val="0"/>
              </a:spcBef>
            </a:pPr>
            <a:r>
              <a:rPr lang="en-US"/>
              <a:t>Click to edit Master title style</a:t>
            </a:r>
            <a:endParaRPr lang="en-IN"/>
          </a:p>
        </p:txBody>
      </p:sp>
    </p:spTree>
    <p:extLst>
      <p:ext uri="{BB962C8B-B14F-4D97-AF65-F5344CB8AC3E}">
        <p14:creationId xmlns:p14="http://schemas.microsoft.com/office/powerpoint/2010/main" val="11143435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18">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806" y="970050"/>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336754034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1">
    <p:spTree>
      <p:nvGrpSpPr>
        <p:cNvPr id="1" name=""/>
        <p:cNvGrpSpPr/>
        <p:nvPr/>
      </p:nvGrpSpPr>
      <p:grpSpPr>
        <a:xfrm>
          <a:off x="0" y="0"/>
          <a:ext cx="0" cy="0"/>
          <a:chOff x="0" y="0"/>
          <a:chExt cx="0" cy="0"/>
        </a:xfrm>
      </p:grpSpPr>
      <p:sp>
        <p:nvSpPr>
          <p:cNvPr id="2" name="Title 1"/>
          <p:cNvSpPr>
            <a:spLocks noGrp="1"/>
          </p:cNvSpPr>
          <p:nvPr>
            <p:ph type="title"/>
          </p:nvPr>
        </p:nvSpPr>
        <p:spPr>
          <a:xfrm>
            <a:off x="269240" y="289514"/>
            <a:ext cx="11655840" cy="823789"/>
          </a:xfrm>
        </p:spPr>
        <p:txBody>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90935927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3.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8F3"/>
        </a:solidFill>
        <a:effectLst/>
      </p:bgPr>
    </p:bg>
    <p:spTree>
      <p:nvGrpSpPr>
        <p:cNvPr id="1" name=""/>
        <p:cNvGrpSpPr/>
        <p:nvPr/>
      </p:nvGrpSpPr>
      <p:grpSpPr>
        <a:xfrm>
          <a:off x="0" y="0"/>
          <a:ext cx="0" cy="0"/>
          <a:chOff x="0" y="0"/>
          <a:chExt cx="0" cy="0"/>
        </a:xfrm>
      </p:grpSpPr>
      <p:graphicFrame>
        <p:nvGraphicFramePr>
          <p:cNvPr id="34" name="think-cell data - do not delete" hidden="1">
            <a:extLst>
              <a:ext uri="{FF2B5EF4-FFF2-40B4-BE49-F238E27FC236}">
                <a16:creationId xmlns:a16="http://schemas.microsoft.com/office/drawing/2014/main" id="{2D399170-9346-A178-854E-8DE9C9953EDB}"/>
              </a:ext>
            </a:extLst>
          </p:cNvPr>
          <p:cNvGraphicFramePr>
            <a:graphicFrameLocks noChangeAspect="1"/>
          </p:cNvGraphicFramePr>
          <p:nvPr userDrawn="1">
            <p:custDataLst>
              <p:tags r:id="rId39"/>
            </p:custDataLst>
            <p:extLst>
              <p:ext uri="{D42A27DB-BD31-4B8C-83A1-F6EECF244321}">
                <p14:modId xmlns:p14="http://schemas.microsoft.com/office/powerpoint/2010/main" val="15010536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425" imgH="424" progId="TCLayout.ActiveDocument.1">
                  <p:embed/>
                </p:oleObj>
              </mc:Choice>
              <mc:Fallback>
                <p:oleObj name="think-cell Slide" r:id="rId40" imgW="425" imgH="424" progId="TCLayout.ActiveDocument.1">
                  <p:embed/>
                  <p:pic>
                    <p:nvPicPr>
                      <p:cNvPr id="34" name="think-cell data - do not delete" hidden="1">
                        <a:extLst>
                          <a:ext uri="{FF2B5EF4-FFF2-40B4-BE49-F238E27FC236}">
                            <a16:creationId xmlns:a16="http://schemas.microsoft.com/office/drawing/2014/main" id="{2D399170-9346-A178-854E-8DE9C9953EDB}"/>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42">
            <a:extLst>
              <a:ext uri="{96DAC541-7B7A-43D3-8B79-37D633B846F1}">
                <asvg:svgBlip xmlns:asvg="http://schemas.microsoft.com/office/drawing/2016/SVG/main" r:embed="rId43"/>
              </a:ext>
            </a:extLst>
          </a:blip>
          <a:srcRect/>
          <a:stretch/>
        </p:blipFill>
        <p:spPr>
          <a:xfrm rot="5400000">
            <a:off x="9509919" y="2743200"/>
            <a:ext cx="6858000" cy="1371600"/>
          </a:xfrm>
          <a:prstGeom prst="rect">
            <a:avLst/>
          </a:prstGeom>
        </p:spPr>
      </p:pic>
      <p:sp>
        <p:nvSpPr>
          <p:cNvPr id="5" name="Slide Number Placeholder 4">
            <a:extLst>
              <a:ext uri="{FF2B5EF4-FFF2-40B4-BE49-F238E27FC236}">
                <a16:creationId xmlns:a16="http://schemas.microsoft.com/office/drawing/2014/main" id="{7286676C-4F26-BEEE-6F10-D0B64CF26095}"/>
              </a:ext>
            </a:extLst>
          </p:cNvPr>
          <p:cNvSpPr>
            <a:spLocks noGrp="1"/>
          </p:cNvSpPr>
          <p:nvPr>
            <p:ph type="sldNum" sz="quarter" idx="4"/>
          </p:nvPr>
        </p:nvSpPr>
        <p:spPr>
          <a:xfrm>
            <a:off x="11609391" y="6295360"/>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3300682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Lst>
  <p:transition>
    <p:fade/>
  </p:transition>
  <p:hf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4.xml"/><Relationship Id="rId5" Type="http://schemas.microsoft.com/office/2007/relationships/hdphoto" Target="../media/hdphoto1.wdp"/><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4.xml"/><Relationship Id="rId5" Type="http://schemas.microsoft.com/office/2007/relationships/hdphoto" Target="../media/hdphoto1.wdp"/><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3F5"/>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7144805B-2EDC-F912-2DB3-5A7DFAB0275D}"/>
              </a:ext>
            </a:extLst>
          </p:cNvPr>
          <p:cNvSpPr>
            <a:spLocks noGrp="1"/>
          </p:cNvSpPr>
          <p:nvPr>
            <p:ph type="title"/>
          </p:nvPr>
        </p:nvSpPr>
        <p:spPr/>
        <p:txBody>
          <a:bodyPr/>
          <a:lstStyle/>
          <a:p>
            <a:r>
              <a:rPr lang="en-US" dirty="0"/>
              <a:t>Call script &amp; discussion guide</a:t>
            </a:r>
          </a:p>
        </p:txBody>
      </p:sp>
      <p:sp>
        <p:nvSpPr>
          <p:cNvPr id="10" name="Title 61">
            <a:extLst>
              <a:ext uri="{FF2B5EF4-FFF2-40B4-BE49-F238E27FC236}">
                <a16:creationId xmlns:a16="http://schemas.microsoft.com/office/drawing/2014/main" id="{682E3000-967D-C1E1-848D-11FACD7DFC72}"/>
              </a:ext>
            </a:extLst>
          </p:cNvPr>
          <p:cNvSpPr txBox="1">
            <a:spLocks/>
          </p:cNvSpPr>
          <p:nvPr/>
        </p:nvSpPr>
        <p:spPr>
          <a:xfrm>
            <a:off x="588264" y="2098554"/>
            <a:ext cx="3036344" cy="369332"/>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200" b="0" kern="1200" cap="none" spc="-50" baseline="0">
                <a:ln w="3175">
                  <a:noFill/>
                </a:ln>
                <a:solidFill>
                  <a:srgbClr val="091F2C"/>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Semibold"/>
                <a:ea typeface="+mn-ea"/>
                <a:cs typeface="Segoe UI Semibold" panose="020B0502040204020203" pitchFamily="34" charset="0"/>
              </a:rPr>
              <a:t>Windows Server 2025</a:t>
            </a:r>
          </a:p>
        </p:txBody>
      </p:sp>
      <p:pic>
        <p:nvPicPr>
          <p:cNvPr id="36" name="Picture 35" descr="Microsoft logo">
            <a:extLst>
              <a:ext uri="{FF2B5EF4-FFF2-40B4-BE49-F238E27FC236}">
                <a16:creationId xmlns:a16="http://schemas.microsoft.com/office/drawing/2014/main" id="{0C57EE70-6730-F3CA-A30A-FA30B4CA7242}"/>
              </a:ext>
            </a:extLst>
          </p:cNvPr>
          <p:cNvPicPr>
            <a:picLocks noChangeAspect="1"/>
          </p:cNvPicPr>
          <p:nvPr/>
        </p:nvPicPr>
        <p:blipFill>
          <a:blip r:embed="rId3"/>
          <a:stretch>
            <a:fillRect/>
          </a:stretch>
        </p:blipFill>
        <p:spPr>
          <a:xfrm>
            <a:off x="584200" y="588189"/>
            <a:ext cx="1373981" cy="295235"/>
          </a:xfrm>
          <a:prstGeom prst="rect">
            <a:avLst/>
          </a:prstGeom>
        </p:spPr>
      </p:pic>
    </p:spTree>
    <p:extLst>
      <p:ext uri="{BB962C8B-B14F-4D97-AF65-F5344CB8AC3E}">
        <p14:creationId xmlns:p14="http://schemas.microsoft.com/office/powerpoint/2010/main" val="196791937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F03DE-F5F6-B969-750C-60DEE3448AD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EC78E52-B817-A199-E7DD-1F655CE4367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74368" y="982941"/>
            <a:ext cx="10732274" cy="1638779"/>
          </a:xfrm>
          <a:custGeom>
            <a:avLst/>
            <a:gdLst>
              <a:gd name="connsiteX0" fmla="*/ 2104582 w 10732274"/>
              <a:gd name="connsiteY0" fmla="*/ 0 h 1638779"/>
              <a:gd name="connsiteX1" fmla="*/ 2784806 w 10732274"/>
              <a:gd name="connsiteY1" fmla="*/ 0 h 1638779"/>
              <a:gd name="connsiteX2" fmla="*/ 9854698 w 10732274"/>
              <a:gd name="connsiteY2" fmla="*/ 0 h 1638779"/>
              <a:gd name="connsiteX3" fmla="*/ 10534922 w 10732274"/>
              <a:gd name="connsiteY3" fmla="*/ 0 h 1638779"/>
              <a:gd name="connsiteX4" fmla="*/ 10732274 w 10732274"/>
              <a:gd name="connsiteY4" fmla="*/ 197416 h 1638779"/>
              <a:gd name="connsiteX5" fmla="*/ 10732274 w 10732274"/>
              <a:gd name="connsiteY5" fmla="*/ 1607147 h 1638779"/>
              <a:gd name="connsiteX6" fmla="*/ 10729481 w 10732274"/>
              <a:gd name="connsiteY6" fmla="*/ 1638779 h 1638779"/>
              <a:gd name="connsiteX7" fmla="*/ 10049257 w 10732274"/>
              <a:gd name="connsiteY7" fmla="*/ 1638779 h 1638779"/>
              <a:gd name="connsiteX8" fmla="*/ 1827035 w 10732274"/>
              <a:gd name="connsiteY8" fmla="*/ 1638779 h 1638779"/>
              <a:gd name="connsiteX9" fmla="*/ 1687831 w 10732274"/>
              <a:gd name="connsiteY9" fmla="*/ 1638779 h 1638779"/>
              <a:gd name="connsiteX10" fmla="*/ 1146811 w 10732274"/>
              <a:gd name="connsiteY10" fmla="*/ 1638779 h 1638779"/>
              <a:gd name="connsiteX11" fmla="*/ 0 w 10732274"/>
              <a:gd name="connsiteY11" fmla="*/ 1638779 h 1638779"/>
              <a:gd name="connsiteX12" fmla="*/ 0 w 10732274"/>
              <a:gd name="connsiteY12" fmla="*/ 1124533 h 1638779"/>
              <a:gd name="connsiteX13" fmla="*/ 248153 w 10732274"/>
              <a:gd name="connsiteY13" fmla="*/ 876303 h 1638779"/>
              <a:gd name="connsiteX14" fmla="*/ 1146811 w 10732274"/>
              <a:gd name="connsiteY14" fmla="*/ 876303 h 1638779"/>
              <a:gd name="connsiteX15" fmla="*/ 1553669 w 10732274"/>
              <a:gd name="connsiteY15" fmla="*/ 876303 h 1638779"/>
              <a:gd name="connsiteX16" fmla="*/ 1907229 w 10732274"/>
              <a:gd name="connsiteY16" fmla="*/ 522632 h 1638779"/>
              <a:gd name="connsiteX17" fmla="*/ 1907229 w 10732274"/>
              <a:gd name="connsiteY17" fmla="*/ 197416 h 1638779"/>
              <a:gd name="connsiteX18" fmla="*/ 2104582 w 10732274"/>
              <a:gd name="connsiteY18" fmla="*/ 0 h 163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32274" h="1638779">
                <a:moveTo>
                  <a:pt x="2104582" y="0"/>
                </a:moveTo>
                <a:lnTo>
                  <a:pt x="2784806" y="0"/>
                </a:lnTo>
                <a:lnTo>
                  <a:pt x="9854698" y="0"/>
                </a:lnTo>
                <a:lnTo>
                  <a:pt x="10534922" y="0"/>
                </a:lnTo>
                <a:cubicBezTo>
                  <a:pt x="10643884" y="0"/>
                  <a:pt x="10732274" y="88418"/>
                  <a:pt x="10732274" y="197416"/>
                </a:cubicBezTo>
                <a:lnTo>
                  <a:pt x="10732274" y="1607147"/>
                </a:lnTo>
                <a:cubicBezTo>
                  <a:pt x="10732274" y="1617945"/>
                  <a:pt x="10731132" y="1628490"/>
                  <a:pt x="10729481" y="1638779"/>
                </a:cubicBezTo>
                <a:lnTo>
                  <a:pt x="10049257" y="1638779"/>
                </a:lnTo>
                <a:lnTo>
                  <a:pt x="1827035" y="1638779"/>
                </a:lnTo>
                <a:lnTo>
                  <a:pt x="1687831" y="1638779"/>
                </a:lnTo>
                <a:lnTo>
                  <a:pt x="1146811" y="1638779"/>
                </a:lnTo>
                <a:lnTo>
                  <a:pt x="0" y="1638779"/>
                </a:lnTo>
                <a:lnTo>
                  <a:pt x="0" y="1124533"/>
                </a:lnTo>
                <a:cubicBezTo>
                  <a:pt x="0" y="987459"/>
                  <a:pt x="111123" y="876303"/>
                  <a:pt x="248153" y="876303"/>
                </a:cubicBezTo>
                <a:lnTo>
                  <a:pt x="1146811" y="876303"/>
                </a:lnTo>
                <a:lnTo>
                  <a:pt x="1553669" y="876303"/>
                </a:lnTo>
                <a:cubicBezTo>
                  <a:pt x="1748989" y="876303"/>
                  <a:pt x="1907229" y="717887"/>
                  <a:pt x="1907229" y="522632"/>
                </a:cubicBezTo>
                <a:lnTo>
                  <a:pt x="1907229" y="197416"/>
                </a:lnTo>
                <a:cubicBezTo>
                  <a:pt x="1907229" y="88418"/>
                  <a:pt x="1995619" y="0"/>
                  <a:pt x="2104582" y="0"/>
                </a:cubicBezTo>
                <a:close/>
              </a:path>
            </a:pathLst>
          </a:custGeom>
        </p:spPr>
      </p:pic>
      <p:sp>
        <p:nvSpPr>
          <p:cNvPr id="44" name="Freeform: Shape 43">
            <a:extLst>
              <a:ext uri="{FF2B5EF4-FFF2-40B4-BE49-F238E27FC236}">
                <a16:creationId xmlns:a16="http://schemas.microsoft.com/office/drawing/2014/main" id="{A86702EA-C205-80A7-1EC0-57625F640780}"/>
              </a:ext>
              <a:ext uri="{C183D7F6-B498-43B3-948B-1728B52AA6E4}">
                <adec:decorative xmlns:adec="http://schemas.microsoft.com/office/drawing/2017/decorative" val="1"/>
              </a:ext>
            </a:extLst>
          </p:cNvPr>
          <p:cNvSpPr>
            <a:spLocks/>
          </p:cNvSpPr>
          <p:nvPr/>
        </p:nvSpPr>
        <p:spPr>
          <a:xfrm>
            <a:off x="674368" y="982941"/>
            <a:ext cx="10732274" cy="1638779"/>
          </a:xfrm>
          <a:custGeom>
            <a:avLst/>
            <a:gdLst>
              <a:gd name="connsiteX0" fmla="*/ 2104582 w 10732274"/>
              <a:gd name="connsiteY0" fmla="*/ 0 h 1638779"/>
              <a:gd name="connsiteX1" fmla="*/ 2784806 w 10732274"/>
              <a:gd name="connsiteY1" fmla="*/ 0 h 1638779"/>
              <a:gd name="connsiteX2" fmla="*/ 9854698 w 10732274"/>
              <a:gd name="connsiteY2" fmla="*/ 0 h 1638779"/>
              <a:gd name="connsiteX3" fmla="*/ 10534922 w 10732274"/>
              <a:gd name="connsiteY3" fmla="*/ 0 h 1638779"/>
              <a:gd name="connsiteX4" fmla="*/ 10732274 w 10732274"/>
              <a:gd name="connsiteY4" fmla="*/ 197416 h 1638779"/>
              <a:gd name="connsiteX5" fmla="*/ 10732274 w 10732274"/>
              <a:gd name="connsiteY5" fmla="*/ 1607147 h 1638779"/>
              <a:gd name="connsiteX6" fmla="*/ 10729481 w 10732274"/>
              <a:gd name="connsiteY6" fmla="*/ 1638779 h 1638779"/>
              <a:gd name="connsiteX7" fmla="*/ 10049257 w 10732274"/>
              <a:gd name="connsiteY7" fmla="*/ 1638779 h 1638779"/>
              <a:gd name="connsiteX8" fmla="*/ 1827035 w 10732274"/>
              <a:gd name="connsiteY8" fmla="*/ 1638779 h 1638779"/>
              <a:gd name="connsiteX9" fmla="*/ 1687831 w 10732274"/>
              <a:gd name="connsiteY9" fmla="*/ 1638779 h 1638779"/>
              <a:gd name="connsiteX10" fmla="*/ 1146811 w 10732274"/>
              <a:gd name="connsiteY10" fmla="*/ 1638779 h 1638779"/>
              <a:gd name="connsiteX11" fmla="*/ 0 w 10732274"/>
              <a:gd name="connsiteY11" fmla="*/ 1638779 h 1638779"/>
              <a:gd name="connsiteX12" fmla="*/ 0 w 10732274"/>
              <a:gd name="connsiteY12" fmla="*/ 1124533 h 1638779"/>
              <a:gd name="connsiteX13" fmla="*/ 248153 w 10732274"/>
              <a:gd name="connsiteY13" fmla="*/ 876303 h 1638779"/>
              <a:gd name="connsiteX14" fmla="*/ 1146811 w 10732274"/>
              <a:gd name="connsiteY14" fmla="*/ 876303 h 1638779"/>
              <a:gd name="connsiteX15" fmla="*/ 1553669 w 10732274"/>
              <a:gd name="connsiteY15" fmla="*/ 876303 h 1638779"/>
              <a:gd name="connsiteX16" fmla="*/ 1907229 w 10732274"/>
              <a:gd name="connsiteY16" fmla="*/ 522632 h 1638779"/>
              <a:gd name="connsiteX17" fmla="*/ 1907229 w 10732274"/>
              <a:gd name="connsiteY17" fmla="*/ 197416 h 1638779"/>
              <a:gd name="connsiteX18" fmla="*/ 2104582 w 10732274"/>
              <a:gd name="connsiteY18" fmla="*/ 0 h 163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32274" h="1638779">
                <a:moveTo>
                  <a:pt x="2104582" y="0"/>
                </a:moveTo>
                <a:lnTo>
                  <a:pt x="2784806" y="0"/>
                </a:lnTo>
                <a:lnTo>
                  <a:pt x="9854698" y="0"/>
                </a:lnTo>
                <a:lnTo>
                  <a:pt x="10534922" y="0"/>
                </a:lnTo>
                <a:cubicBezTo>
                  <a:pt x="10643884" y="0"/>
                  <a:pt x="10732274" y="88418"/>
                  <a:pt x="10732274" y="197416"/>
                </a:cubicBezTo>
                <a:lnTo>
                  <a:pt x="10732274" y="1607147"/>
                </a:lnTo>
                <a:cubicBezTo>
                  <a:pt x="10732274" y="1617945"/>
                  <a:pt x="10731132" y="1628490"/>
                  <a:pt x="10729481" y="1638779"/>
                </a:cubicBezTo>
                <a:lnTo>
                  <a:pt x="10049257" y="1638779"/>
                </a:lnTo>
                <a:lnTo>
                  <a:pt x="1827035" y="1638779"/>
                </a:lnTo>
                <a:lnTo>
                  <a:pt x="1687831" y="1638779"/>
                </a:lnTo>
                <a:lnTo>
                  <a:pt x="1146811" y="1638779"/>
                </a:lnTo>
                <a:lnTo>
                  <a:pt x="0" y="1638779"/>
                </a:lnTo>
                <a:lnTo>
                  <a:pt x="0" y="1124533"/>
                </a:lnTo>
                <a:cubicBezTo>
                  <a:pt x="0" y="987459"/>
                  <a:pt x="111123" y="876303"/>
                  <a:pt x="248153" y="876303"/>
                </a:cubicBezTo>
                <a:lnTo>
                  <a:pt x="1146811" y="876303"/>
                </a:lnTo>
                <a:lnTo>
                  <a:pt x="1553669" y="876303"/>
                </a:lnTo>
                <a:cubicBezTo>
                  <a:pt x="1748989" y="876303"/>
                  <a:pt x="1907229" y="717887"/>
                  <a:pt x="1907229" y="522632"/>
                </a:cubicBezTo>
                <a:lnTo>
                  <a:pt x="1907229" y="197416"/>
                </a:lnTo>
                <a:cubicBezTo>
                  <a:pt x="1907229" y="88418"/>
                  <a:pt x="1995619" y="0"/>
                  <a:pt x="2104582" y="0"/>
                </a:cubicBezTo>
                <a:close/>
              </a:path>
            </a:pathLst>
          </a:custGeom>
          <a:gradFill flip="none" rotWithShape="1">
            <a:gsLst>
              <a:gs pos="0">
                <a:srgbClr val="2A7CD0"/>
              </a:gs>
              <a:gs pos="67000">
                <a:schemeClr val="tx1">
                  <a:alpha val="23000"/>
                </a:scheme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15" name="Picture 14">
            <a:extLst>
              <a:ext uri="{FF2B5EF4-FFF2-40B4-BE49-F238E27FC236}">
                <a16:creationId xmlns:a16="http://schemas.microsoft.com/office/drawing/2014/main" id="{7F44FBCE-5358-AD54-9622-06C38B4DC27B}"/>
              </a:ext>
              <a:ext uri="{C183D7F6-B498-43B3-948B-1728B52AA6E4}">
                <adec:decorative xmlns:adec="http://schemas.microsoft.com/office/drawing/2017/decorative" val="1"/>
              </a:ext>
            </a:extLst>
          </p:cNvPr>
          <p:cNvPicPr>
            <a:picLocks noChangeAspect="1"/>
          </p:cNvPicPr>
          <p:nvPr/>
        </p:nvPicPr>
        <p:blipFill rotWithShape="1">
          <a:blip r:embed="rId4" cstate="print">
            <a:alphaModFix amt="88000"/>
            <a:extLst>
              <a:ext uri="{BEBA8EAE-BF5A-486C-A8C5-ECC9F3942E4B}">
                <a14:imgProps xmlns:a14="http://schemas.microsoft.com/office/drawing/2010/main">
                  <a14:imgLayer r:embed="rId5">
                    <a14:imgEffect>
                      <a14:sharpenSoften amount="-100000"/>
                    </a14:imgEffect>
                  </a14:imgLayer>
                </a14:imgProps>
              </a:ext>
              <a:ext uri="{28A0092B-C50C-407E-A947-70E740481C1C}">
                <a14:useLocalDpi xmlns:a14="http://schemas.microsoft.com/office/drawing/2010/main"/>
              </a:ext>
            </a:extLst>
          </a:blip>
          <a:srcRect/>
          <a:stretch/>
        </p:blipFill>
        <p:spPr>
          <a:xfrm>
            <a:off x="674368" y="2017712"/>
            <a:ext cx="10732274" cy="435556"/>
          </a:xfrm>
          <a:custGeom>
            <a:avLst/>
            <a:gdLst>
              <a:gd name="connsiteX0" fmla="*/ 154283 w 10732274"/>
              <a:gd name="connsiteY0" fmla="*/ 0 h 435556"/>
              <a:gd name="connsiteX1" fmla="*/ 10732274 w 10732274"/>
              <a:gd name="connsiteY1" fmla="*/ 0 h 435556"/>
              <a:gd name="connsiteX2" fmla="*/ 10732274 w 10732274"/>
              <a:gd name="connsiteY2" fmla="*/ 246251 h 435556"/>
              <a:gd name="connsiteX3" fmla="*/ 10542969 w 10732274"/>
              <a:gd name="connsiteY3" fmla="*/ 435556 h 435556"/>
              <a:gd name="connsiteX4" fmla="*/ 0 w 10732274"/>
              <a:gd name="connsiteY4" fmla="*/ 435556 h 435556"/>
              <a:gd name="connsiteX5" fmla="*/ 0 w 10732274"/>
              <a:gd name="connsiteY5" fmla="*/ 116625 h 435556"/>
              <a:gd name="connsiteX6" fmla="*/ 3347 w 10732274"/>
              <a:gd name="connsiteY6" fmla="*/ 100047 h 435556"/>
              <a:gd name="connsiteX7" fmla="*/ 154283 w 10732274"/>
              <a:gd name="connsiteY7" fmla="*/ 0 h 43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32274" h="435556">
                <a:moveTo>
                  <a:pt x="154283" y="0"/>
                </a:moveTo>
                <a:lnTo>
                  <a:pt x="10732274" y="0"/>
                </a:lnTo>
                <a:lnTo>
                  <a:pt x="10732274" y="246251"/>
                </a:lnTo>
                <a:cubicBezTo>
                  <a:pt x="10732274" y="350801"/>
                  <a:pt x="10647519" y="435556"/>
                  <a:pt x="10542969" y="435556"/>
                </a:cubicBezTo>
                <a:lnTo>
                  <a:pt x="0" y="435556"/>
                </a:lnTo>
                <a:lnTo>
                  <a:pt x="0" y="116625"/>
                </a:lnTo>
                <a:lnTo>
                  <a:pt x="3347" y="100047"/>
                </a:lnTo>
                <a:cubicBezTo>
                  <a:pt x="28215" y="41254"/>
                  <a:pt x="86431" y="0"/>
                  <a:pt x="154283" y="0"/>
                </a:cubicBezTo>
                <a:close/>
              </a:path>
            </a:pathLst>
          </a:custGeom>
        </p:spPr>
      </p:pic>
      <p:sp>
        <p:nvSpPr>
          <p:cNvPr id="53" name="Freeform: Shape 52">
            <a:extLst>
              <a:ext uri="{FF2B5EF4-FFF2-40B4-BE49-F238E27FC236}">
                <a16:creationId xmlns:a16="http://schemas.microsoft.com/office/drawing/2014/main" id="{1F98DBE4-0534-9601-5BA0-13BDC3E05CCD}"/>
              </a:ext>
              <a:ext uri="{C183D7F6-B498-43B3-948B-1728B52AA6E4}">
                <adec:decorative xmlns:adec="http://schemas.microsoft.com/office/drawing/2017/decorative" val="1"/>
              </a:ext>
            </a:extLst>
          </p:cNvPr>
          <p:cNvSpPr/>
          <p:nvPr/>
        </p:nvSpPr>
        <p:spPr bwMode="auto">
          <a:xfrm>
            <a:off x="664842" y="2017712"/>
            <a:ext cx="10944545" cy="4148626"/>
          </a:xfrm>
          <a:custGeom>
            <a:avLst/>
            <a:gdLst>
              <a:gd name="connsiteX0" fmla="*/ 10741800 w 10944545"/>
              <a:gd name="connsiteY0" fmla="*/ 0 h 4028757"/>
              <a:gd name="connsiteX1" fmla="*/ 10780736 w 10944545"/>
              <a:gd name="connsiteY1" fmla="*/ 0 h 4028757"/>
              <a:gd name="connsiteX2" fmla="*/ 10944545 w 10944545"/>
              <a:gd name="connsiteY2" fmla="*/ 163809 h 4028757"/>
              <a:gd name="connsiteX3" fmla="*/ 10944545 w 10944545"/>
              <a:gd name="connsiteY3" fmla="*/ 3864948 h 4028757"/>
              <a:gd name="connsiteX4" fmla="*/ 10780736 w 10944545"/>
              <a:gd name="connsiteY4" fmla="*/ 4028757 h 4028757"/>
              <a:gd name="connsiteX5" fmla="*/ 163809 w 10944545"/>
              <a:gd name="connsiteY5" fmla="*/ 4028757 h 4028757"/>
              <a:gd name="connsiteX6" fmla="*/ 0 w 10944545"/>
              <a:gd name="connsiteY6" fmla="*/ 3864948 h 4028757"/>
              <a:gd name="connsiteX7" fmla="*/ 0 w 10944545"/>
              <a:gd name="connsiteY7" fmla="*/ 435556 h 4028757"/>
              <a:gd name="connsiteX8" fmla="*/ 10552495 w 10944545"/>
              <a:gd name="connsiteY8" fmla="*/ 435556 h 4028757"/>
              <a:gd name="connsiteX9" fmla="*/ 10741800 w 10944545"/>
              <a:gd name="connsiteY9" fmla="*/ 246251 h 4028757"/>
              <a:gd name="connsiteX10" fmla="*/ 10741800 w 10944545"/>
              <a:gd name="connsiteY10" fmla="*/ 0 h 402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44545" h="4028757">
                <a:moveTo>
                  <a:pt x="10741800" y="0"/>
                </a:moveTo>
                <a:lnTo>
                  <a:pt x="10780736" y="0"/>
                </a:lnTo>
                <a:cubicBezTo>
                  <a:pt x="10871205" y="0"/>
                  <a:pt x="10944545" y="73340"/>
                  <a:pt x="10944545" y="163809"/>
                </a:cubicBezTo>
                <a:lnTo>
                  <a:pt x="10944545" y="3864948"/>
                </a:lnTo>
                <a:cubicBezTo>
                  <a:pt x="10944545" y="3955417"/>
                  <a:pt x="10871205" y="4028757"/>
                  <a:pt x="10780736" y="4028757"/>
                </a:cubicBezTo>
                <a:lnTo>
                  <a:pt x="163809" y="4028757"/>
                </a:lnTo>
                <a:cubicBezTo>
                  <a:pt x="73340" y="4028757"/>
                  <a:pt x="0" y="3955417"/>
                  <a:pt x="0" y="3864948"/>
                </a:cubicBezTo>
                <a:lnTo>
                  <a:pt x="0" y="435556"/>
                </a:lnTo>
                <a:lnTo>
                  <a:pt x="10552495" y="435556"/>
                </a:lnTo>
                <a:cubicBezTo>
                  <a:pt x="10657045" y="435556"/>
                  <a:pt x="10741800" y="350801"/>
                  <a:pt x="10741800" y="246251"/>
                </a:cubicBezTo>
                <a:lnTo>
                  <a:pt x="10741800" y="0"/>
                </a:lnTo>
                <a:close/>
              </a:path>
            </a:pathLst>
          </a:cu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10" name="Graphic 25">
            <a:hlinkClick r:id="" action="ppaction://noaction"/>
            <a:extLst>
              <a:ext uri="{FF2B5EF4-FFF2-40B4-BE49-F238E27FC236}">
                <a16:creationId xmlns:a16="http://schemas.microsoft.com/office/drawing/2014/main" id="{4D516096-6248-8A35-8CC5-39BB77B1F740}"/>
              </a:ext>
              <a:ext uri="{C183D7F6-B498-43B3-948B-1728B52AA6E4}">
                <adec:decorative xmlns:adec="http://schemas.microsoft.com/office/drawing/2017/decorative" val="1"/>
              </a:ext>
            </a:extLst>
          </p:cNvPr>
          <p:cNvSpPr>
            <a:spLocks/>
          </p:cNvSpPr>
          <p:nvPr/>
        </p:nvSpPr>
        <p:spPr>
          <a:xfrm>
            <a:off x="776014" y="1185444"/>
            <a:ext cx="1700487" cy="580206"/>
          </a:xfrm>
          <a:prstGeom prst="roundRect">
            <a:avLst>
              <a:gd name="adj" fmla="val 50000"/>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28" name="Oval 27">
            <a:extLst>
              <a:ext uri="{FF2B5EF4-FFF2-40B4-BE49-F238E27FC236}">
                <a16:creationId xmlns:a16="http://schemas.microsoft.com/office/drawing/2014/main" id="{92CCC035-4713-21C0-2C5D-06CFCE57E868}"/>
              </a:ext>
              <a:ext uri="{C183D7F6-B498-43B3-948B-1728B52AA6E4}">
                <adec:decorative xmlns:adec="http://schemas.microsoft.com/office/drawing/2017/decorative" val="1"/>
              </a:ext>
            </a:extLst>
          </p:cNvPr>
          <p:cNvSpPr/>
          <p:nvPr/>
        </p:nvSpPr>
        <p:spPr bwMode="auto">
          <a:xfrm>
            <a:off x="841086" y="1238642"/>
            <a:ext cx="473486" cy="47348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87" name="Title 86">
            <a:extLst>
              <a:ext uri="{FF2B5EF4-FFF2-40B4-BE49-F238E27FC236}">
                <a16:creationId xmlns:a16="http://schemas.microsoft.com/office/drawing/2014/main" id="{2D9EA1BB-4194-9126-B552-943C6D3AAE36}"/>
              </a:ext>
            </a:extLst>
          </p:cNvPr>
          <p:cNvSpPr>
            <a:spLocks noGrp="1"/>
          </p:cNvSpPr>
          <p:nvPr>
            <p:ph type="title"/>
          </p:nvPr>
        </p:nvSpPr>
        <p:spPr/>
        <p:txBody>
          <a:bodyPr vert="horz"/>
          <a:lstStyle/>
          <a:p>
            <a:r>
              <a:rPr lang="en-IN" dirty="0"/>
              <a:t>Start the call—option 1 (cold call)</a:t>
            </a:r>
          </a:p>
        </p:txBody>
      </p:sp>
      <p:sp>
        <p:nvSpPr>
          <p:cNvPr id="6" name="Graphic 127" descr="Icon of a bulb">
            <a:extLst>
              <a:ext uri="{FF2B5EF4-FFF2-40B4-BE49-F238E27FC236}">
                <a16:creationId xmlns:a16="http://schemas.microsoft.com/office/drawing/2014/main" id="{D8D4DA1C-3D74-90A6-A168-B757D1F18BE8}"/>
              </a:ext>
            </a:extLst>
          </p:cNvPr>
          <p:cNvSpPr>
            <a:spLocks/>
          </p:cNvSpPr>
          <p:nvPr/>
        </p:nvSpPr>
        <p:spPr>
          <a:xfrm>
            <a:off x="966539" y="1321891"/>
            <a:ext cx="222580" cy="306986"/>
          </a:xfrm>
          <a:custGeom>
            <a:avLst/>
            <a:gdLst>
              <a:gd name="connsiteX0" fmla="*/ 102756 w 138112"/>
              <a:gd name="connsiteY0" fmla="*/ 161906 h 190490"/>
              <a:gd name="connsiteX1" fmla="*/ 99993 w 138112"/>
              <a:gd name="connsiteY1" fmla="*/ 173898 h 190490"/>
              <a:gd name="connsiteX2" fmla="*/ 80753 w 138112"/>
              <a:gd name="connsiteY2" fmla="*/ 190424 h 190490"/>
              <a:gd name="connsiteX3" fmla="*/ 79105 w 138112"/>
              <a:gd name="connsiteY3" fmla="*/ 190490 h 190490"/>
              <a:gd name="connsiteX4" fmla="*/ 58998 w 138112"/>
              <a:gd name="connsiteY4" fmla="*/ 190490 h 190490"/>
              <a:gd name="connsiteX5" fmla="*/ 38548 w 138112"/>
              <a:gd name="connsiteY5" fmla="*/ 175470 h 190490"/>
              <a:gd name="connsiteX6" fmla="*/ 38110 w 138112"/>
              <a:gd name="connsiteY6" fmla="*/ 173879 h 190490"/>
              <a:gd name="connsiteX7" fmla="*/ 35347 w 138112"/>
              <a:gd name="connsiteY7" fmla="*/ 161906 h 190490"/>
              <a:gd name="connsiteX8" fmla="*/ 102756 w 138112"/>
              <a:gd name="connsiteY8" fmla="*/ 161906 h 190490"/>
              <a:gd name="connsiteX9" fmla="*/ 69056 w 138112"/>
              <a:gd name="connsiteY9" fmla="*/ 0 h 190490"/>
              <a:gd name="connsiteX10" fmla="*/ 138113 w 138112"/>
              <a:gd name="connsiteY10" fmla="*/ 69056 h 190490"/>
              <a:gd name="connsiteX11" fmla="*/ 111776 w 138112"/>
              <a:gd name="connsiteY11" fmla="*/ 124682 h 190490"/>
              <a:gd name="connsiteX12" fmla="*/ 111100 w 138112"/>
              <a:gd name="connsiteY12" fmla="*/ 125873 h 190490"/>
              <a:gd name="connsiteX13" fmla="*/ 106070 w 138112"/>
              <a:gd name="connsiteY13" fmla="*/ 147618 h 190490"/>
              <a:gd name="connsiteX14" fmla="*/ 32042 w 138112"/>
              <a:gd name="connsiteY14" fmla="*/ 147618 h 190490"/>
              <a:gd name="connsiteX15" fmla="*/ 27032 w 138112"/>
              <a:gd name="connsiteY15" fmla="*/ 125873 h 190490"/>
              <a:gd name="connsiteX16" fmla="*/ 26356 w 138112"/>
              <a:gd name="connsiteY16" fmla="*/ 124692 h 190490"/>
              <a:gd name="connsiteX17" fmla="*/ 0 w 138112"/>
              <a:gd name="connsiteY17" fmla="*/ 69047 h 190490"/>
              <a:gd name="connsiteX18" fmla="*/ 69056 w 138112"/>
              <a:gd name="connsiteY18" fmla="*/ 0 h 19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8112" h="190490">
                <a:moveTo>
                  <a:pt x="102756" y="161906"/>
                </a:moveTo>
                <a:lnTo>
                  <a:pt x="99993" y="173898"/>
                </a:lnTo>
                <a:cubicBezTo>
                  <a:pt x="97878" y="183018"/>
                  <a:pt x="90087" y="189708"/>
                  <a:pt x="80753" y="190424"/>
                </a:cubicBezTo>
                <a:lnTo>
                  <a:pt x="79105" y="190490"/>
                </a:lnTo>
                <a:lnTo>
                  <a:pt x="58998" y="190490"/>
                </a:lnTo>
                <a:cubicBezTo>
                  <a:pt x="49631" y="190490"/>
                  <a:pt x="41349" y="184408"/>
                  <a:pt x="38548" y="175470"/>
                </a:cubicBezTo>
                <a:lnTo>
                  <a:pt x="38110" y="173879"/>
                </a:lnTo>
                <a:lnTo>
                  <a:pt x="35347" y="161906"/>
                </a:lnTo>
                <a:lnTo>
                  <a:pt x="102756" y="161906"/>
                </a:lnTo>
                <a:close/>
                <a:moveTo>
                  <a:pt x="69056" y="0"/>
                </a:moveTo>
                <a:cubicBezTo>
                  <a:pt x="107195" y="0"/>
                  <a:pt x="138113" y="30918"/>
                  <a:pt x="138113" y="69056"/>
                </a:cubicBezTo>
                <a:cubicBezTo>
                  <a:pt x="138113" y="89402"/>
                  <a:pt x="129197" y="108042"/>
                  <a:pt x="111776" y="124682"/>
                </a:cubicBezTo>
                <a:cubicBezTo>
                  <a:pt x="111439" y="125004"/>
                  <a:pt x="111203" y="125419"/>
                  <a:pt x="111100" y="125873"/>
                </a:cubicBezTo>
                <a:lnTo>
                  <a:pt x="106070" y="147618"/>
                </a:lnTo>
                <a:lnTo>
                  <a:pt x="32042" y="147618"/>
                </a:lnTo>
                <a:lnTo>
                  <a:pt x="27032" y="125873"/>
                </a:lnTo>
                <a:cubicBezTo>
                  <a:pt x="26926" y="125421"/>
                  <a:pt x="26691" y="125011"/>
                  <a:pt x="26356" y="124692"/>
                </a:cubicBezTo>
                <a:cubicBezTo>
                  <a:pt x="8925" y="108042"/>
                  <a:pt x="0" y="89402"/>
                  <a:pt x="0" y="69047"/>
                </a:cubicBezTo>
                <a:cubicBezTo>
                  <a:pt x="5" y="30912"/>
                  <a:pt x="30921" y="0"/>
                  <a:pt x="6905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0" name="TextBox 29">
            <a:extLst>
              <a:ext uri="{FF2B5EF4-FFF2-40B4-BE49-F238E27FC236}">
                <a16:creationId xmlns:a16="http://schemas.microsoft.com/office/drawing/2014/main" id="{F09EF3A1-F80E-0342-7CA0-1B84BE401E96}"/>
              </a:ext>
            </a:extLst>
          </p:cNvPr>
          <p:cNvSpPr txBox="1"/>
          <p:nvPr/>
        </p:nvSpPr>
        <p:spPr>
          <a:xfrm>
            <a:off x="1710929" y="1321659"/>
            <a:ext cx="384572"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91F2C"/>
                </a:solidFill>
                <a:effectLst/>
                <a:uLnTx/>
                <a:uFillTx/>
                <a:latin typeface="Segoe UI Semibold"/>
                <a:ea typeface="+mn-ea"/>
                <a:cs typeface="Segoe UI" panose="020B0502040204020203" pitchFamily="34" charset="0"/>
              </a:rPr>
              <a:t>Tip</a:t>
            </a:r>
            <a:endParaRPr kumimoji="0" lang="en-US" sz="2000" b="0" i="0" u="none" strike="noStrike" kern="1200" cap="none" spc="0" normalizeH="0" baseline="0" noProof="0" dirty="0">
              <a:ln>
                <a:noFill/>
              </a:ln>
              <a:solidFill>
                <a:srgbClr val="091F2C"/>
              </a:solidFill>
              <a:effectLst/>
              <a:uLnTx/>
              <a:uFillTx/>
              <a:latin typeface="Segoe UI"/>
              <a:ea typeface="+mn-ea"/>
              <a:cs typeface="+mn-cs"/>
            </a:endParaRPr>
          </a:p>
        </p:txBody>
      </p:sp>
      <p:sp>
        <p:nvSpPr>
          <p:cNvPr id="16" name="TextBox 15">
            <a:extLst>
              <a:ext uri="{FF2B5EF4-FFF2-40B4-BE49-F238E27FC236}">
                <a16:creationId xmlns:a16="http://schemas.microsoft.com/office/drawing/2014/main" id="{A6F51770-605C-E598-64B8-C06D6021D5FA}"/>
              </a:ext>
            </a:extLst>
          </p:cNvPr>
          <p:cNvSpPr txBox="1"/>
          <p:nvPr/>
        </p:nvSpPr>
        <p:spPr>
          <a:xfrm>
            <a:off x="2770777" y="1129723"/>
            <a:ext cx="8477389" cy="738664"/>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Once you understand the target audiences and are prepared to discuss Windows Server 2025, you’re ready to make the call. Here’s something to get the conversation started. Feel free to customize the conversation to address your customer’s needs and concerns.</a:t>
            </a:r>
          </a:p>
        </p:txBody>
      </p:sp>
      <p:sp>
        <p:nvSpPr>
          <p:cNvPr id="25" name="Graphic 14">
            <a:extLst>
              <a:ext uri="{FF2B5EF4-FFF2-40B4-BE49-F238E27FC236}">
                <a16:creationId xmlns:a16="http://schemas.microsoft.com/office/drawing/2014/main" id="{134B1107-B281-FC58-A843-7A351B43D3CB}"/>
              </a:ext>
            </a:extLst>
          </p:cNvPr>
          <p:cNvSpPr>
            <a:spLocks/>
          </p:cNvSpPr>
          <p:nvPr/>
        </p:nvSpPr>
        <p:spPr>
          <a:xfrm>
            <a:off x="1020221" y="2070890"/>
            <a:ext cx="10269220" cy="4639732"/>
          </a:xfrm>
          <a:prstGeom prst="rect">
            <a:avLst/>
          </a:prstGeom>
          <a:noFill/>
          <a:ln w="3175">
            <a:no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300"/>
              </a:spcBef>
              <a:spcAft>
                <a:spcPts val="1800"/>
              </a:spcAft>
              <a:buClrTx/>
              <a:buSzTx/>
              <a:buFontTx/>
              <a:buNone/>
              <a:tabLst/>
              <a:defRPr/>
            </a:pPr>
            <a:r>
              <a:rPr kumimoji="0" lang="en-US" sz="2000" b="0" i="0" u="none" strike="noStrike" kern="1200" cap="none" spc="0" normalizeH="0" baseline="0" noProof="0" dirty="0">
                <a:ln w="3175">
                  <a:noFill/>
                </a:ln>
                <a:solidFill>
                  <a:srgbClr val="FFFFFF"/>
                </a:solidFill>
                <a:effectLst/>
                <a:uLnTx/>
                <a:uFillTx/>
                <a:latin typeface="Segoe UI Semibold"/>
                <a:ea typeface="+mn-ea"/>
                <a:cs typeface="Segoe UI" pitchFamily="34" charset="0"/>
              </a:rPr>
              <a:t>Say:</a:t>
            </a:r>
            <a:endParaRPr kumimoji="0" lang="en-US" sz="20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endParaRP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Hello [customer name], this is [sales rep name] from [company name].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How are you today? I’m calling to talk about the latest server technology, and I understand you may be using some outdated technology. I’d like to share some of the benefits of using the latest server hardware with Windows Server 2025.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What is your role in technology decision making in your company? Are you familiar with the technology your company uses? [If the person says no, they have no knowledge or decision-making influence, thank them and ask who you should speak with. If the person does have knowledge and influences decision making, continue.]</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Many small to mid-size businesses are struggling to keep up with new technology and move their business forward. Now is the ideal time to upgrade to Windows Server 2025 and update your hardware, to gain competitive advantage and prepare your organization for the future.</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It enables you to protect your data, reinforce your resilience, drive business agility, and improve performance, efficiency, and innovation. </a:t>
            </a:r>
          </a:p>
        </p:txBody>
      </p:sp>
      <p:sp>
        <p:nvSpPr>
          <p:cNvPr id="7" name="Slide Number Placeholder 6">
            <a:extLst>
              <a:ext uri="{FF2B5EF4-FFF2-40B4-BE49-F238E27FC236}">
                <a16:creationId xmlns:a16="http://schemas.microsoft.com/office/drawing/2014/main" id="{ECB8CA81-4B95-00CE-181E-32E27AEB22F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429397185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C45FB-CB8E-5EBF-407D-2FE4F66DA38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880EA8A-F846-6BEE-420B-491B86EE156D}"/>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74368" y="982941"/>
            <a:ext cx="10732274" cy="1638779"/>
          </a:xfrm>
          <a:custGeom>
            <a:avLst/>
            <a:gdLst>
              <a:gd name="connsiteX0" fmla="*/ 2104582 w 10732274"/>
              <a:gd name="connsiteY0" fmla="*/ 0 h 1638779"/>
              <a:gd name="connsiteX1" fmla="*/ 2784806 w 10732274"/>
              <a:gd name="connsiteY1" fmla="*/ 0 h 1638779"/>
              <a:gd name="connsiteX2" fmla="*/ 9854698 w 10732274"/>
              <a:gd name="connsiteY2" fmla="*/ 0 h 1638779"/>
              <a:gd name="connsiteX3" fmla="*/ 10534922 w 10732274"/>
              <a:gd name="connsiteY3" fmla="*/ 0 h 1638779"/>
              <a:gd name="connsiteX4" fmla="*/ 10732274 w 10732274"/>
              <a:gd name="connsiteY4" fmla="*/ 197416 h 1638779"/>
              <a:gd name="connsiteX5" fmla="*/ 10732274 w 10732274"/>
              <a:gd name="connsiteY5" fmla="*/ 1607147 h 1638779"/>
              <a:gd name="connsiteX6" fmla="*/ 10729481 w 10732274"/>
              <a:gd name="connsiteY6" fmla="*/ 1638779 h 1638779"/>
              <a:gd name="connsiteX7" fmla="*/ 10049257 w 10732274"/>
              <a:gd name="connsiteY7" fmla="*/ 1638779 h 1638779"/>
              <a:gd name="connsiteX8" fmla="*/ 1827035 w 10732274"/>
              <a:gd name="connsiteY8" fmla="*/ 1638779 h 1638779"/>
              <a:gd name="connsiteX9" fmla="*/ 1687831 w 10732274"/>
              <a:gd name="connsiteY9" fmla="*/ 1638779 h 1638779"/>
              <a:gd name="connsiteX10" fmla="*/ 1146811 w 10732274"/>
              <a:gd name="connsiteY10" fmla="*/ 1638779 h 1638779"/>
              <a:gd name="connsiteX11" fmla="*/ 0 w 10732274"/>
              <a:gd name="connsiteY11" fmla="*/ 1638779 h 1638779"/>
              <a:gd name="connsiteX12" fmla="*/ 0 w 10732274"/>
              <a:gd name="connsiteY12" fmla="*/ 1124533 h 1638779"/>
              <a:gd name="connsiteX13" fmla="*/ 248153 w 10732274"/>
              <a:gd name="connsiteY13" fmla="*/ 876303 h 1638779"/>
              <a:gd name="connsiteX14" fmla="*/ 1146811 w 10732274"/>
              <a:gd name="connsiteY14" fmla="*/ 876303 h 1638779"/>
              <a:gd name="connsiteX15" fmla="*/ 1553669 w 10732274"/>
              <a:gd name="connsiteY15" fmla="*/ 876303 h 1638779"/>
              <a:gd name="connsiteX16" fmla="*/ 1907229 w 10732274"/>
              <a:gd name="connsiteY16" fmla="*/ 522632 h 1638779"/>
              <a:gd name="connsiteX17" fmla="*/ 1907229 w 10732274"/>
              <a:gd name="connsiteY17" fmla="*/ 197416 h 1638779"/>
              <a:gd name="connsiteX18" fmla="*/ 2104582 w 10732274"/>
              <a:gd name="connsiteY18" fmla="*/ 0 h 163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32274" h="1638779">
                <a:moveTo>
                  <a:pt x="2104582" y="0"/>
                </a:moveTo>
                <a:lnTo>
                  <a:pt x="2784806" y="0"/>
                </a:lnTo>
                <a:lnTo>
                  <a:pt x="9854698" y="0"/>
                </a:lnTo>
                <a:lnTo>
                  <a:pt x="10534922" y="0"/>
                </a:lnTo>
                <a:cubicBezTo>
                  <a:pt x="10643884" y="0"/>
                  <a:pt x="10732274" y="88418"/>
                  <a:pt x="10732274" y="197416"/>
                </a:cubicBezTo>
                <a:lnTo>
                  <a:pt x="10732274" y="1607147"/>
                </a:lnTo>
                <a:cubicBezTo>
                  <a:pt x="10732274" y="1617945"/>
                  <a:pt x="10731132" y="1628490"/>
                  <a:pt x="10729481" y="1638779"/>
                </a:cubicBezTo>
                <a:lnTo>
                  <a:pt x="10049257" y="1638779"/>
                </a:lnTo>
                <a:lnTo>
                  <a:pt x="1827035" y="1638779"/>
                </a:lnTo>
                <a:lnTo>
                  <a:pt x="1687831" y="1638779"/>
                </a:lnTo>
                <a:lnTo>
                  <a:pt x="1146811" y="1638779"/>
                </a:lnTo>
                <a:lnTo>
                  <a:pt x="0" y="1638779"/>
                </a:lnTo>
                <a:lnTo>
                  <a:pt x="0" y="1124533"/>
                </a:lnTo>
                <a:cubicBezTo>
                  <a:pt x="0" y="987459"/>
                  <a:pt x="111123" y="876303"/>
                  <a:pt x="248153" y="876303"/>
                </a:cubicBezTo>
                <a:lnTo>
                  <a:pt x="1146811" y="876303"/>
                </a:lnTo>
                <a:lnTo>
                  <a:pt x="1553669" y="876303"/>
                </a:lnTo>
                <a:cubicBezTo>
                  <a:pt x="1748989" y="876303"/>
                  <a:pt x="1907229" y="717887"/>
                  <a:pt x="1907229" y="522632"/>
                </a:cubicBezTo>
                <a:lnTo>
                  <a:pt x="1907229" y="197416"/>
                </a:lnTo>
                <a:cubicBezTo>
                  <a:pt x="1907229" y="88418"/>
                  <a:pt x="1995619" y="0"/>
                  <a:pt x="2104582" y="0"/>
                </a:cubicBezTo>
                <a:close/>
              </a:path>
            </a:pathLst>
          </a:custGeom>
        </p:spPr>
      </p:pic>
      <p:sp>
        <p:nvSpPr>
          <p:cNvPr id="44" name="Freeform: Shape 43">
            <a:extLst>
              <a:ext uri="{FF2B5EF4-FFF2-40B4-BE49-F238E27FC236}">
                <a16:creationId xmlns:a16="http://schemas.microsoft.com/office/drawing/2014/main" id="{6BED0DF7-8E55-FF62-DADD-DA4C05002F17}"/>
              </a:ext>
              <a:ext uri="{C183D7F6-B498-43B3-948B-1728B52AA6E4}">
                <adec:decorative xmlns:adec="http://schemas.microsoft.com/office/drawing/2017/decorative" val="1"/>
              </a:ext>
            </a:extLst>
          </p:cNvPr>
          <p:cNvSpPr>
            <a:spLocks/>
          </p:cNvSpPr>
          <p:nvPr/>
        </p:nvSpPr>
        <p:spPr>
          <a:xfrm>
            <a:off x="674368" y="982941"/>
            <a:ext cx="10732274" cy="1638779"/>
          </a:xfrm>
          <a:custGeom>
            <a:avLst/>
            <a:gdLst>
              <a:gd name="connsiteX0" fmla="*/ 2104582 w 10732274"/>
              <a:gd name="connsiteY0" fmla="*/ 0 h 1638779"/>
              <a:gd name="connsiteX1" fmla="*/ 2784806 w 10732274"/>
              <a:gd name="connsiteY1" fmla="*/ 0 h 1638779"/>
              <a:gd name="connsiteX2" fmla="*/ 9854698 w 10732274"/>
              <a:gd name="connsiteY2" fmla="*/ 0 h 1638779"/>
              <a:gd name="connsiteX3" fmla="*/ 10534922 w 10732274"/>
              <a:gd name="connsiteY3" fmla="*/ 0 h 1638779"/>
              <a:gd name="connsiteX4" fmla="*/ 10732274 w 10732274"/>
              <a:gd name="connsiteY4" fmla="*/ 197416 h 1638779"/>
              <a:gd name="connsiteX5" fmla="*/ 10732274 w 10732274"/>
              <a:gd name="connsiteY5" fmla="*/ 1607147 h 1638779"/>
              <a:gd name="connsiteX6" fmla="*/ 10729481 w 10732274"/>
              <a:gd name="connsiteY6" fmla="*/ 1638779 h 1638779"/>
              <a:gd name="connsiteX7" fmla="*/ 10049257 w 10732274"/>
              <a:gd name="connsiteY7" fmla="*/ 1638779 h 1638779"/>
              <a:gd name="connsiteX8" fmla="*/ 1827035 w 10732274"/>
              <a:gd name="connsiteY8" fmla="*/ 1638779 h 1638779"/>
              <a:gd name="connsiteX9" fmla="*/ 1687831 w 10732274"/>
              <a:gd name="connsiteY9" fmla="*/ 1638779 h 1638779"/>
              <a:gd name="connsiteX10" fmla="*/ 1146811 w 10732274"/>
              <a:gd name="connsiteY10" fmla="*/ 1638779 h 1638779"/>
              <a:gd name="connsiteX11" fmla="*/ 0 w 10732274"/>
              <a:gd name="connsiteY11" fmla="*/ 1638779 h 1638779"/>
              <a:gd name="connsiteX12" fmla="*/ 0 w 10732274"/>
              <a:gd name="connsiteY12" fmla="*/ 1124533 h 1638779"/>
              <a:gd name="connsiteX13" fmla="*/ 248153 w 10732274"/>
              <a:gd name="connsiteY13" fmla="*/ 876303 h 1638779"/>
              <a:gd name="connsiteX14" fmla="*/ 1146811 w 10732274"/>
              <a:gd name="connsiteY14" fmla="*/ 876303 h 1638779"/>
              <a:gd name="connsiteX15" fmla="*/ 1553669 w 10732274"/>
              <a:gd name="connsiteY15" fmla="*/ 876303 h 1638779"/>
              <a:gd name="connsiteX16" fmla="*/ 1907229 w 10732274"/>
              <a:gd name="connsiteY16" fmla="*/ 522632 h 1638779"/>
              <a:gd name="connsiteX17" fmla="*/ 1907229 w 10732274"/>
              <a:gd name="connsiteY17" fmla="*/ 197416 h 1638779"/>
              <a:gd name="connsiteX18" fmla="*/ 2104582 w 10732274"/>
              <a:gd name="connsiteY18" fmla="*/ 0 h 163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32274" h="1638779">
                <a:moveTo>
                  <a:pt x="2104582" y="0"/>
                </a:moveTo>
                <a:lnTo>
                  <a:pt x="2784806" y="0"/>
                </a:lnTo>
                <a:lnTo>
                  <a:pt x="9854698" y="0"/>
                </a:lnTo>
                <a:lnTo>
                  <a:pt x="10534922" y="0"/>
                </a:lnTo>
                <a:cubicBezTo>
                  <a:pt x="10643884" y="0"/>
                  <a:pt x="10732274" y="88418"/>
                  <a:pt x="10732274" y="197416"/>
                </a:cubicBezTo>
                <a:lnTo>
                  <a:pt x="10732274" y="1607147"/>
                </a:lnTo>
                <a:cubicBezTo>
                  <a:pt x="10732274" y="1617945"/>
                  <a:pt x="10731132" y="1628490"/>
                  <a:pt x="10729481" y="1638779"/>
                </a:cubicBezTo>
                <a:lnTo>
                  <a:pt x="10049257" y="1638779"/>
                </a:lnTo>
                <a:lnTo>
                  <a:pt x="1827035" y="1638779"/>
                </a:lnTo>
                <a:lnTo>
                  <a:pt x="1687831" y="1638779"/>
                </a:lnTo>
                <a:lnTo>
                  <a:pt x="1146811" y="1638779"/>
                </a:lnTo>
                <a:lnTo>
                  <a:pt x="0" y="1638779"/>
                </a:lnTo>
                <a:lnTo>
                  <a:pt x="0" y="1124533"/>
                </a:lnTo>
                <a:cubicBezTo>
                  <a:pt x="0" y="987459"/>
                  <a:pt x="111123" y="876303"/>
                  <a:pt x="248153" y="876303"/>
                </a:cubicBezTo>
                <a:lnTo>
                  <a:pt x="1146811" y="876303"/>
                </a:lnTo>
                <a:lnTo>
                  <a:pt x="1553669" y="876303"/>
                </a:lnTo>
                <a:cubicBezTo>
                  <a:pt x="1748989" y="876303"/>
                  <a:pt x="1907229" y="717887"/>
                  <a:pt x="1907229" y="522632"/>
                </a:cubicBezTo>
                <a:lnTo>
                  <a:pt x="1907229" y="197416"/>
                </a:lnTo>
                <a:cubicBezTo>
                  <a:pt x="1907229" y="88418"/>
                  <a:pt x="1995619" y="0"/>
                  <a:pt x="2104582" y="0"/>
                </a:cubicBezTo>
                <a:close/>
              </a:path>
            </a:pathLst>
          </a:custGeom>
          <a:gradFill flip="none" rotWithShape="1">
            <a:gsLst>
              <a:gs pos="0">
                <a:srgbClr val="2A7CD0"/>
              </a:gs>
              <a:gs pos="67000">
                <a:schemeClr val="tx1">
                  <a:alpha val="23000"/>
                </a:scheme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15" name="Picture 14">
            <a:extLst>
              <a:ext uri="{FF2B5EF4-FFF2-40B4-BE49-F238E27FC236}">
                <a16:creationId xmlns:a16="http://schemas.microsoft.com/office/drawing/2014/main" id="{4FC90184-B577-BB82-EFF0-8778356C55AD}"/>
              </a:ext>
              <a:ext uri="{C183D7F6-B498-43B3-948B-1728B52AA6E4}">
                <adec:decorative xmlns:adec="http://schemas.microsoft.com/office/drawing/2017/decorative" val="1"/>
              </a:ext>
            </a:extLst>
          </p:cNvPr>
          <p:cNvPicPr>
            <a:picLocks noChangeAspect="1"/>
          </p:cNvPicPr>
          <p:nvPr/>
        </p:nvPicPr>
        <p:blipFill rotWithShape="1">
          <a:blip r:embed="rId4" cstate="print">
            <a:alphaModFix amt="88000"/>
            <a:extLst>
              <a:ext uri="{BEBA8EAE-BF5A-486C-A8C5-ECC9F3942E4B}">
                <a14:imgProps xmlns:a14="http://schemas.microsoft.com/office/drawing/2010/main">
                  <a14:imgLayer r:embed="rId5">
                    <a14:imgEffect>
                      <a14:sharpenSoften amount="-100000"/>
                    </a14:imgEffect>
                  </a14:imgLayer>
                </a14:imgProps>
              </a:ext>
              <a:ext uri="{28A0092B-C50C-407E-A947-70E740481C1C}">
                <a14:useLocalDpi xmlns:a14="http://schemas.microsoft.com/office/drawing/2010/main"/>
              </a:ext>
            </a:extLst>
          </a:blip>
          <a:srcRect/>
          <a:stretch/>
        </p:blipFill>
        <p:spPr>
          <a:xfrm>
            <a:off x="674368" y="2017712"/>
            <a:ext cx="10732274" cy="435556"/>
          </a:xfrm>
          <a:custGeom>
            <a:avLst/>
            <a:gdLst>
              <a:gd name="connsiteX0" fmla="*/ 154283 w 10732274"/>
              <a:gd name="connsiteY0" fmla="*/ 0 h 435556"/>
              <a:gd name="connsiteX1" fmla="*/ 10732274 w 10732274"/>
              <a:gd name="connsiteY1" fmla="*/ 0 h 435556"/>
              <a:gd name="connsiteX2" fmla="*/ 10732274 w 10732274"/>
              <a:gd name="connsiteY2" fmla="*/ 246251 h 435556"/>
              <a:gd name="connsiteX3" fmla="*/ 10542969 w 10732274"/>
              <a:gd name="connsiteY3" fmla="*/ 435556 h 435556"/>
              <a:gd name="connsiteX4" fmla="*/ 0 w 10732274"/>
              <a:gd name="connsiteY4" fmla="*/ 435556 h 435556"/>
              <a:gd name="connsiteX5" fmla="*/ 0 w 10732274"/>
              <a:gd name="connsiteY5" fmla="*/ 116625 h 435556"/>
              <a:gd name="connsiteX6" fmla="*/ 3347 w 10732274"/>
              <a:gd name="connsiteY6" fmla="*/ 100047 h 435556"/>
              <a:gd name="connsiteX7" fmla="*/ 154283 w 10732274"/>
              <a:gd name="connsiteY7" fmla="*/ 0 h 43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32274" h="435556">
                <a:moveTo>
                  <a:pt x="154283" y="0"/>
                </a:moveTo>
                <a:lnTo>
                  <a:pt x="10732274" y="0"/>
                </a:lnTo>
                <a:lnTo>
                  <a:pt x="10732274" y="246251"/>
                </a:lnTo>
                <a:cubicBezTo>
                  <a:pt x="10732274" y="350801"/>
                  <a:pt x="10647519" y="435556"/>
                  <a:pt x="10542969" y="435556"/>
                </a:cubicBezTo>
                <a:lnTo>
                  <a:pt x="0" y="435556"/>
                </a:lnTo>
                <a:lnTo>
                  <a:pt x="0" y="116625"/>
                </a:lnTo>
                <a:lnTo>
                  <a:pt x="3347" y="100047"/>
                </a:lnTo>
                <a:cubicBezTo>
                  <a:pt x="28215" y="41254"/>
                  <a:pt x="86431" y="0"/>
                  <a:pt x="154283" y="0"/>
                </a:cubicBezTo>
                <a:close/>
              </a:path>
            </a:pathLst>
          </a:custGeom>
        </p:spPr>
      </p:pic>
      <p:sp>
        <p:nvSpPr>
          <p:cNvPr id="53" name="Freeform: Shape 52">
            <a:extLst>
              <a:ext uri="{FF2B5EF4-FFF2-40B4-BE49-F238E27FC236}">
                <a16:creationId xmlns:a16="http://schemas.microsoft.com/office/drawing/2014/main" id="{A04BD530-D107-D32E-8A9E-EA529CBBEF8B}"/>
              </a:ext>
              <a:ext uri="{C183D7F6-B498-43B3-948B-1728B52AA6E4}">
                <adec:decorative xmlns:adec="http://schemas.microsoft.com/office/drawing/2017/decorative" val="1"/>
              </a:ext>
            </a:extLst>
          </p:cNvPr>
          <p:cNvSpPr/>
          <p:nvPr/>
        </p:nvSpPr>
        <p:spPr bwMode="auto">
          <a:xfrm>
            <a:off x="664842" y="2017712"/>
            <a:ext cx="10944545" cy="4148626"/>
          </a:xfrm>
          <a:custGeom>
            <a:avLst/>
            <a:gdLst>
              <a:gd name="connsiteX0" fmla="*/ 10741800 w 10944545"/>
              <a:gd name="connsiteY0" fmla="*/ 0 h 4028757"/>
              <a:gd name="connsiteX1" fmla="*/ 10780736 w 10944545"/>
              <a:gd name="connsiteY1" fmla="*/ 0 h 4028757"/>
              <a:gd name="connsiteX2" fmla="*/ 10944545 w 10944545"/>
              <a:gd name="connsiteY2" fmla="*/ 163809 h 4028757"/>
              <a:gd name="connsiteX3" fmla="*/ 10944545 w 10944545"/>
              <a:gd name="connsiteY3" fmla="*/ 3864948 h 4028757"/>
              <a:gd name="connsiteX4" fmla="*/ 10780736 w 10944545"/>
              <a:gd name="connsiteY4" fmla="*/ 4028757 h 4028757"/>
              <a:gd name="connsiteX5" fmla="*/ 163809 w 10944545"/>
              <a:gd name="connsiteY5" fmla="*/ 4028757 h 4028757"/>
              <a:gd name="connsiteX6" fmla="*/ 0 w 10944545"/>
              <a:gd name="connsiteY6" fmla="*/ 3864948 h 4028757"/>
              <a:gd name="connsiteX7" fmla="*/ 0 w 10944545"/>
              <a:gd name="connsiteY7" fmla="*/ 435556 h 4028757"/>
              <a:gd name="connsiteX8" fmla="*/ 10552495 w 10944545"/>
              <a:gd name="connsiteY8" fmla="*/ 435556 h 4028757"/>
              <a:gd name="connsiteX9" fmla="*/ 10741800 w 10944545"/>
              <a:gd name="connsiteY9" fmla="*/ 246251 h 4028757"/>
              <a:gd name="connsiteX10" fmla="*/ 10741800 w 10944545"/>
              <a:gd name="connsiteY10" fmla="*/ 0 h 402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44545" h="4028757">
                <a:moveTo>
                  <a:pt x="10741800" y="0"/>
                </a:moveTo>
                <a:lnTo>
                  <a:pt x="10780736" y="0"/>
                </a:lnTo>
                <a:cubicBezTo>
                  <a:pt x="10871205" y="0"/>
                  <a:pt x="10944545" y="73340"/>
                  <a:pt x="10944545" y="163809"/>
                </a:cubicBezTo>
                <a:lnTo>
                  <a:pt x="10944545" y="3864948"/>
                </a:lnTo>
                <a:cubicBezTo>
                  <a:pt x="10944545" y="3955417"/>
                  <a:pt x="10871205" y="4028757"/>
                  <a:pt x="10780736" y="4028757"/>
                </a:cubicBezTo>
                <a:lnTo>
                  <a:pt x="163809" y="4028757"/>
                </a:lnTo>
                <a:cubicBezTo>
                  <a:pt x="73340" y="4028757"/>
                  <a:pt x="0" y="3955417"/>
                  <a:pt x="0" y="3864948"/>
                </a:cubicBezTo>
                <a:lnTo>
                  <a:pt x="0" y="435556"/>
                </a:lnTo>
                <a:lnTo>
                  <a:pt x="10552495" y="435556"/>
                </a:lnTo>
                <a:cubicBezTo>
                  <a:pt x="10657045" y="435556"/>
                  <a:pt x="10741800" y="350801"/>
                  <a:pt x="10741800" y="246251"/>
                </a:cubicBezTo>
                <a:lnTo>
                  <a:pt x="10741800" y="0"/>
                </a:lnTo>
                <a:close/>
              </a:path>
            </a:pathLst>
          </a:cu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10" name="Graphic 25">
            <a:hlinkClick r:id="" action="ppaction://noaction"/>
            <a:extLst>
              <a:ext uri="{FF2B5EF4-FFF2-40B4-BE49-F238E27FC236}">
                <a16:creationId xmlns:a16="http://schemas.microsoft.com/office/drawing/2014/main" id="{BB8A5D07-93BF-9B22-EF06-7DD7E7905316}"/>
              </a:ext>
              <a:ext uri="{C183D7F6-B498-43B3-948B-1728B52AA6E4}">
                <adec:decorative xmlns:adec="http://schemas.microsoft.com/office/drawing/2017/decorative" val="1"/>
              </a:ext>
            </a:extLst>
          </p:cNvPr>
          <p:cNvSpPr>
            <a:spLocks/>
          </p:cNvSpPr>
          <p:nvPr/>
        </p:nvSpPr>
        <p:spPr>
          <a:xfrm>
            <a:off x="776014" y="1185444"/>
            <a:ext cx="1700487" cy="580206"/>
          </a:xfrm>
          <a:prstGeom prst="roundRect">
            <a:avLst>
              <a:gd name="adj" fmla="val 50000"/>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28" name="Oval 27">
            <a:extLst>
              <a:ext uri="{FF2B5EF4-FFF2-40B4-BE49-F238E27FC236}">
                <a16:creationId xmlns:a16="http://schemas.microsoft.com/office/drawing/2014/main" id="{9C6CAE54-6537-A30B-1A4D-3AF7A4A95268}"/>
              </a:ext>
              <a:ext uri="{C183D7F6-B498-43B3-948B-1728B52AA6E4}">
                <adec:decorative xmlns:adec="http://schemas.microsoft.com/office/drawing/2017/decorative" val="1"/>
              </a:ext>
            </a:extLst>
          </p:cNvPr>
          <p:cNvSpPr/>
          <p:nvPr/>
        </p:nvSpPr>
        <p:spPr bwMode="auto">
          <a:xfrm>
            <a:off x="841086" y="1238642"/>
            <a:ext cx="473486" cy="47348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87" name="Title 86">
            <a:extLst>
              <a:ext uri="{FF2B5EF4-FFF2-40B4-BE49-F238E27FC236}">
                <a16:creationId xmlns:a16="http://schemas.microsoft.com/office/drawing/2014/main" id="{B0657BB4-35B1-32F0-62CC-45A7A07691CA}"/>
              </a:ext>
            </a:extLst>
          </p:cNvPr>
          <p:cNvSpPr>
            <a:spLocks noGrp="1"/>
          </p:cNvSpPr>
          <p:nvPr>
            <p:ph type="title"/>
          </p:nvPr>
        </p:nvSpPr>
        <p:spPr/>
        <p:txBody>
          <a:bodyPr vert="horz"/>
          <a:lstStyle/>
          <a:p>
            <a:r>
              <a:rPr lang="en-IN" dirty="0"/>
              <a:t>Start the call—option 2 (qualified lead or inbound call)</a:t>
            </a:r>
          </a:p>
        </p:txBody>
      </p:sp>
      <p:sp>
        <p:nvSpPr>
          <p:cNvPr id="6" name="Graphic 127" descr="Icon of a bulb">
            <a:extLst>
              <a:ext uri="{FF2B5EF4-FFF2-40B4-BE49-F238E27FC236}">
                <a16:creationId xmlns:a16="http://schemas.microsoft.com/office/drawing/2014/main" id="{120287C0-37D3-79FD-7B57-B3170A9176F6}"/>
              </a:ext>
            </a:extLst>
          </p:cNvPr>
          <p:cNvSpPr>
            <a:spLocks/>
          </p:cNvSpPr>
          <p:nvPr/>
        </p:nvSpPr>
        <p:spPr>
          <a:xfrm>
            <a:off x="966539" y="1321891"/>
            <a:ext cx="222580" cy="306986"/>
          </a:xfrm>
          <a:custGeom>
            <a:avLst/>
            <a:gdLst>
              <a:gd name="connsiteX0" fmla="*/ 102756 w 138112"/>
              <a:gd name="connsiteY0" fmla="*/ 161906 h 190490"/>
              <a:gd name="connsiteX1" fmla="*/ 99993 w 138112"/>
              <a:gd name="connsiteY1" fmla="*/ 173898 h 190490"/>
              <a:gd name="connsiteX2" fmla="*/ 80753 w 138112"/>
              <a:gd name="connsiteY2" fmla="*/ 190424 h 190490"/>
              <a:gd name="connsiteX3" fmla="*/ 79105 w 138112"/>
              <a:gd name="connsiteY3" fmla="*/ 190490 h 190490"/>
              <a:gd name="connsiteX4" fmla="*/ 58998 w 138112"/>
              <a:gd name="connsiteY4" fmla="*/ 190490 h 190490"/>
              <a:gd name="connsiteX5" fmla="*/ 38548 w 138112"/>
              <a:gd name="connsiteY5" fmla="*/ 175470 h 190490"/>
              <a:gd name="connsiteX6" fmla="*/ 38110 w 138112"/>
              <a:gd name="connsiteY6" fmla="*/ 173879 h 190490"/>
              <a:gd name="connsiteX7" fmla="*/ 35347 w 138112"/>
              <a:gd name="connsiteY7" fmla="*/ 161906 h 190490"/>
              <a:gd name="connsiteX8" fmla="*/ 102756 w 138112"/>
              <a:gd name="connsiteY8" fmla="*/ 161906 h 190490"/>
              <a:gd name="connsiteX9" fmla="*/ 69056 w 138112"/>
              <a:gd name="connsiteY9" fmla="*/ 0 h 190490"/>
              <a:gd name="connsiteX10" fmla="*/ 138113 w 138112"/>
              <a:gd name="connsiteY10" fmla="*/ 69056 h 190490"/>
              <a:gd name="connsiteX11" fmla="*/ 111776 w 138112"/>
              <a:gd name="connsiteY11" fmla="*/ 124682 h 190490"/>
              <a:gd name="connsiteX12" fmla="*/ 111100 w 138112"/>
              <a:gd name="connsiteY12" fmla="*/ 125873 h 190490"/>
              <a:gd name="connsiteX13" fmla="*/ 106070 w 138112"/>
              <a:gd name="connsiteY13" fmla="*/ 147618 h 190490"/>
              <a:gd name="connsiteX14" fmla="*/ 32042 w 138112"/>
              <a:gd name="connsiteY14" fmla="*/ 147618 h 190490"/>
              <a:gd name="connsiteX15" fmla="*/ 27032 w 138112"/>
              <a:gd name="connsiteY15" fmla="*/ 125873 h 190490"/>
              <a:gd name="connsiteX16" fmla="*/ 26356 w 138112"/>
              <a:gd name="connsiteY16" fmla="*/ 124692 h 190490"/>
              <a:gd name="connsiteX17" fmla="*/ 0 w 138112"/>
              <a:gd name="connsiteY17" fmla="*/ 69047 h 190490"/>
              <a:gd name="connsiteX18" fmla="*/ 69056 w 138112"/>
              <a:gd name="connsiteY18" fmla="*/ 0 h 19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8112" h="190490">
                <a:moveTo>
                  <a:pt x="102756" y="161906"/>
                </a:moveTo>
                <a:lnTo>
                  <a:pt x="99993" y="173898"/>
                </a:lnTo>
                <a:cubicBezTo>
                  <a:pt x="97878" y="183018"/>
                  <a:pt x="90087" y="189708"/>
                  <a:pt x="80753" y="190424"/>
                </a:cubicBezTo>
                <a:lnTo>
                  <a:pt x="79105" y="190490"/>
                </a:lnTo>
                <a:lnTo>
                  <a:pt x="58998" y="190490"/>
                </a:lnTo>
                <a:cubicBezTo>
                  <a:pt x="49631" y="190490"/>
                  <a:pt x="41349" y="184408"/>
                  <a:pt x="38548" y="175470"/>
                </a:cubicBezTo>
                <a:lnTo>
                  <a:pt x="38110" y="173879"/>
                </a:lnTo>
                <a:lnTo>
                  <a:pt x="35347" y="161906"/>
                </a:lnTo>
                <a:lnTo>
                  <a:pt x="102756" y="161906"/>
                </a:lnTo>
                <a:close/>
                <a:moveTo>
                  <a:pt x="69056" y="0"/>
                </a:moveTo>
                <a:cubicBezTo>
                  <a:pt x="107195" y="0"/>
                  <a:pt x="138113" y="30918"/>
                  <a:pt x="138113" y="69056"/>
                </a:cubicBezTo>
                <a:cubicBezTo>
                  <a:pt x="138113" y="89402"/>
                  <a:pt x="129197" y="108042"/>
                  <a:pt x="111776" y="124682"/>
                </a:cubicBezTo>
                <a:cubicBezTo>
                  <a:pt x="111439" y="125004"/>
                  <a:pt x="111203" y="125419"/>
                  <a:pt x="111100" y="125873"/>
                </a:cubicBezTo>
                <a:lnTo>
                  <a:pt x="106070" y="147618"/>
                </a:lnTo>
                <a:lnTo>
                  <a:pt x="32042" y="147618"/>
                </a:lnTo>
                <a:lnTo>
                  <a:pt x="27032" y="125873"/>
                </a:lnTo>
                <a:cubicBezTo>
                  <a:pt x="26926" y="125421"/>
                  <a:pt x="26691" y="125011"/>
                  <a:pt x="26356" y="124692"/>
                </a:cubicBezTo>
                <a:cubicBezTo>
                  <a:pt x="8925" y="108042"/>
                  <a:pt x="0" y="89402"/>
                  <a:pt x="0" y="69047"/>
                </a:cubicBezTo>
                <a:cubicBezTo>
                  <a:pt x="5" y="30912"/>
                  <a:pt x="30921" y="0"/>
                  <a:pt x="6905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0" name="TextBox 29">
            <a:extLst>
              <a:ext uri="{FF2B5EF4-FFF2-40B4-BE49-F238E27FC236}">
                <a16:creationId xmlns:a16="http://schemas.microsoft.com/office/drawing/2014/main" id="{D1B1D3BF-45F3-BE06-57B5-C49438B0FBD3}"/>
              </a:ext>
            </a:extLst>
          </p:cNvPr>
          <p:cNvSpPr txBox="1"/>
          <p:nvPr/>
        </p:nvSpPr>
        <p:spPr>
          <a:xfrm>
            <a:off x="1710929" y="1321659"/>
            <a:ext cx="384572"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91F2C"/>
                </a:solidFill>
                <a:effectLst/>
                <a:uLnTx/>
                <a:uFillTx/>
                <a:latin typeface="Segoe UI Semibold"/>
                <a:ea typeface="+mn-ea"/>
                <a:cs typeface="Segoe UI" panose="020B0502040204020203" pitchFamily="34" charset="0"/>
              </a:rPr>
              <a:t>Tip</a:t>
            </a:r>
            <a:endParaRPr kumimoji="0" lang="en-US" sz="2000" b="0" i="0" u="none" strike="noStrike" kern="1200" cap="none" spc="0" normalizeH="0" baseline="0" noProof="0" dirty="0">
              <a:ln>
                <a:noFill/>
              </a:ln>
              <a:solidFill>
                <a:srgbClr val="091F2C"/>
              </a:solidFill>
              <a:effectLst/>
              <a:uLnTx/>
              <a:uFillTx/>
              <a:latin typeface="Segoe UI"/>
              <a:ea typeface="+mn-ea"/>
              <a:cs typeface="+mn-cs"/>
            </a:endParaRPr>
          </a:p>
        </p:txBody>
      </p:sp>
      <p:sp>
        <p:nvSpPr>
          <p:cNvPr id="16" name="TextBox 15">
            <a:extLst>
              <a:ext uri="{FF2B5EF4-FFF2-40B4-BE49-F238E27FC236}">
                <a16:creationId xmlns:a16="http://schemas.microsoft.com/office/drawing/2014/main" id="{99C8442B-7840-786B-D3BC-67D84FC35064}"/>
              </a:ext>
            </a:extLst>
          </p:cNvPr>
          <p:cNvSpPr txBox="1"/>
          <p:nvPr/>
        </p:nvSpPr>
        <p:spPr>
          <a:xfrm>
            <a:off x="2770777" y="1129723"/>
            <a:ext cx="8477389" cy="738664"/>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Once you understand the target audiences and are prepared to discuss Windows Server 2025, you’re ready to make the call. Here’s something to get the conversation started. Feel free to customize the conversation to address your customer’s needs and concerns.</a:t>
            </a:r>
          </a:p>
        </p:txBody>
      </p:sp>
      <p:sp>
        <p:nvSpPr>
          <p:cNvPr id="25" name="Graphic 14">
            <a:extLst>
              <a:ext uri="{FF2B5EF4-FFF2-40B4-BE49-F238E27FC236}">
                <a16:creationId xmlns:a16="http://schemas.microsoft.com/office/drawing/2014/main" id="{85590636-5781-7E38-9208-EA1DD3ED299C}"/>
              </a:ext>
            </a:extLst>
          </p:cNvPr>
          <p:cNvSpPr>
            <a:spLocks/>
          </p:cNvSpPr>
          <p:nvPr/>
        </p:nvSpPr>
        <p:spPr>
          <a:xfrm>
            <a:off x="1020221" y="2070890"/>
            <a:ext cx="10269220" cy="4639732"/>
          </a:xfrm>
          <a:prstGeom prst="rect">
            <a:avLst/>
          </a:prstGeom>
          <a:noFill/>
          <a:ln w="3175">
            <a:no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300"/>
              </a:spcBef>
              <a:spcAft>
                <a:spcPts val="1800"/>
              </a:spcAft>
              <a:buClrTx/>
              <a:buSzTx/>
              <a:buFontTx/>
              <a:buNone/>
              <a:tabLst/>
              <a:defRPr/>
            </a:pPr>
            <a:r>
              <a:rPr kumimoji="0" lang="en-US" sz="2000" b="0" i="0" u="none" strike="noStrike" kern="1200" cap="none" spc="0" normalizeH="0" baseline="0" noProof="0" dirty="0">
                <a:ln w="3175">
                  <a:noFill/>
                </a:ln>
                <a:solidFill>
                  <a:srgbClr val="FFFFFF"/>
                </a:solidFill>
                <a:effectLst/>
                <a:uLnTx/>
                <a:uFillTx/>
                <a:latin typeface="Segoe UI Semibold"/>
                <a:ea typeface="+mn-ea"/>
                <a:cs typeface="Segoe UI" pitchFamily="34" charset="0"/>
              </a:rPr>
              <a:t>Say:</a:t>
            </a:r>
            <a:endParaRPr kumimoji="0" lang="en-US" sz="20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endParaRP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Hello [customer name], this is [sales rep name] from [company name].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How are you today? I understand you are interested in discussing some new options for your server hardware and software. I’d like to share some </a:t>
            </a:r>
            <a:r>
              <a:rPr kumimoji="0" lang="en-US" sz="18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information and discuss </a:t>
            </a: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and the key benefits of using the latest server hardware with Windows Server 2025.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Many small to mid-size businesses are struggling to keep up with new technology and move their business forward. Now is the ideal time to upgrade to Windows Server 2025 and update your hardware, to gain competitive advantage and prepare your organization for the future.</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It enables you to protect your data, reinforce your resilience, drive business agility, and improve performance, efficiency, and innovation.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Windows Server is designed to help you </a:t>
            </a:r>
            <a:r>
              <a:rPr kumimoji="0" lang="en-US" sz="1800" b="0" i="0" u="none" strike="noStrike" kern="100" cap="none" spc="0" normalizeH="0" baseline="0" noProof="0" dirty="0">
                <a:ln>
                  <a:noFill/>
                </a:ln>
                <a:solidFill>
                  <a:srgbClr val="000000"/>
                </a:solidFill>
                <a:effectLst/>
                <a:uLnTx/>
                <a:uFillTx/>
                <a:latin typeface="Segoe UI"/>
                <a:ea typeface="+mn-ea"/>
                <a:cs typeface="Segoe UI" panose="020B0502040204020203" pitchFamily="34" charset="0"/>
              </a:rPr>
              <a:t>r</a:t>
            </a:r>
            <a:r>
              <a:rPr kumimoji="0" lang="en-US" sz="1800" b="0" i="0" u="none" strike="noStrike" kern="100" cap="none" spc="0" normalizeH="0" baseline="0" noProof="0" dirty="0">
                <a:ln>
                  <a:noFill/>
                </a:ln>
                <a:solidFill>
                  <a:srgbClr val="000000"/>
                </a:solidFill>
                <a:effectLst/>
                <a:uLnTx/>
                <a:uFillTx/>
                <a:latin typeface="Segoe UI"/>
                <a:ea typeface="+mn-ea"/>
                <a:cs typeface="+mn-cs"/>
              </a:rPr>
              <a:t>educe downtime and improve productivity with automated security patching and security baselines to ensure critical vulnerabilities are resolved before there is a problem. This means you can innovate on your own terms and bring the capabilities of the cloud to both your server environment and your workplace.</a:t>
            </a:r>
          </a:p>
        </p:txBody>
      </p:sp>
      <p:sp>
        <p:nvSpPr>
          <p:cNvPr id="7" name="Slide Number Placeholder 6">
            <a:extLst>
              <a:ext uri="{FF2B5EF4-FFF2-40B4-BE49-F238E27FC236}">
                <a16:creationId xmlns:a16="http://schemas.microsoft.com/office/drawing/2014/main" id="{B8EA8C2B-50AF-14BA-0F3C-9F9E0B605087}"/>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230708941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5C79E-27E1-4C23-7214-F32FC39FB111}"/>
            </a:ext>
          </a:extLst>
        </p:cNvPr>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96504F2C-EA13-D401-A323-A05C82B2786B}"/>
              </a:ext>
              <a:ext uri="{C183D7F6-B498-43B3-948B-1728B52AA6E4}">
                <adec:decorative xmlns:adec="http://schemas.microsoft.com/office/drawing/2017/decorative" val="1"/>
              </a:ext>
            </a:extLst>
          </p:cNvPr>
          <p:cNvSpPr>
            <a:spLocks/>
          </p:cNvSpPr>
          <p:nvPr/>
        </p:nvSpPr>
        <p:spPr>
          <a:xfrm>
            <a:off x="662143" y="2234764"/>
            <a:ext cx="10867715" cy="3912546"/>
          </a:xfrm>
          <a:prstGeom prst="round2SameRect">
            <a:avLst>
              <a:gd name="adj1" fmla="val 0"/>
              <a:gd name="adj2" fmla="val 5173"/>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55" name="Freeform: Shape 54">
            <a:extLst>
              <a:ext uri="{FF2B5EF4-FFF2-40B4-BE49-F238E27FC236}">
                <a16:creationId xmlns:a16="http://schemas.microsoft.com/office/drawing/2014/main" id="{42C98DAC-95F6-67CB-BEF1-ECD1E306F682}"/>
              </a:ext>
              <a:ext uri="{C183D7F6-B498-43B3-948B-1728B52AA6E4}">
                <adec:decorative xmlns:adec="http://schemas.microsoft.com/office/drawing/2017/decorative" val="1"/>
              </a:ext>
            </a:extLst>
          </p:cNvPr>
          <p:cNvSpPr>
            <a:spLocks/>
          </p:cNvSpPr>
          <p:nvPr/>
        </p:nvSpPr>
        <p:spPr>
          <a:xfrm>
            <a:off x="662143"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2" name="Graphic 14">
            <a:extLst>
              <a:ext uri="{FF2B5EF4-FFF2-40B4-BE49-F238E27FC236}">
                <a16:creationId xmlns:a16="http://schemas.microsoft.com/office/drawing/2014/main" id="{88B31EC2-84FE-BDBA-66A7-EA7FE01E018D}"/>
              </a:ext>
              <a:ext uri="{C183D7F6-B498-43B3-948B-1728B52AA6E4}">
                <adec:decorative xmlns:adec="http://schemas.microsoft.com/office/drawing/2017/decorative" val="1"/>
              </a:ext>
            </a:extLst>
          </p:cNvPr>
          <p:cNvSpPr>
            <a:spLocks/>
          </p:cNvSpPr>
          <p:nvPr/>
        </p:nvSpPr>
        <p:spPr>
          <a:xfrm>
            <a:off x="802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56" name="Freeform: Shape 55">
            <a:extLst>
              <a:ext uri="{FF2B5EF4-FFF2-40B4-BE49-F238E27FC236}">
                <a16:creationId xmlns:a16="http://schemas.microsoft.com/office/drawing/2014/main" id="{E6AC7489-B7C0-A1F5-C1A5-E8BD1FECA2C3}"/>
              </a:ext>
              <a:ext uri="{C183D7F6-B498-43B3-948B-1728B52AA6E4}">
                <adec:decorative xmlns:adec="http://schemas.microsoft.com/office/drawing/2017/decorative" val="1"/>
              </a:ext>
            </a:extLst>
          </p:cNvPr>
          <p:cNvSpPr/>
          <p:nvPr/>
        </p:nvSpPr>
        <p:spPr>
          <a:xfrm>
            <a:off x="4293355"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8" name="Freeform: Shape 57">
            <a:extLst>
              <a:ext uri="{FF2B5EF4-FFF2-40B4-BE49-F238E27FC236}">
                <a16:creationId xmlns:a16="http://schemas.microsoft.com/office/drawing/2014/main" id="{CF0D8C9F-95FF-F5A9-4FB0-0350C568031A}"/>
              </a:ext>
              <a:ext uri="{C183D7F6-B498-43B3-948B-1728B52AA6E4}">
                <adec:decorative xmlns:adec="http://schemas.microsoft.com/office/drawing/2017/decorative" val="1"/>
              </a:ext>
            </a:extLst>
          </p:cNvPr>
          <p:cNvSpPr/>
          <p:nvPr/>
        </p:nvSpPr>
        <p:spPr>
          <a:xfrm>
            <a:off x="7928636"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3" name="Graphic 14">
            <a:extLst>
              <a:ext uri="{FF2B5EF4-FFF2-40B4-BE49-F238E27FC236}">
                <a16:creationId xmlns:a16="http://schemas.microsoft.com/office/drawing/2014/main" id="{828CC118-3C84-A956-E538-4E763E9CE14F}"/>
              </a:ext>
              <a:ext uri="{C183D7F6-B498-43B3-948B-1728B52AA6E4}">
                <adec:decorative xmlns:adec="http://schemas.microsoft.com/office/drawing/2017/decorative" val="1"/>
              </a:ext>
            </a:extLst>
          </p:cNvPr>
          <p:cNvSpPr>
            <a:spLocks/>
          </p:cNvSpPr>
          <p:nvPr/>
        </p:nvSpPr>
        <p:spPr>
          <a:xfrm>
            <a:off x="4437547" y="1428751"/>
            <a:ext cx="527818" cy="527942"/>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5" name="Graphic 14">
            <a:extLst>
              <a:ext uri="{FF2B5EF4-FFF2-40B4-BE49-F238E27FC236}">
                <a16:creationId xmlns:a16="http://schemas.microsoft.com/office/drawing/2014/main" id="{8EFF9E77-788D-B4BC-2FB0-C2BE30D21BDE}"/>
              </a:ext>
              <a:ext uri="{C183D7F6-B498-43B3-948B-1728B52AA6E4}">
                <adec:decorative xmlns:adec="http://schemas.microsoft.com/office/drawing/2017/decorative" val="1"/>
              </a:ext>
            </a:extLst>
          </p:cNvPr>
          <p:cNvSpPr>
            <a:spLocks/>
          </p:cNvSpPr>
          <p:nvPr/>
        </p:nvSpPr>
        <p:spPr>
          <a:xfrm>
            <a:off x="8072828" y="1428751"/>
            <a:ext cx="527818" cy="527942"/>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4" name="Title 3">
            <a:extLst>
              <a:ext uri="{FF2B5EF4-FFF2-40B4-BE49-F238E27FC236}">
                <a16:creationId xmlns:a16="http://schemas.microsoft.com/office/drawing/2014/main" id="{F62084CC-8AE6-6585-912A-FF8254E69BF6}"/>
              </a:ext>
            </a:extLst>
          </p:cNvPr>
          <p:cNvSpPr>
            <a:spLocks noGrp="1"/>
          </p:cNvSpPr>
          <p:nvPr>
            <p:ph type="title"/>
          </p:nvPr>
        </p:nvSpPr>
        <p:spPr>
          <a:xfrm>
            <a:off x="584200" y="365125"/>
            <a:ext cx="10912475" cy="492443"/>
          </a:xfrm>
        </p:spPr>
        <p:txBody>
          <a:bodyPr vert="horz"/>
          <a:lstStyle/>
          <a:p>
            <a:r>
              <a:rPr lang="en-GB" dirty="0"/>
              <a:t>Qualifying questions: Existing hardware and software</a:t>
            </a:r>
          </a:p>
        </p:txBody>
      </p:sp>
      <p:sp>
        <p:nvSpPr>
          <p:cNvPr id="8" name="Graphic 65" descr="Icon of a monitor with a keyboard">
            <a:extLst>
              <a:ext uri="{FF2B5EF4-FFF2-40B4-BE49-F238E27FC236}">
                <a16:creationId xmlns:a16="http://schemas.microsoft.com/office/drawing/2014/main" id="{891BCBD5-6DBD-014C-5193-BA089D941DC2}"/>
              </a:ext>
            </a:extLst>
          </p:cNvPr>
          <p:cNvSpPr>
            <a:spLocks/>
          </p:cNvSpPr>
          <p:nvPr/>
        </p:nvSpPr>
        <p:spPr>
          <a:xfrm>
            <a:off x="931523" y="1564481"/>
            <a:ext cx="269306" cy="256482"/>
          </a:xfrm>
          <a:custGeom>
            <a:avLst/>
            <a:gdLst>
              <a:gd name="connsiteX0" fmla="*/ 44996 w 200025"/>
              <a:gd name="connsiteY0" fmla="*/ 180975 h 190500"/>
              <a:gd name="connsiteX1" fmla="*/ 69056 w 200025"/>
              <a:gd name="connsiteY1" fmla="*/ 180975 h 190500"/>
              <a:gd name="connsiteX2" fmla="*/ 66675 w 200025"/>
              <a:gd name="connsiteY2" fmla="*/ 169069 h 190500"/>
              <a:gd name="connsiteX3" fmla="*/ 66675 w 200025"/>
              <a:gd name="connsiteY3" fmla="*/ 116681 h 190500"/>
              <a:gd name="connsiteX4" fmla="*/ 97631 w 200025"/>
              <a:gd name="connsiteY4" fmla="*/ 85725 h 190500"/>
              <a:gd name="connsiteX5" fmla="*/ 178594 w 200025"/>
              <a:gd name="connsiteY5" fmla="*/ 85725 h 190500"/>
              <a:gd name="connsiteX6" fmla="*/ 190490 w 200025"/>
              <a:gd name="connsiteY6" fmla="*/ 88097 h 190500"/>
              <a:gd name="connsiteX7" fmla="*/ 190490 w 200025"/>
              <a:gd name="connsiteY7" fmla="*/ 21431 h 190500"/>
              <a:gd name="connsiteX8" fmla="*/ 190443 w 200025"/>
              <a:gd name="connsiteY8" fmla="*/ 19964 h 190500"/>
              <a:gd name="connsiteX9" fmla="*/ 169059 w 200025"/>
              <a:gd name="connsiteY9" fmla="*/ 0 h 190500"/>
              <a:gd name="connsiteX10" fmla="*/ 21431 w 200025"/>
              <a:gd name="connsiteY10" fmla="*/ 0 h 190500"/>
              <a:gd name="connsiteX11" fmla="*/ 19964 w 200025"/>
              <a:gd name="connsiteY11" fmla="*/ 48 h 190500"/>
              <a:gd name="connsiteX12" fmla="*/ 0 w 200025"/>
              <a:gd name="connsiteY12" fmla="*/ 21431 h 190500"/>
              <a:gd name="connsiteX13" fmla="*/ 0 w 200025"/>
              <a:gd name="connsiteY13" fmla="*/ 121463 h 190500"/>
              <a:gd name="connsiteX14" fmla="*/ 48 w 200025"/>
              <a:gd name="connsiteY14" fmla="*/ 122930 h 190500"/>
              <a:gd name="connsiteX15" fmla="*/ 20460 w 200025"/>
              <a:gd name="connsiteY15" fmla="*/ 142875 h 190500"/>
              <a:gd name="connsiteX16" fmla="*/ 19050 w 200025"/>
              <a:gd name="connsiteY16" fmla="*/ 142875 h 190500"/>
              <a:gd name="connsiteX17" fmla="*/ 19050 w 200025"/>
              <a:gd name="connsiteY17" fmla="*/ 142894 h 190500"/>
              <a:gd name="connsiteX18" fmla="*/ 52378 w 200025"/>
              <a:gd name="connsiteY18" fmla="*/ 142894 h 190500"/>
              <a:gd name="connsiteX19" fmla="*/ 52378 w 200025"/>
              <a:gd name="connsiteY19" fmla="*/ 166688 h 190500"/>
              <a:gd name="connsiteX20" fmla="*/ 35719 w 200025"/>
              <a:gd name="connsiteY20" fmla="*/ 166688 h 190500"/>
              <a:gd name="connsiteX21" fmla="*/ 34747 w 200025"/>
              <a:gd name="connsiteY21" fmla="*/ 166754 h 190500"/>
              <a:gd name="connsiteX22" fmla="*/ 28614 w 200025"/>
              <a:gd name="connsiteY22" fmla="*/ 174783 h 190500"/>
              <a:gd name="connsiteX23" fmla="*/ 35471 w 200025"/>
              <a:gd name="connsiteY23" fmla="*/ 180975 h 190500"/>
              <a:gd name="connsiteX24" fmla="*/ 44996 w 200025"/>
              <a:gd name="connsiteY24" fmla="*/ 180975 h 190500"/>
              <a:gd name="connsiteX25" fmla="*/ 76200 w 200025"/>
              <a:gd name="connsiteY25" fmla="*/ 116681 h 190500"/>
              <a:gd name="connsiteX26" fmla="*/ 97631 w 200025"/>
              <a:gd name="connsiteY26" fmla="*/ 95250 h 190500"/>
              <a:gd name="connsiteX27" fmla="*/ 178594 w 200025"/>
              <a:gd name="connsiteY27" fmla="*/ 95250 h 190500"/>
              <a:gd name="connsiteX28" fmla="*/ 200025 w 200025"/>
              <a:gd name="connsiteY28" fmla="*/ 116681 h 190500"/>
              <a:gd name="connsiteX29" fmla="*/ 200025 w 200025"/>
              <a:gd name="connsiteY29" fmla="*/ 169069 h 190500"/>
              <a:gd name="connsiteX30" fmla="*/ 178594 w 200025"/>
              <a:gd name="connsiteY30" fmla="*/ 190500 h 190500"/>
              <a:gd name="connsiteX31" fmla="*/ 97631 w 200025"/>
              <a:gd name="connsiteY31" fmla="*/ 190500 h 190500"/>
              <a:gd name="connsiteX32" fmla="*/ 76200 w 200025"/>
              <a:gd name="connsiteY32" fmla="*/ 169069 h 190500"/>
              <a:gd name="connsiteX33" fmla="*/ 76200 w 200025"/>
              <a:gd name="connsiteY33" fmla="*/ 116681 h 190500"/>
              <a:gd name="connsiteX34" fmla="*/ 114300 w 200025"/>
              <a:gd name="connsiteY34" fmla="*/ 119063 h 190500"/>
              <a:gd name="connsiteX35" fmla="*/ 107156 w 200025"/>
              <a:gd name="connsiteY35" fmla="*/ 111919 h 190500"/>
              <a:gd name="connsiteX36" fmla="*/ 100013 w 200025"/>
              <a:gd name="connsiteY36" fmla="*/ 119063 h 190500"/>
              <a:gd name="connsiteX37" fmla="*/ 107156 w 200025"/>
              <a:gd name="connsiteY37" fmla="*/ 126206 h 190500"/>
              <a:gd name="connsiteX38" fmla="*/ 114300 w 200025"/>
              <a:gd name="connsiteY38" fmla="*/ 119063 h 190500"/>
              <a:gd name="connsiteX39" fmla="*/ 147638 w 200025"/>
              <a:gd name="connsiteY39" fmla="*/ 119063 h 190500"/>
              <a:gd name="connsiteX40" fmla="*/ 140494 w 200025"/>
              <a:gd name="connsiteY40" fmla="*/ 111919 h 190500"/>
              <a:gd name="connsiteX41" fmla="*/ 133350 w 200025"/>
              <a:gd name="connsiteY41" fmla="*/ 119063 h 190500"/>
              <a:gd name="connsiteX42" fmla="*/ 140494 w 200025"/>
              <a:gd name="connsiteY42" fmla="*/ 126206 h 190500"/>
              <a:gd name="connsiteX43" fmla="*/ 147638 w 200025"/>
              <a:gd name="connsiteY43" fmla="*/ 119063 h 190500"/>
              <a:gd name="connsiteX44" fmla="*/ 171450 w 200025"/>
              <a:gd name="connsiteY44" fmla="*/ 126206 h 190500"/>
              <a:gd name="connsiteX45" fmla="*/ 178594 w 200025"/>
              <a:gd name="connsiteY45" fmla="*/ 119063 h 190500"/>
              <a:gd name="connsiteX46" fmla="*/ 171450 w 200025"/>
              <a:gd name="connsiteY46" fmla="*/ 111919 h 190500"/>
              <a:gd name="connsiteX47" fmla="*/ 164306 w 200025"/>
              <a:gd name="connsiteY47" fmla="*/ 119063 h 190500"/>
              <a:gd name="connsiteX48" fmla="*/ 171450 w 200025"/>
              <a:gd name="connsiteY48" fmla="*/ 126206 h 190500"/>
              <a:gd name="connsiteX49" fmla="*/ 164306 w 200025"/>
              <a:gd name="connsiteY49" fmla="*/ 142875 h 190500"/>
              <a:gd name="connsiteX50" fmla="*/ 157163 w 200025"/>
              <a:gd name="connsiteY50" fmla="*/ 135731 h 190500"/>
              <a:gd name="connsiteX51" fmla="*/ 150019 w 200025"/>
              <a:gd name="connsiteY51" fmla="*/ 142875 h 190500"/>
              <a:gd name="connsiteX52" fmla="*/ 157163 w 200025"/>
              <a:gd name="connsiteY52" fmla="*/ 150019 h 190500"/>
              <a:gd name="connsiteX53" fmla="*/ 164306 w 200025"/>
              <a:gd name="connsiteY53" fmla="*/ 142875 h 190500"/>
              <a:gd name="connsiteX54" fmla="*/ 123825 w 200025"/>
              <a:gd name="connsiteY54" fmla="*/ 150019 h 190500"/>
              <a:gd name="connsiteX55" fmla="*/ 130969 w 200025"/>
              <a:gd name="connsiteY55" fmla="*/ 142875 h 190500"/>
              <a:gd name="connsiteX56" fmla="*/ 123825 w 200025"/>
              <a:gd name="connsiteY56" fmla="*/ 135731 h 190500"/>
              <a:gd name="connsiteX57" fmla="*/ 116681 w 200025"/>
              <a:gd name="connsiteY57" fmla="*/ 142875 h 190500"/>
              <a:gd name="connsiteX58" fmla="*/ 123825 w 200025"/>
              <a:gd name="connsiteY58" fmla="*/ 150019 h 190500"/>
              <a:gd name="connsiteX59" fmla="*/ 104775 w 200025"/>
              <a:gd name="connsiteY59" fmla="*/ 169069 h 190500"/>
              <a:gd name="connsiteX60" fmla="*/ 111919 w 200025"/>
              <a:gd name="connsiteY60" fmla="*/ 176213 h 190500"/>
              <a:gd name="connsiteX61" fmla="*/ 164306 w 200025"/>
              <a:gd name="connsiteY61" fmla="*/ 176213 h 190500"/>
              <a:gd name="connsiteX62" fmla="*/ 171450 w 200025"/>
              <a:gd name="connsiteY62" fmla="*/ 169069 h 190500"/>
              <a:gd name="connsiteX63" fmla="*/ 164306 w 200025"/>
              <a:gd name="connsiteY63" fmla="*/ 161925 h 190500"/>
              <a:gd name="connsiteX64" fmla="*/ 111919 w 200025"/>
              <a:gd name="connsiteY64" fmla="*/ 161925 h 190500"/>
              <a:gd name="connsiteX65" fmla="*/ 104775 w 200025"/>
              <a:gd name="connsiteY65" fmla="*/ 16906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00025" h="190500">
                <a:moveTo>
                  <a:pt x="44996" y="180975"/>
                </a:moveTo>
                <a:lnTo>
                  <a:pt x="69056" y="180975"/>
                </a:lnTo>
                <a:cubicBezTo>
                  <a:pt x="67482" y="177203"/>
                  <a:pt x="66672" y="173156"/>
                  <a:pt x="66675" y="169069"/>
                </a:cubicBezTo>
                <a:lnTo>
                  <a:pt x="66675" y="116681"/>
                </a:lnTo>
                <a:cubicBezTo>
                  <a:pt x="66675" y="99585"/>
                  <a:pt x="80535" y="85725"/>
                  <a:pt x="97631" y="85725"/>
                </a:cubicBezTo>
                <a:lnTo>
                  <a:pt x="178594" y="85725"/>
                </a:lnTo>
                <a:cubicBezTo>
                  <a:pt x="182804" y="85725"/>
                  <a:pt x="186823" y="86563"/>
                  <a:pt x="190490" y="88097"/>
                </a:cubicBezTo>
                <a:lnTo>
                  <a:pt x="190490" y="21431"/>
                </a:lnTo>
                <a:lnTo>
                  <a:pt x="190443" y="19964"/>
                </a:lnTo>
                <a:cubicBezTo>
                  <a:pt x="189671" y="8723"/>
                  <a:pt x="180327" y="-1"/>
                  <a:pt x="169059" y="0"/>
                </a:cubicBezTo>
                <a:lnTo>
                  <a:pt x="21431" y="0"/>
                </a:lnTo>
                <a:lnTo>
                  <a:pt x="19964" y="48"/>
                </a:lnTo>
                <a:cubicBezTo>
                  <a:pt x="8723" y="819"/>
                  <a:pt x="-1" y="10163"/>
                  <a:pt x="0" y="21431"/>
                </a:cubicBezTo>
                <a:lnTo>
                  <a:pt x="0" y="121463"/>
                </a:lnTo>
                <a:lnTo>
                  <a:pt x="48" y="122930"/>
                </a:lnTo>
                <a:cubicBezTo>
                  <a:pt x="792" y="133801"/>
                  <a:pt x="9575" y="142383"/>
                  <a:pt x="20460" y="142875"/>
                </a:cubicBezTo>
                <a:lnTo>
                  <a:pt x="19050" y="142875"/>
                </a:lnTo>
                <a:lnTo>
                  <a:pt x="19050" y="142894"/>
                </a:lnTo>
                <a:lnTo>
                  <a:pt x="52378" y="142894"/>
                </a:lnTo>
                <a:lnTo>
                  <a:pt x="52378" y="166688"/>
                </a:lnTo>
                <a:lnTo>
                  <a:pt x="35719" y="166688"/>
                </a:lnTo>
                <a:lnTo>
                  <a:pt x="34747" y="166754"/>
                </a:lnTo>
                <a:cubicBezTo>
                  <a:pt x="30837" y="167278"/>
                  <a:pt x="28091" y="170872"/>
                  <a:pt x="28614" y="174783"/>
                </a:cubicBezTo>
                <a:cubicBezTo>
                  <a:pt x="29078" y="178246"/>
                  <a:pt x="31979" y="180865"/>
                  <a:pt x="35471" y="180975"/>
                </a:cubicBezTo>
                <a:lnTo>
                  <a:pt x="44996" y="180975"/>
                </a:lnTo>
                <a:close/>
                <a:moveTo>
                  <a:pt x="76200" y="116681"/>
                </a:moveTo>
                <a:cubicBezTo>
                  <a:pt x="76200" y="104845"/>
                  <a:pt x="85795" y="95250"/>
                  <a:pt x="97631" y="95250"/>
                </a:cubicBezTo>
                <a:lnTo>
                  <a:pt x="178594" y="95250"/>
                </a:lnTo>
                <a:cubicBezTo>
                  <a:pt x="190430" y="95250"/>
                  <a:pt x="200025" y="104845"/>
                  <a:pt x="200025" y="116681"/>
                </a:cubicBezTo>
                <a:lnTo>
                  <a:pt x="200025" y="169069"/>
                </a:lnTo>
                <a:cubicBezTo>
                  <a:pt x="200025" y="180905"/>
                  <a:pt x="190430" y="190500"/>
                  <a:pt x="178594" y="190500"/>
                </a:cubicBezTo>
                <a:lnTo>
                  <a:pt x="97631" y="190500"/>
                </a:lnTo>
                <a:cubicBezTo>
                  <a:pt x="85795" y="190500"/>
                  <a:pt x="76200" y="180905"/>
                  <a:pt x="76200" y="169069"/>
                </a:cubicBezTo>
                <a:lnTo>
                  <a:pt x="76200" y="116681"/>
                </a:lnTo>
                <a:close/>
                <a:moveTo>
                  <a:pt x="114300" y="119063"/>
                </a:moveTo>
                <a:cubicBezTo>
                  <a:pt x="114300" y="115117"/>
                  <a:pt x="111102" y="111919"/>
                  <a:pt x="107156" y="111919"/>
                </a:cubicBezTo>
                <a:cubicBezTo>
                  <a:pt x="103211" y="111919"/>
                  <a:pt x="100013" y="115117"/>
                  <a:pt x="100013" y="119063"/>
                </a:cubicBezTo>
                <a:cubicBezTo>
                  <a:pt x="100013" y="123008"/>
                  <a:pt x="103211" y="126206"/>
                  <a:pt x="107156" y="126206"/>
                </a:cubicBezTo>
                <a:cubicBezTo>
                  <a:pt x="111102" y="126206"/>
                  <a:pt x="114300" y="123008"/>
                  <a:pt x="114300" y="119063"/>
                </a:cubicBezTo>
                <a:close/>
                <a:moveTo>
                  <a:pt x="147638" y="119063"/>
                </a:moveTo>
                <a:cubicBezTo>
                  <a:pt x="147638" y="115117"/>
                  <a:pt x="144439" y="111919"/>
                  <a:pt x="140494" y="111919"/>
                </a:cubicBezTo>
                <a:cubicBezTo>
                  <a:pt x="136549" y="111919"/>
                  <a:pt x="133350" y="115117"/>
                  <a:pt x="133350" y="119063"/>
                </a:cubicBezTo>
                <a:cubicBezTo>
                  <a:pt x="133350" y="123008"/>
                  <a:pt x="136549" y="126206"/>
                  <a:pt x="140494" y="126206"/>
                </a:cubicBezTo>
                <a:cubicBezTo>
                  <a:pt x="144439" y="126206"/>
                  <a:pt x="147638" y="123008"/>
                  <a:pt x="147638" y="119063"/>
                </a:cubicBezTo>
                <a:close/>
                <a:moveTo>
                  <a:pt x="171450" y="126206"/>
                </a:moveTo>
                <a:cubicBezTo>
                  <a:pt x="175395" y="126206"/>
                  <a:pt x="178594" y="123008"/>
                  <a:pt x="178594" y="119063"/>
                </a:cubicBezTo>
                <a:cubicBezTo>
                  <a:pt x="178594" y="115117"/>
                  <a:pt x="175395" y="111919"/>
                  <a:pt x="171450" y="111919"/>
                </a:cubicBezTo>
                <a:cubicBezTo>
                  <a:pt x="167505" y="111919"/>
                  <a:pt x="164306" y="115117"/>
                  <a:pt x="164306" y="119063"/>
                </a:cubicBezTo>
                <a:cubicBezTo>
                  <a:pt x="164306" y="123008"/>
                  <a:pt x="167505" y="126206"/>
                  <a:pt x="171450" y="126206"/>
                </a:cubicBezTo>
                <a:close/>
                <a:moveTo>
                  <a:pt x="164306" y="142875"/>
                </a:moveTo>
                <a:cubicBezTo>
                  <a:pt x="164306" y="138930"/>
                  <a:pt x="161108" y="135731"/>
                  <a:pt x="157163" y="135731"/>
                </a:cubicBezTo>
                <a:cubicBezTo>
                  <a:pt x="153217" y="135731"/>
                  <a:pt x="150019" y="138930"/>
                  <a:pt x="150019" y="142875"/>
                </a:cubicBezTo>
                <a:cubicBezTo>
                  <a:pt x="150019" y="146820"/>
                  <a:pt x="153217" y="150019"/>
                  <a:pt x="157163" y="150019"/>
                </a:cubicBezTo>
                <a:cubicBezTo>
                  <a:pt x="161108" y="150019"/>
                  <a:pt x="164306" y="146820"/>
                  <a:pt x="164306" y="142875"/>
                </a:cubicBezTo>
                <a:close/>
                <a:moveTo>
                  <a:pt x="123825" y="150019"/>
                </a:moveTo>
                <a:cubicBezTo>
                  <a:pt x="127770" y="150019"/>
                  <a:pt x="130969" y="146820"/>
                  <a:pt x="130969" y="142875"/>
                </a:cubicBezTo>
                <a:cubicBezTo>
                  <a:pt x="130969" y="138930"/>
                  <a:pt x="127770" y="135731"/>
                  <a:pt x="123825" y="135731"/>
                </a:cubicBezTo>
                <a:cubicBezTo>
                  <a:pt x="119880" y="135731"/>
                  <a:pt x="116681" y="138930"/>
                  <a:pt x="116681" y="142875"/>
                </a:cubicBezTo>
                <a:cubicBezTo>
                  <a:pt x="116681" y="146820"/>
                  <a:pt x="119880" y="150019"/>
                  <a:pt x="123825" y="150019"/>
                </a:cubicBezTo>
                <a:close/>
                <a:moveTo>
                  <a:pt x="104775" y="169069"/>
                </a:moveTo>
                <a:cubicBezTo>
                  <a:pt x="104775" y="173012"/>
                  <a:pt x="107975" y="176213"/>
                  <a:pt x="111919" y="176213"/>
                </a:cubicBezTo>
                <a:lnTo>
                  <a:pt x="164306" y="176213"/>
                </a:lnTo>
                <a:cubicBezTo>
                  <a:pt x="168252" y="176213"/>
                  <a:pt x="171450" y="173014"/>
                  <a:pt x="171450" y="169069"/>
                </a:cubicBezTo>
                <a:cubicBezTo>
                  <a:pt x="171450" y="165124"/>
                  <a:pt x="168252" y="161925"/>
                  <a:pt x="164306" y="161925"/>
                </a:cubicBezTo>
                <a:lnTo>
                  <a:pt x="111919" y="161925"/>
                </a:lnTo>
                <a:cubicBezTo>
                  <a:pt x="107974" y="161925"/>
                  <a:pt x="104775" y="165124"/>
                  <a:pt x="104775" y="16906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26" name="Rectangle 25">
            <a:extLst>
              <a:ext uri="{FF2B5EF4-FFF2-40B4-BE49-F238E27FC236}">
                <a16:creationId xmlns:a16="http://schemas.microsoft.com/office/drawing/2014/main" id="{72B72507-3627-657C-9261-CD462CBADB52}"/>
              </a:ext>
            </a:extLst>
          </p:cNvPr>
          <p:cNvSpPr>
            <a:spLocks/>
          </p:cNvSpPr>
          <p:nvPr/>
        </p:nvSpPr>
        <p:spPr bwMode="auto">
          <a:xfrm>
            <a:off x="1502010" y="1203536"/>
            <a:ext cx="2326735" cy="861774"/>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What was the last upgrade to your server’s hardware? Does your organization have a server refresh cycle? </a:t>
            </a:r>
          </a:p>
        </p:txBody>
      </p:sp>
      <p:sp>
        <p:nvSpPr>
          <p:cNvPr id="13" name="Graphic 112" descr="Icon of an app window">
            <a:extLst>
              <a:ext uri="{FF2B5EF4-FFF2-40B4-BE49-F238E27FC236}">
                <a16:creationId xmlns:a16="http://schemas.microsoft.com/office/drawing/2014/main" id="{6BF660F2-3C07-02C3-59A9-B3E2FCDB6B88}"/>
              </a:ext>
            </a:extLst>
          </p:cNvPr>
          <p:cNvSpPr>
            <a:spLocks/>
          </p:cNvSpPr>
          <p:nvPr/>
        </p:nvSpPr>
        <p:spPr>
          <a:xfrm>
            <a:off x="4570249" y="1561522"/>
            <a:ext cx="262414" cy="262400"/>
          </a:xfrm>
          <a:custGeom>
            <a:avLst/>
            <a:gdLst>
              <a:gd name="connsiteX0" fmla="*/ 140494 w 171459"/>
              <a:gd name="connsiteY0" fmla="*/ 0 h 171450"/>
              <a:gd name="connsiteX1" fmla="*/ 142246 w 171459"/>
              <a:gd name="connsiteY1" fmla="*/ 48 h 171450"/>
              <a:gd name="connsiteX2" fmla="*/ 171412 w 171459"/>
              <a:gd name="connsiteY2" fmla="*/ 29194 h 171450"/>
              <a:gd name="connsiteX3" fmla="*/ 171460 w 171459"/>
              <a:gd name="connsiteY3" fmla="*/ 30956 h 171450"/>
              <a:gd name="connsiteX4" fmla="*/ 171460 w 171459"/>
              <a:gd name="connsiteY4" fmla="*/ 140494 h 171450"/>
              <a:gd name="connsiteX5" fmla="*/ 171412 w 171459"/>
              <a:gd name="connsiteY5" fmla="*/ 142246 h 171450"/>
              <a:gd name="connsiteX6" fmla="*/ 142265 w 171459"/>
              <a:gd name="connsiteY6" fmla="*/ 171393 h 171450"/>
              <a:gd name="connsiteX7" fmla="*/ 140494 w 171459"/>
              <a:gd name="connsiteY7" fmla="*/ 171450 h 171450"/>
              <a:gd name="connsiteX8" fmla="*/ 30956 w 171459"/>
              <a:gd name="connsiteY8" fmla="*/ 171450 h 171450"/>
              <a:gd name="connsiteX9" fmla="*/ 48 w 171459"/>
              <a:gd name="connsiteY9" fmla="*/ 142246 h 171450"/>
              <a:gd name="connsiteX10" fmla="*/ 0 w 171459"/>
              <a:gd name="connsiteY10" fmla="*/ 140494 h 171450"/>
              <a:gd name="connsiteX11" fmla="*/ 0 w 171459"/>
              <a:gd name="connsiteY11" fmla="*/ 30956 h 171450"/>
              <a:gd name="connsiteX12" fmla="*/ 29204 w 171459"/>
              <a:gd name="connsiteY12" fmla="*/ 48 h 171450"/>
              <a:gd name="connsiteX13" fmla="*/ 30956 w 171459"/>
              <a:gd name="connsiteY13" fmla="*/ 0 h 171450"/>
              <a:gd name="connsiteX14" fmla="*/ 140494 w 171459"/>
              <a:gd name="connsiteY14" fmla="*/ 0 h 171450"/>
              <a:gd name="connsiteX15" fmla="*/ 152400 w 171459"/>
              <a:gd name="connsiteY15" fmla="*/ 47625 h 171450"/>
              <a:gd name="connsiteX16" fmla="*/ 19060 w 171459"/>
              <a:gd name="connsiteY16" fmla="*/ 47625 h 171450"/>
              <a:gd name="connsiteX17" fmla="*/ 19050 w 171459"/>
              <a:gd name="connsiteY17" fmla="*/ 140494 h 171450"/>
              <a:gd name="connsiteX18" fmla="*/ 29737 w 171459"/>
              <a:gd name="connsiteY18" fmla="*/ 152343 h 171450"/>
              <a:gd name="connsiteX19" fmla="*/ 30956 w 171459"/>
              <a:gd name="connsiteY19" fmla="*/ 152400 h 171450"/>
              <a:gd name="connsiteX20" fmla="*/ 140503 w 171459"/>
              <a:gd name="connsiteY20" fmla="*/ 152400 h 171450"/>
              <a:gd name="connsiteX21" fmla="*/ 141722 w 171459"/>
              <a:gd name="connsiteY21" fmla="*/ 152343 h 171450"/>
              <a:gd name="connsiteX22" fmla="*/ 152352 w 171459"/>
              <a:gd name="connsiteY22" fmla="*/ 141713 h 171450"/>
              <a:gd name="connsiteX23" fmla="*/ 152400 w 171459"/>
              <a:gd name="connsiteY23" fmla="*/ 140494 h 171450"/>
              <a:gd name="connsiteX24" fmla="*/ 152400 w 171459"/>
              <a:gd name="connsiteY24" fmla="*/ 47625 h 171450"/>
              <a:gd name="connsiteX25" fmla="*/ 69056 w 171459"/>
              <a:gd name="connsiteY25" fmla="*/ 61913 h 171450"/>
              <a:gd name="connsiteX26" fmla="*/ 76133 w 171459"/>
              <a:gd name="connsiteY26" fmla="*/ 68085 h 171450"/>
              <a:gd name="connsiteX27" fmla="*/ 76200 w 171459"/>
              <a:gd name="connsiteY27" fmla="*/ 69056 h 171450"/>
              <a:gd name="connsiteX28" fmla="*/ 76200 w 171459"/>
              <a:gd name="connsiteY28" fmla="*/ 135731 h 171450"/>
              <a:gd name="connsiteX29" fmla="*/ 70028 w 171459"/>
              <a:gd name="connsiteY29" fmla="*/ 142808 h 171450"/>
              <a:gd name="connsiteX30" fmla="*/ 69056 w 171459"/>
              <a:gd name="connsiteY30" fmla="*/ 142875 h 171450"/>
              <a:gd name="connsiteX31" fmla="*/ 35719 w 171459"/>
              <a:gd name="connsiteY31" fmla="*/ 142875 h 171450"/>
              <a:gd name="connsiteX32" fmla="*/ 28642 w 171459"/>
              <a:gd name="connsiteY32" fmla="*/ 136703 h 171450"/>
              <a:gd name="connsiteX33" fmla="*/ 28575 w 171459"/>
              <a:gd name="connsiteY33" fmla="*/ 135731 h 171450"/>
              <a:gd name="connsiteX34" fmla="*/ 28575 w 171459"/>
              <a:gd name="connsiteY34" fmla="*/ 69056 h 171450"/>
              <a:gd name="connsiteX35" fmla="*/ 34747 w 171459"/>
              <a:gd name="connsiteY35" fmla="*/ 61979 h 171450"/>
              <a:gd name="connsiteX36" fmla="*/ 35719 w 171459"/>
              <a:gd name="connsiteY36" fmla="*/ 61913 h 171450"/>
              <a:gd name="connsiteX37" fmla="*/ 69056 w 171459"/>
              <a:gd name="connsiteY37" fmla="*/ 61913 h 171450"/>
              <a:gd name="connsiteX38" fmla="*/ 61913 w 171459"/>
              <a:gd name="connsiteY38" fmla="*/ 76200 h 171450"/>
              <a:gd name="connsiteX39" fmla="*/ 42863 w 171459"/>
              <a:gd name="connsiteY39" fmla="*/ 76200 h 171450"/>
              <a:gd name="connsiteX40" fmla="*/ 42863 w 171459"/>
              <a:gd name="connsiteY40" fmla="*/ 128588 h 171450"/>
              <a:gd name="connsiteX41" fmla="*/ 61913 w 171459"/>
              <a:gd name="connsiteY41" fmla="*/ 128588 h 171450"/>
              <a:gd name="connsiteX42" fmla="*/ 61913 w 171459"/>
              <a:gd name="connsiteY42" fmla="*/ 76200 h 171450"/>
              <a:gd name="connsiteX43" fmla="*/ 126206 w 171459"/>
              <a:gd name="connsiteY43" fmla="*/ 90516 h 171450"/>
              <a:gd name="connsiteX44" fmla="*/ 133348 w 171459"/>
              <a:gd name="connsiteY44" fmla="*/ 97662 h 171450"/>
              <a:gd name="connsiteX45" fmla="*/ 127178 w 171459"/>
              <a:gd name="connsiteY45" fmla="*/ 104737 h 171450"/>
              <a:gd name="connsiteX46" fmla="*/ 126206 w 171459"/>
              <a:gd name="connsiteY46" fmla="*/ 104804 h 171450"/>
              <a:gd name="connsiteX47" fmla="*/ 92907 w 171459"/>
              <a:gd name="connsiteY47" fmla="*/ 104804 h 171450"/>
              <a:gd name="connsiteX48" fmla="*/ 85775 w 171459"/>
              <a:gd name="connsiteY48" fmla="*/ 97648 h 171450"/>
              <a:gd name="connsiteX49" fmla="*/ 91945 w 171459"/>
              <a:gd name="connsiteY49" fmla="*/ 90583 h 171450"/>
              <a:gd name="connsiteX50" fmla="*/ 92907 w 171459"/>
              <a:gd name="connsiteY50" fmla="*/ 90516 h 171450"/>
              <a:gd name="connsiteX51" fmla="*/ 126206 w 171459"/>
              <a:gd name="connsiteY51" fmla="*/ 90516 h 171450"/>
              <a:gd name="connsiteX52" fmla="*/ 135731 w 171459"/>
              <a:gd name="connsiteY52" fmla="*/ 61913 h 171450"/>
              <a:gd name="connsiteX53" fmla="*/ 142873 w 171459"/>
              <a:gd name="connsiteY53" fmla="*/ 69058 h 171450"/>
              <a:gd name="connsiteX54" fmla="*/ 136703 w 171459"/>
              <a:gd name="connsiteY54" fmla="*/ 76133 h 171450"/>
              <a:gd name="connsiteX55" fmla="*/ 135731 w 171459"/>
              <a:gd name="connsiteY55" fmla="*/ 76200 h 171450"/>
              <a:gd name="connsiteX56" fmla="*/ 92907 w 171459"/>
              <a:gd name="connsiteY56" fmla="*/ 76200 h 171450"/>
              <a:gd name="connsiteX57" fmla="*/ 85775 w 171459"/>
              <a:gd name="connsiteY57" fmla="*/ 69045 h 171450"/>
              <a:gd name="connsiteX58" fmla="*/ 91945 w 171459"/>
              <a:gd name="connsiteY58" fmla="*/ 61979 h 171450"/>
              <a:gd name="connsiteX59" fmla="*/ 92907 w 171459"/>
              <a:gd name="connsiteY59" fmla="*/ 61913 h 171450"/>
              <a:gd name="connsiteX60" fmla="*/ 135731 w 171459"/>
              <a:gd name="connsiteY60" fmla="*/ 61913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71459" h="171450">
                <a:moveTo>
                  <a:pt x="140494" y="0"/>
                </a:moveTo>
                <a:lnTo>
                  <a:pt x="142246" y="48"/>
                </a:lnTo>
                <a:cubicBezTo>
                  <a:pt x="157965" y="933"/>
                  <a:pt x="170517" y="13476"/>
                  <a:pt x="171412" y="29194"/>
                </a:cubicBezTo>
                <a:lnTo>
                  <a:pt x="171460" y="30956"/>
                </a:lnTo>
                <a:lnTo>
                  <a:pt x="171460" y="140494"/>
                </a:lnTo>
                <a:lnTo>
                  <a:pt x="171412" y="142246"/>
                </a:lnTo>
                <a:cubicBezTo>
                  <a:pt x="170518" y="157958"/>
                  <a:pt x="157977" y="170498"/>
                  <a:pt x="142265" y="171393"/>
                </a:cubicBezTo>
                <a:lnTo>
                  <a:pt x="140494" y="171450"/>
                </a:lnTo>
                <a:lnTo>
                  <a:pt x="30956" y="171450"/>
                </a:lnTo>
                <a:cubicBezTo>
                  <a:pt x="14540" y="171451"/>
                  <a:pt x="977" y="158637"/>
                  <a:pt x="48" y="142246"/>
                </a:cubicBezTo>
                <a:lnTo>
                  <a:pt x="0" y="140494"/>
                </a:lnTo>
                <a:lnTo>
                  <a:pt x="0" y="30956"/>
                </a:lnTo>
                <a:cubicBezTo>
                  <a:pt x="-1" y="14540"/>
                  <a:pt x="12813" y="977"/>
                  <a:pt x="29204" y="48"/>
                </a:cubicBezTo>
                <a:lnTo>
                  <a:pt x="30956" y="0"/>
                </a:lnTo>
                <a:lnTo>
                  <a:pt x="140494" y="0"/>
                </a:lnTo>
                <a:close/>
                <a:moveTo>
                  <a:pt x="152400" y="47625"/>
                </a:moveTo>
                <a:lnTo>
                  <a:pt x="19060" y="47625"/>
                </a:lnTo>
                <a:lnTo>
                  <a:pt x="19050" y="140494"/>
                </a:lnTo>
                <a:cubicBezTo>
                  <a:pt x="19050" y="146656"/>
                  <a:pt x="23736" y="151733"/>
                  <a:pt x="29737" y="152343"/>
                </a:cubicBezTo>
                <a:lnTo>
                  <a:pt x="30956" y="152400"/>
                </a:lnTo>
                <a:lnTo>
                  <a:pt x="140503" y="152400"/>
                </a:lnTo>
                <a:lnTo>
                  <a:pt x="141722" y="152343"/>
                </a:lnTo>
                <a:cubicBezTo>
                  <a:pt x="147337" y="151768"/>
                  <a:pt x="151777" y="147328"/>
                  <a:pt x="152352" y="141713"/>
                </a:cubicBezTo>
                <a:lnTo>
                  <a:pt x="152400" y="140494"/>
                </a:lnTo>
                <a:lnTo>
                  <a:pt x="152400" y="47625"/>
                </a:lnTo>
                <a:close/>
                <a:moveTo>
                  <a:pt x="69056" y="61913"/>
                </a:moveTo>
                <a:cubicBezTo>
                  <a:pt x="72626" y="61913"/>
                  <a:pt x="75648" y="64548"/>
                  <a:pt x="76133" y="68085"/>
                </a:cubicBezTo>
                <a:lnTo>
                  <a:pt x="76200" y="69056"/>
                </a:lnTo>
                <a:lnTo>
                  <a:pt x="76200" y="135731"/>
                </a:lnTo>
                <a:cubicBezTo>
                  <a:pt x="76200" y="139301"/>
                  <a:pt x="73564" y="142323"/>
                  <a:pt x="70028" y="142808"/>
                </a:cubicBezTo>
                <a:lnTo>
                  <a:pt x="69056" y="142875"/>
                </a:lnTo>
                <a:lnTo>
                  <a:pt x="35719" y="142875"/>
                </a:lnTo>
                <a:cubicBezTo>
                  <a:pt x="32149" y="142875"/>
                  <a:pt x="29127" y="140239"/>
                  <a:pt x="28642" y="136703"/>
                </a:cubicBezTo>
                <a:lnTo>
                  <a:pt x="28575" y="135731"/>
                </a:lnTo>
                <a:lnTo>
                  <a:pt x="28575" y="69056"/>
                </a:lnTo>
                <a:cubicBezTo>
                  <a:pt x="28575" y="65486"/>
                  <a:pt x="31211" y="62465"/>
                  <a:pt x="34747" y="61979"/>
                </a:cubicBezTo>
                <a:lnTo>
                  <a:pt x="35719" y="61913"/>
                </a:lnTo>
                <a:lnTo>
                  <a:pt x="69056" y="61913"/>
                </a:lnTo>
                <a:close/>
                <a:moveTo>
                  <a:pt x="61913" y="76200"/>
                </a:moveTo>
                <a:lnTo>
                  <a:pt x="42863" y="76200"/>
                </a:lnTo>
                <a:lnTo>
                  <a:pt x="42863" y="128588"/>
                </a:lnTo>
                <a:lnTo>
                  <a:pt x="61913" y="128588"/>
                </a:lnTo>
                <a:lnTo>
                  <a:pt x="61913" y="76200"/>
                </a:lnTo>
                <a:close/>
                <a:moveTo>
                  <a:pt x="126206" y="90516"/>
                </a:moveTo>
                <a:cubicBezTo>
                  <a:pt x="130152" y="90517"/>
                  <a:pt x="133349" y="93716"/>
                  <a:pt x="133348" y="97662"/>
                </a:cubicBezTo>
                <a:cubicBezTo>
                  <a:pt x="133347" y="101231"/>
                  <a:pt x="130713" y="104250"/>
                  <a:pt x="127178" y="104737"/>
                </a:cubicBezTo>
                <a:lnTo>
                  <a:pt x="126206" y="104804"/>
                </a:lnTo>
                <a:lnTo>
                  <a:pt x="92907" y="104804"/>
                </a:lnTo>
                <a:cubicBezTo>
                  <a:pt x="88962" y="104797"/>
                  <a:pt x="85768" y="101594"/>
                  <a:pt x="85775" y="97648"/>
                </a:cubicBezTo>
                <a:cubicBezTo>
                  <a:pt x="85780" y="94083"/>
                  <a:pt x="88413" y="91069"/>
                  <a:pt x="91945" y="90583"/>
                </a:cubicBezTo>
                <a:lnTo>
                  <a:pt x="92907" y="90516"/>
                </a:lnTo>
                <a:lnTo>
                  <a:pt x="126206" y="90516"/>
                </a:lnTo>
                <a:close/>
                <a:moveTo>
                  <a:pt x="135731" y="61913"/>
                </a:moveTo>
                <a:cubicBezTo>
                  <a:pt x="139677" y="61914"/>
                  <a:pt x="142874" y="65113"/>
                  <a:pt x="142873" y="69058"/>
                </a:cubicBezTo>
                <a:cubicBezTo>
                  <a:pt x="142872" y="72627"/>
                  <a:pt x="140238" y="75647"/>
                  <a:pt x="136703" y="76133"/>
                </a:cubicBezTo>
                <a:lnTo>
                  <a:pt x="135731" y="76200"/>
                </a:lnTo>
                <a:lnTo>
                  <a:pt x="92907" y="76200"/>
                </a:lnTo>
                <a:cubicBezTo>
                  <a:pt x="88962" y="76193"/>
                  <a:pt x="85768" y="72990"/>
                  <a:pt x="85775" y="69045"/>
                </a:cubicBezTo>
                <a:cubicBezTo>
                  <a:pt x="85780" y="65480"/>
                  <a:pt x="88413" y="62465"/>
                  <a:pt x="91945" y="61979"/>
                </a:cubicBezTo>
                <a:lnTo>
                  <a:pt x="92907" y="61913"/>
                </a:lnTo>
                <a:lnTo>
                  <a:pt x="135731" y="61913"/>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14" name="TextBox 13">
            <a:extLst>
              <a:ext uri="{FF2B5EF4-FFF2-40B4-BE49-F238E27FC236}">
                <a16:creationId xmlns:a16="http://schemas.microsoft.com/office/drawing/2014/main" id="{57AB06FC-EE8A-C6EB-DE1B-2EFFA597F7FC}"/>
              </a:ext>
            </a:extLst>
          </p:cNvPr>
          <p:cNvSpPr txBox="1"/>
          <p:nvPr/>
        </p:nvSpPr>
        <p:spPr>
          <a:xfrm>
            <a:off x="5157517" y="1311258"/>
            <a:ext cx="2426752" cy="646331"/>
          </a:xfrm>
          <a:prstGeom prst="rect">
            <a:avLst/>
          </a:prstGeom>
          <a:noFill/>
        </p:spPr>
        <p:txBody>
          <a:bodyPr wrap="square" lIns="0" tIns="0" rIns="0" bIns="0">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Does your existing server infrastructure include any version of Windows Server? </a:t>
            </a:r>
          </a:p>
        </p:txBody>
      </p:sp>
      <p:sp>
        <p:nvSpPr>
          <p:cNvPr id="15" name="Graphic 7" descr="Icon of a cylinder with a power plug showing an A to B connection">
            <a:extLst>
              <a:ext uri="{FF2B5EF4-FFF2-40B4-BE49-F238E27FC236}">
                <a16:creationId xmlns:a16="http://schemas.microsoft.com/office/drawing/2014/main" id="{07DCD7EF-22A5-2C0D-9BB0-6C027176A199}"/>
              </a:ext>
            </a:extLst>
          </p:cNvPr>
          <p:cNvSpPr>
            <a:spLocks/>
          </p:cNvSpPr>
          <p:nvPr/>
        </p:nvSpPr>
        <p:spPr>
          <a:xfrm>
            <a:off x="8204588" y="1542173"/>
            <a:ext cx="264298" cy="301098"/>
          </a:xfrm>
          <a:custGeom>
            <a:avLst/>
            <a:gdLst>
              <a:gd name="connsiteX0" fmla="*/ 76200 w 180975"/>
              <a:gd name="connsiteY0" fmla="*/ 76200 h 190500"/>
              <a:gd name="connsiteX1" fmla="*/ 152400 w 180975"/>
              <a:gd name="connsiteY1" fmla="*/ 38100 h 190500"/>
              <a:gd name="connsiteX2" fmla="*/ 76200 w 180975"/>
              <a:gd name="connsiteY2" fmla="*/ 0 h 190500"/>
              <a:gd name="connsiteX3" fmla="*/ 0 w 180975"/>
              <a:gd name="connsiteY3" fmla="*/ 38100 h 190500"/>
              <a:gd name="connsiteX4" fmla="*/ 76200 w 180975"/>
              <a:gd name="connsiteY4" fmla="*/ 76200 h 190500"/>
              <a:gd name="connsiteX5" fmla="*/ 136474 w 180975"/>
              <a:gd name="connsiteY5" fmla="*/ 77819 h 190500"/>
              <a:gd name="connsiteX6" fmla="*/ 152400 w 180975"/>
              <a:gd name="connsiteY6" fmla="*/ 67180 h 190500"/>
              <a:gd name="connsiteX7" fmla="*/ 152400 w 180975"/>
              <a:gd name="connsiteY7" fmla="*/ 105337 h 190500"/>
              <a:gd name="connsiteX8" fmla="*/ 145256 w 180975"/>
              <a:gd name="connsiteY8" fmla="*/ 104775 h 190500"/>
              <a:gd name="connsiteX9" fmla="*/ 111919 w 180975"/>
              <a:gd name="connsiteY9" fmla="*/ 104775 h 190500"/>
              <a:gd name="connsiteX10" fmla="*/ 66666 w 180975"/>
              <a:gd name="connsiteY10" fmla="*/ 150010 h 190500"/>
              <a:gd name="connsiteX11" fmla="*/ 90421 w 180975"/>
              <a:gd name="connsiteY11" fmla="*/ 189833 h 190500"/>
              <a:gd name="connsiteX12" fmla="*/ 76200 w 180975"/>
              <a:gd name="connsiteY12" fmla="*/ 190500 h 190500"/>
              <a:gd name="connsiteX13" fmla="*/ 0 w 180975"/>
              <a:gd name="connsiteY13" fmla="*/ 152400 h 190500"/>
              <a:gd name="connsiteX14" fmla="*/ 0 w 180975"/>
              <a:gd name="connsiteY14" fmla="*/ 67180 h 190500"/>
              <a:gd name="connsiteX15" fmla="*/ 15926 w 180975"/>
              <a:gd name="connsiteY15" fmla="*/ 77819 h 190500"/>
              <a:gd name="connsiteX16" fmla="*/ 76200 w 180975"/>
              <a:gd name="connsiteY16" fmla="*/ 90488 h 190500"/>
              <a:gd name="connsiteX17" fmla="*/ 136474 w 180975"/>
              <a:gd name="connsiteY17" fmla="*/ 77819 h 190500"/>
              <a:gd name="connsiteX18" fmla="*/ 180975 w 180975"/>
              <a:gd name="connsiteY18" fmla="*/ 150019 h 190500"/>
              <a:gd name="connsiteX19" fmla="*/ 145256 w 180975"/>
              <a:gd name="connsiteY19" fmla="*/ 114300 h 190500"/>
              <a:gd name="connsiteX20" fmla="*/ 144285 w 180975"/>
              <a:gd name="connsiteY20" fmla="*/ 114367 h 190500"/>
              <a:gd name="connsiteX21" fmla="*/ 138181 w 180975"/>
              <a:gd name="connsiteY21" fmla="*/ 122417 h 190500"/>
              <a:gd name="connsiteX22" fmla="*/ 145256 w 180975"/>
              <a:gd name="connsiteY22" fmla="*/ 128588 h 190500"/>
              <a:gd name="connsiteX23" fmla="*/ 146723 w 180975"/>
              <a:gd name="connsiteY23" fmla="*/ 128635 h 190500"/>
              <a:gd name="connsiteX24" fmla="*/ 166679 w 180975"/>
              <a:gd name="connsiteY24" fmla="*/ 151447 h 190500"/>
              <a:gd name="connsiteX25" fmla="*/ 145256 w 180975"/>
              <a:gd name="connsiteY25" fmla="*/ 171450 h 190500"/>
              <a:gd name="connsiteX26" fmla="*/ 145228 w 180975"/>
              <a:gd name="connsiteY26" fmla="*/ 171498 h 190500"/>
              <a:gd name="connsiteX27" fmla="*/ 144256 w 180975"/>
              <a:gd name="connsiteY27" fmla="*/ 171564 h 190500"/>
              <a:gd name="connsiteX28" fmla="*/ 138151 w 180975"/>
              <a:gd name="connsiteY28" fmla="*/ 179614 h 190500"/>
              <a:gd name="connsiteX29" fmla="*/ 145285 w 180975"/>
              <a:gd name="connsiteY29" fmla="*/ 185785 h 190500"/>
              <a:gd name="connsiteX30" fmla="*/ 145285 w 180975"/>
              <a:gd name="connsiteY30" fmla="*/ 185738 h 190500"/>
              <a:gd name="connsiteX31" fmla="*/ 147190 w 180975"/>
              <a:gd name="connsiteY31" fmla="*/ 185690 h 190500"/>
              <a:gd name="connsiteX32" fmla="*/ 180975 w 180975"/>
              <a:gd name="connsiteY32" fmla="*/ 150019 h 190500"/>
              <a:gd name="connsiteX33" fmla="*/ 119063 w 180975"/>
              <a:gd name="connsiteY33" fmla="*/ 121444 h 190500"/>
              <a:gd name="connsiteX34" fmla="*/ 111919 w 180975"/>
              <a:gd name="connsiteY34" fmla="*/ 114300 h 190500"/>
              <a:gd name="connsiteX35" fmla="*/ 110014 w 180975"/>
              <a:gd name="connsiteY35" fmla="*/ 114348 h 190500"/>
              <a:gd name="connsiteX36" fmla="*/ 76186 w 180975"/>
              <a:gd name="connsiteY36" fmla="*/ 151862 h 190500"/>
              <a:gd name="connsiteX37" fmla="*/ 111919 w 180975"/>
              <a:gd name="connsiteY37" fmla="*/ 185738 h 190500"/>
              <a:gd name="connsiteX38" fmla="*/ 112890 w 180975"/>
              <a:gd name="connsiteY38" fmla="*/ 185671 h 190500"/>
              <a:gd name="connsiteX39" fmla="*/ 118994 w 180975"/>
              <a:gd name="connsiteY39" fmla="*/ 177620 h 190500"/>
              <a:gd name="connsiteX40" fmla="*/ 111919 w 180975"/>
              <a:gd name="connsiteY40" fmla="*/ 171450 h 190500"/>
              <a:gd name="connsiteX41" fmla="*/ 110452 w 180975"/>
              <a:gd name="connsiteY41" fmla="*/ 171402 h 190500"/>
              <a:gd name="connsiteX42" fmla="*/ 90496 w 180975"/>
              <a:gd name="connsiteY42" fmla="*/ 148591 h 190500"/>
              <a:gd name="connsiteX43" fmla="*/ 111919 w 180975"/>
              <a:gd name="connsiteY43" fmla="*/ 128588 h 190500"/>
              <a:gd name="connsiteX44" fmla="*/ 112890 w 180975"/>
              <a:gd name="connsiteY44" fmla="*/ 128521 h 190500"/>
              <a:gd name="connsiteX45" fmla="*/ 119063 w 180975"/>
              <a:gd name="connsiteY45" fmla="*/ 121444 h 190500"/>
              <a:gd name="connsiteX46" fmla="*/ 152400 w 180975"/>
              <a:gd name="connsiteY46" fmla="*/ 150019 h 190500"/>
              <a:gd name="connsiteX47" fmla="*/ 145256 w 180975"/>
              <a:gd name="connsiteY47" fmla="*/ 142875 h 190500"/>
              <a:gd name="connsiteX48" fmla="*/ 111919 w 180975"/>
              <a:gd name="connsiteY48" fmla="*/ 142875 h 190500"/>
              <a:gd name="connsiteX49" fmla="*/ 110947 w 180975"/>
              <a:gd name="connsiteY49" fmla="*/ 142942 h 190500"/>
              <a:gd name="connsiteX50" fmla="*/ 104844 w 180975"/>
              <a:gd name="connsiteY50" fmla="*/ 150992 h 190500"/>
              <a:gd name="connsiteX51" fmla="*/ 111919 w 180975"/>
              <a:gd name="connsiteY51" fmla="*/ 157163 h 190500"/>
              <a:gd name="connsiteX52" fmla="*/ 145256 w 180975"/>
              <a:gd name="connsiteY52" fmla="*/ 157163 h 190500"/>
              <a:gd name="connsiteX53" fmla="*/ 146228 w 180975"/>
              <a:gd name="connsiteY53" fmla="*/ 157096 h 190500"/>
              <a:gd name="connsiteX54" fmla="*/ 152400 w 180975"/>
              <a:gd name="connsiteY54" fmla="*/ 15001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975" h="190500">
                <a:moveTo>
                  <a:pt x="76200" y="76200"/>
                </a:moveTo>
                <a:cubicBezTo>
                  <a:pt x="118281" y="76200"/>
                  <a:pt x="152400" y="59150"/>
                  <a:pt x="152400" y="38100"/>
                </a:cubicBezTo>
                <a:cubicBezTo>
                  <a:pt x="152400" y="17050"/>
                  <a:pt x="118281" y="0"/>
                  <a:pt x="76200" y="0"/>
                </a:cubicBezTo>
                <a:cubicBezTo>
                  <a:pt x="34119" y="0"/>
                  <a:pt x="0" y="17050"/>
                  <a:pt x="0" y="38100"/>
                </a:cubicBezTo>
                <a:cubicBezTo>
                  <a:pt x="0" y="59150"/>
                  <a:pt x="34119" y="76200"/>
                  <a:pt x="76200" y="76200"/>
                </a:cubicBezTo>
                <a:close/>
                <a:moveTo>
                  <a:pt x="136474" y="77819"/>
                </a:moveTo>
                <a:cubicBezTo>
                  <a:pt x="142230" y="74993"/>
                  <a:pt x="147585" y="71415"/>
                  <a:pt x="152400" y="67180"/>
                </a:cubicBezTo>
                <a:lnTo>
                  <a:pt x="152400" y="105337"/>
                </a:lnTo>
                <a:cubicBezTo>
                  <a:pt x="150037" y="104963"/>
                  <a:pt x="147649" y="104774"/>
                  <a:pt x="145256" y="104775"/>
                </a:cubicBezTo>
                <a:lnTo>
                  <a:pt x="111919" y="104775"/>
                </a:lnTo>
                <a:cubicBezTo>
                  <a:pt x="86931" y="104770"/>
                  <a:pt x="66671" y="125023"/>
                  <a:pt x="66666" y="150010"/>
                </a:cubicBezTo>
                <a:cubicBezTo>
                  <a:pt x="66664" y="166642"/>
                  <a:pt x="75786" y="181934"/>
                  <a:pt x="90421" y="189833"/>
                </a:cubicBezTo>
                <a:cubicBezTo>
                  <a:pt x="85811" y="190271"/>
                  <a:pt x="81058" y="190500"/>
                  <a:pt x="76200" y="190500"/>
                </a:cubicBezTo>
                <a:cubicBezTo>
                  <a:pt x="34119" y="190500"/>
                  <a:pt x="0" y="173450"/>
                  <a:pt x="0" y="152400"/>
                </a:cubicBezTo>
                <a:lnTo>
                  <a:pt x="0" y="67180"/>
                </a:lnTo>
                <a:cubicBezTo>
                  <a:pt x="4815" y="71415"/>
                  <a:pt x="10170" y="74993"/>
                  <a:pt x="15926" y="77819"/>
                </a:cubicBezTo>
                <a:cubicBezTo>
                  <a:pt x="32099" y="85896"/>
                  <a:pt x="53416" y="90488"/>
                  <a:pt x="76200" y="90488"/>
                </a:cubicBezTo>
                <a:cubicBezTo>
                  <a:pt x="98984" y="90488"/>
                  <a:pt x="120301" y="85896"/>
                  <a:pt x="136474" y="77819"/>
                </a:cubicBezTo>
                <a:close/>
                <a:moveTo>
                  <a:pt x="180975" y="150019"/>
                </a:moveTo>
                <a:cubicBezTo>
                  <a:pt x="180975" y="130292"/>
                  <a:pt x="164983" y="114300"/>
                  <a:pt x="145256" y="114300"/>
                </a:cubicBezTo>
                <a:lnTo>
                  <a:pt x="144285" y="114367"/>
                </a:lnTo>
                <a:cubicBezTo>
                  <a:pt x="140377" y="114905"/>
                  <a:pt x="137644" y="118509"/>
                  <a:pt x="138181" y="122417"/>
                </a:cubicBezTo>
                <a:cubicBezTo>
                  <a:pt x="138668" y="125953"/>
                  <a:pt x="141688" y="128587"/>
                  <a:pt x="145256" y="128588"/>
                </a:cubicBezTo>
                <a:lnTo>
                  <a:pt x="146723" y="128635"/>
                </a:lnTo>
                <a:cubicBezTo>
                  <a:pt x="158533" y="129424"/>
                  <a:pt x="167468" y="139637"/>
                  <a:pt x="166679" y="151447"/>
                </a:cubicBezTo>
                <a:cubicBezTo>
                  <a:pt x="165926" y="162718"/>
                  <a:pt x="156554" y="171471"/>
                  <a:pt x="145256" y="171450"/>
                </a:cubicBezTo>
                <a:lnTo>
                  <a:pt x="145228" y="171498"/>
                </a:lnTo>
                <a:lnTo>
                  <a:pt x="144256" y="171564"/>
                </a:lnTo>
                <a:cubicBezTo>
                  <a:pt x="140347" y="172102"/>
                  <a:pt x="137614" y="175705"/>
                  <a:pt x="138151" y="179614"/>
                </a:cubicBezTo>
                <a:cubicBezTo>
                  <a:pt x="138639" y="183171"/>
                  <a:pt x="141694" y="185814"/>
                  <a:pt x="145285" y="185785"/>
                </a:cubicBezTo>
                <a:lnTo>
                  <a:pt x="145285" y="185738"/>
                </a:lnTo>
                <a:lnTo>
                  <a:pt x="147190" y="185690"/>
                </a:lnTo>
                <a:cubicBezTo>
                  <a:pt x="166140" y="184662"/>
                  <a:pt x="180978" y="168996"/>
                  <a:pt x="180975" y="150019"/>
                </a:cubicBezTo>
                <a:close/>
                <a:moveTo>
                  <a:pt x="119063" y="121444"/>
                </a:moveTo>
                <a:cubicBezTo>
                  <a:pt x="119063" y="117499"/>
                  <a:pt x="115864" y="114300"/>
                  <a:pt x="111919" y="114300"/>
                </a:cubicBezTo>
                <a:lnTo>
                  <a:pt x="110014" y="114348"/>
                </a:lnTo>
                <a:cubicBezTo>
                  <a:pt x="90313" y="115366"/>
                  <a:pt x="75167" y="132161"/>
                  <a:pt x="76186" y="151862"/>
                </a:cubicBezTo>
                <a:cubicBezTo>
                  <a:pt x="77168" y="170871"/>
                  <a:pt x="92884" y="185771"/>
                  <a:pt x="111919" y="185738"/>
                </a:cubicBezTo>
                <a:lnTo>
                  <a:pt x="112890" y="185671"/>
                </a:lnTo>
                <a:cubicBezTo>
                  <a:pt x="116798" y="185133"/>
                  <a:pt x="119531" y="181528"/>
                  <a:pt x="118994" y="177620"/>
                </a:cubicBezTo>
                <a:cubicBezTo>
                  <a:pt x="118507" y="174085"/>
                  <a:pt x="115487" y="171451"/>
                  <a:pt x="111919" y="171450"/>
                </a:cubicBezTo>
                <a:lnTo>
                  <a:pt x="110452" y="171402"/>
                </a:lnTo>
                <a:cubicBezTo>
                  <a:pt x="98642" y="170614"/>
                  <a:pt x="89707" y="160401"/>
                  <a:pt x="90496" y="148591"/>
                </a:cubicBezTo>
                <a:cubicBezTo>
                  <a:pt x="91249" y="137319"/>
                  <a:pt x="100621" y="128567"/>
                  <a:pt x="111919" y="128588"/>
                </a:cubicBezTo>
                <a:lnTo>
                  <a:pt x="112890" y="128521"/>
                </a:lnTo>
                <a:cubicBezTo>
                  <a:pt x="116427" y="128035"/>
                  <a:pt x="119063" y="125014"/>
                  <a:pt x="119063" y="121444"/>
                </a:cubicBezTo>
                <a:close/>
                <a:moveTo>
                  <a:pt x="152400" y="150019"/>
                </a:moveTo>
                <a:cubicBezTo>
                  <a:pt x="152400" y="146074"/>
                  <a:pt x="149202" y="142875"/>
                  <a:pt x="145256" y="142875"/>
                </a:cubicBezTo>
                <a:lnTo>
                  <a:pt x="111919" y="142875"/>
                </a:lnTo>
                <a:lnTo>
                  <a:pt x="110947" y="142942"/>
                </a:lnTo>
                <a:cubicBezTo>
                  <a:pt x="107039" y="143480"/>
                  <a:pt x="104306" y="147084"/>
                  <a:pt x="104844" y="150992"/>
                </a:cubicBezTo>
                <a:cubicBezTo>
                  <a:pt x="105330" y="154528"/>
                  <a:pt x="108351" y="157162"/>
                  <a:pt x="111919" y="157163"/>
                </a:cubicBezTo>
                <a:lnTo>
                  <a:pt x="145256" y="157163"/>
                </a:lnTo>
                <a:lnTo>
                  <a:pt x="146228" y="157096"/>
                </a:lnTo>
                <a:cubicBezTo>
                  <a:pt x="149764" y="156610"/>
                  <a:pt x="152400" y="153589"/>
                  <a:pt x="152400" y="15001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24" name="Rectangle 23">
            <a:extLst>
              <a:ext uri="{FF2B5EF4-FFF2-40B4-BE49-F238E27FC236}">
                <a16:creationId xmlns:a16="http://schemas.microsoft.com/office/drawing/2014/main" id="{11BDD39E-B2D2-7F76-FDD4-C6C6DA5E8124}"/>
              </a:ext>
            </a:extLst>
          </p:cNvPr>
          <p:cNvSpPr>
            <a:spLocks/>
          </p:cNvSpPr>
          <p:nvPr/>
        </p:nvSpPr>
        <p:spPr bwMode="auto">
          <a:xfrm>
            <a:off x="8812741" y="1203536"/>
            <a:ext cx="2542377" cy="861774"/>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What version are you using?</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Approximately how many servers (physical and virtual) are you running?</a:t>
            </a:r>
          </a:p>
        </p:txBody>
      </p:sp>
      <p:graphicFrame>
        <p:nvGraphicFramePr>
          <p:cNvPr id="68" name="Table 67">
            <a:extLst>
              <a:ext uri="{FF2B5EF4-FFF2-40B4-BE49-F238E27FC236}">
                <a16:creationId xmlns:a16="http://schemas.microsoft.com/office/drawing/2014/main" id="{F5E84100-BCFF-60DA-9A20-94CF5A81261D}"/>
              </a:ext>
            </a:extLst>
          </p:cNvPr>
          <p:cNvGraphicFramePr>
            <a:graphicFrameLocks noGrp="1"/>
          </p:cNvGraphicFramePr>
          <p:nvPr/>
        </p:nvGraphicFramePr>
        <p:xfrm>
          <a:off x="662142" y="2231571"/>
          <a:ext cx="10867715" cy="3932084"/>
        </p:xfrm>
        <a:graphic>
          <a:graphicData uri="http://schemas.openxmlformats.org/drawingml/2006/table">
            <a:tbl>
              <a:tblPr firstRow="1" firstCol="1" bandRow="1">
                <a:tableStyleId>{2D5ABB26-0587-4C30-8999-92F81FD0307C}</a:tableStyleId>
              </a:tblPr>
              <a:tblGrid>
                <a:gridCol w="3140601">
                  <a:extLst>
                    <a:ext uri="{9D8B030D-6E8A-4147-A177-3AD203B41FA5}">
                      <a16:colId xmlns:a16="http://schemas.microsoft.com/office/drawing/2014/main" val="3813887343"/>
                    </a:ext>
                  </a:extLst>
                </a:gridCol>
                <a:gridCol w="3672114">
                  <a:extLst>
                    <a:ext uri="{9D8B030D-6E8A-4147-A177-3AD203B41FA5}">
                      <a16:colId xmlns:a16="http://schemas.microsoft.com/office/drawing/2014/main" val="971530762"/>
                    </a:ext>
                  </a:extLst>
                </a:gridCol>
                <a:gridCol w="4055000">
                  <a:extLst>
                    <a:ext uri="{9D8B030D-6E8A-4147-A177-3AD203B41FA5}">
                      <a16:colId xmlns:a16="http://schemas.microsoft.com/office/drawing/2014/main" val="3149579193"/>
                    </a:ext>
                  </a:extLst>
                </a:gridCol>
              </a:tblGrid>
              <a:tr h="475488">
                <a:tc>
                  <a:txBody>
                    <a:bodyPr/>
                    <a:lstStyle/>
                    <a:p>
                      <a:pPr marL="0" marR="0" algn="l">
                        <a:lnSpc>
                          <a:spcPct val="100000"/>
                        </a:lnSpc>
                        <a:spcBef>
                          <a:spcPts val="0"/>
                        </a:spcBef>
                        <a:spcAft>
                          <a:spcPts val="1200"/>
                        </a:spcAft>
                      </a:pPr>
                      <a:r>
                        <a:rPr lang="en-IN" sz="1600" b="0" dirty="0">
                          <a:solidFill>
                            <a:srgbClr val="000000"/>
                          </a:solidFill>
                          <a:effectLst/>
                          <a:latin typeface="+mj-lt"/>
                          <a:cs typeface="Segoe UI" panose="020B0502040204020203" pitchFamily="34" charset="0"/>
                        </a:rPr>
                        <a:t>Listen for</a:t>
                      </a:r>
                    </a:p>
                  </a:txBody>
                  <a:tcPr marL="134997" marR="89998" marT="89998" marB="89998" anchor="ctr">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Respond</a:t>
                      </a:r>
                    </a:p>
                  </a:txBody>
                  <a:tcPr marL="89998" marR="89998" marT="89998" marB="899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Recommend</a:t>
                      </a:r>
                    </a:p>
                  </a:txBody>
                  <a:tcPr marL="89998" marR="89998" marT="89998" marB="89998" anchor="ctr">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34581"/>
                  </a:ext>
                </a:extLst>
              </a:tr>
              <a:tr h="3298254">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Awareness of aging hardware and software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Currently using outdated operating systems and aging infrastructures, running Windows Server 2012 or 2016</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Desire to stay competitive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Interest in updating technology</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Need for upgraded capabilities</a:t>
                      </a:r>
                    </a:p>
                  </a:txBody>
                  <a:tcPr marL="134997" marR="89998" marT="89998" marB="89998">
                    <a:lnL>
                      <a:noFill/>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Running workloads on aging Windows Server editions leaves businesses vulnerable to increasingly sophisticated security attacks and lacks the modern capabilities to proactively protect and monitor the environment and data.</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Many companies use their server technology until it fails. This exposes the company to many security risks, as outdated, unsupported technology does not address the latest security threats. </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The latest hardware and software can transform legacy IT environments with modern, innovative, and cloud-ready technologies.</a:t>
                      </a:r>
                    </a:p>
                  </a:txBody>
                  <a:tcPr marL="89998" marR="89998" marT="89998" marB="89998">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Purchasing new server hardware and running Windows Server 2025 opens the door for your business to modernize your on-premises infrastructures while gaining many of the performance, security, and innovation benefits of the cloud.</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Get the capabilities and performance you need, with a range of edition and licensing options for SMBs to select from—all the way up to unlimited virtual machines with the Datacenter edition.</a:t>
                      </a:r>
                    </a:p>
                  </a:txBody>
                  <a:tcPr marL="89998" marR="89998" marT="89998" marB="89998">
                    <a:lnL w="6350" cap="flat" cmpd="sng" algn="ctr">
                      <a:solidFill>
                        <a:srgbClr val="D9D9D6"/>
                      </a:solid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2494205"/>
                  </a:ext>
                </a:extLst>
              </a:tr>
            </a:tbl>
          </a:graphicData>
        </a:graphic>
      </p:graphicFrame>
      <p:sp>
        <p:nvSpPr>
          <p:cNvPr id="17" name="Slide Number Placeholder 4">
            <a:extLst>
              <a:ext uri="{FF2B5EF4-FFF2-40B4-BE49-F238E27FC236}">
                <a16:creationId xmlns:a16="http://schemas.microsoft.com/office/drawing/2014/main" id="{D431B603-7323-98C1-D753-8A51986BA536}"/>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371882655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CFD57ABB-1D00-143E-CB04-859D6A71F0F2}"/>
              </a:ext>
              <a:ext uri="{C183D7F6-B498-43B3-948B-1728B52AA6E4}">
                <adec:decorative xmlns:adec="http://schemas.microsoft.com/office/drawing/2017/decorative" val="1"/>
              </a:ext>
            </a:extLst>
          </p:cNvPr>
          <p:cNvSpPr/>
          <p:nvPr/>
        </p:nvSpPr>
        <p:spPr>
          <a:xfrm>
            <a:off x="6128024" y="1141804"/>
            <a:ext cx="5401833" cy="1016689"/>
          </a:xfrm>
          <a:custGeom>
            <a:avLst/>
            <a:gdLst>
              <a:gd name="connsiteX0" fmla="*/ 551536 w 5401833"/>
              <a:gd name="connsiteY0" fmla="*/ 0 h 1016689"/>
              <a:gd name="connsiteX1" fmla="*/ 932591 w 5401833"/>
              <a:gd name="connsiteY1" fmla="*/ 0 h 1016689"/>
              <a:gd name="connsiteX2" fmla="*/ 2029489 w 5401833"/>
              <a:gd name="connsiteY2" fmla="*/ 0 h 1016689"/>
              <a:gd name="connsiteX3" fmla="*/ 2352147 w 5401833"/>
              <a:gd name="connsiteY3" fmla="*/ 0 h 1016689"/>
              <a:gd name="connsiteX4" fmla="*/ 2733202 w 5401833"/>
              <a:gd name="connsiteY4" fmla="*/ 0 h 1016689"/>
              <a:gd name="connsiteX5" fmla="*/ 3431660 w 5401833"/>
              <a:gd name="connsiteY5" fmla="*/ 0 h 1016689"/>
              <a:gd name="connsiteX6" fmla="*/ 3830100 w 5401833"/>
              <a:gd name="connsiteY6" fmla="*/ 0 h 1016689"/>
              <a:gd name="connsiteX7" fmla="*/ 5232271 w 5401833"/>
              <a:gd name="connsiteY7" fmla="*/ 0 h 1016689"/>
              <a:gd name="connsiteX8" fmla="*/ 5399926 w 5401833"/>
              <a:gd name="connsiteY8" fmla="*/ 143663 h 1016689"/>
              <a:gd name="connsiteX9" fmla="*/ 5400816 w 5401833"/>
              <a:gd name="connsiteY9" fmla="*/ 151411 h 1016689"/>
              <a:gd name="connsiteX10" fmla="*/ 5401070 w 5401833"/>
              <a:gd name="connsiteY10" fmla="*/ 153570 h 1016689"/>
              <a:gd name="connsiteX11" fmla="*/ 5401451 w 5401833"/>
              <a:gd name="connsiteY11" fmla="*/ 159794 h 1016689"/>
              <a:gd name="connsiteX12" fmla="*/ 5401833 w 5401833"/>
              <a:gd name="connsiteY12" fmla="*/ 169448 h 1016689"/>
              <a:gd name="connsiteX13" fmla="*/ 5401833 w 5401833"/>
              <a:gd name="connsiteY13" fmla="*/ 1016689 h 1016689"/>
              <a:gd name="connsiteX14" fmla="*/ 3601222 w 5401833"/>
              <a:gd name="connsiteY14" fmla="*/ 1016689 h 1016689"/>
              <a:gd name="connsiteX15" fmla="*/ 1800611 w 5401833"/>
              <a:gd name="connsiteY15" fmla="*/ 1016689 h 1016689"/>
              <a:gd name="connsiteX16" fmla="*/ 0 w 5401833"/>
              <a:gd name="connsiteY16" fmla="*/ 1016689 h 1016689"/>
              <a:gd name="connsiteX17" fmla="*/ 0 w 5401833"/>
              <a:gd name="connsiteY17" fmla="*/ 535908 h 1016689"/>
              <a:gd name="connsiteX18" fmla="*/ 1 w 5401833"/>
              <a:gd name="connsiteY18" fmla="*/ 535903 h 1016689"/>
              <a:gd name="connsiteX19" fmla="*/ 1 w 5401833"/>
              <a:gd name="connsiteY19" fmla="*/ 316937 h 1016689"/>
              <a:gd name="connsiteX20" fmla="*/ 124786 w 5401833"/>
              <a:gd name="connsiteY20" fmla="*/ 192236 h 1016689"/>
              <a:gd name="connsiteX21" fmla="*/ 231229 w 5401833"/>
              <a:gd name="connsiteY21" fmla="*/ 192236 h 1016689"/>
              <a:gd name="connsiteX22" fmla="*/ 391345 w 5401833"/>
              <a:gd name="connsiteY22" fmla="*/ 96155 h 1016689"/>
              <a:gd name="connsiteX23" fmla="*/ 551536 w 5401833"/>
              <a:gd name="connsiteY23"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01833" h="1016689">
                <a:moveTo>
                  <a:pt x="551536" y="0"/>
                </a:moveTo>
                <a:lnTo>
                  <a:pt x="932591" y="0"/>
                </a:lnTo>
                <a:lnTo>
                  <a:pt x="2029489" y="0"/>
                </a:lnTo>
                <a:lnTo>
                  <a:pt x="2352147" y="0"/>
                </a:lnTo>
                <a:lnTo>
                  <a:pt x="2733202" y="0"/>
                </a:lnTo>
                <a:lnTo>
                  <a:pt x="3431660" y="0"/>
                </a:lnTo>
                <a:lnTo>
                  <a:pt x="3830100" y="0"/>
                </a:lnTo>
                <a:lnTo>
                  <a:pt x="5232271" y="0"/>
                </a:lnTo>
                <a:cubicBezTo>
                  <a:pt x="5317179" y="0"/>
                  <a:pt x="5387469" y="62241"/>
                  <a:pt x="5399926" y="143663"/>
                </a:cubicBezTo>
                <a:cubicBezTo>
                  <a:pt x="5400307" y="146203"/>
                  <a:pt x="5400562" y="148744"/>
                  <a:pt x="5400816" y="151411"/>
                </a:cubicBezTo>
                <a:cubicBezTo>
                  <a:pt x="5400943" y="152046"/>
                  <a:pt x="5401070" y="152808"/>
                  <a:pt x="5401070" y="153570"/>
                </a:cubicBezTo>
                <a:cubicBezTo>
                  <a:pt x="5401324" y="155603"/>
                  <a:pt x="5401451" y="157762"/>
                  <a:pt x="5401451" y="159794"/>
                </a:cubicBezTo>
                <a:cubicBezTo>
                  <a:pt x="5401705" y="162970"/>
                  <a:pt x="5401833" y="166273"/>
                  <a:pt x="5401833" y="169448"/>
                </a:cubicBezTo>
                <a:lnTo>
                  <a:pt x="5401833" y="1016689"/>
                </a:lnTo>
                <a:lnTo>
                  <a:pt x="3601222" y="1016689"/>
                </a:lnTo>
                <a:lnTo>
                  <a:pt x="1800611"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5" name="Freeform: Shape 44">
            <a:extLst>
              <a:ext uri="{FF2B5EF4-FFF2-40B4-BE49-F238E27FC236}">
                <a16:creationId xmlns:a16="http://schemas.microsoft.com/office/drawing/2014/main" id="{0EAFA1CE-2DC7-36C9-7628-F13B61E861F9}"/>
              </a:ext>
              <a:ext uri="{C183D7F6-B498-43B3-948B-1728B52AA6E4}">
                <adec:decorative xmlns:adec="http://schemas.microsoft.com/office/drawing/2017/decorative" val="1"/>
              </a:ext>
            </a:extLst>
          </p:cNvPr>
          <p:cNvSpPr/>
          <p:nvPr/>
        </p:nvSpPr>
        <p:spPr>
          <a:xfrm>
            <a:off x="662143" y="1141804"/>
            <a:ext cx="5401833" cy="1016689"/>
          </a:xfrm>
          <a:custGeom>
            <a:avLst/>
            <a:gdLst>
              <a:gd name="connsiteX0" fmla="*/ 551536 w 5401833"/>
              <a:gd name="connsiteY0" fmla="*/ 0 h 1016689"/>
              <a:gd name="connsiteX1" fmla="*/ 932591 w 5401833"/>
              <a:gd name="connsiteY1" fmla="*/ 0 h 1016689"/>
              <a:gd name="connsiteX2" fmla="*/ 2029489 w 5401833"/>
              <a:gd name="connsiteY2" fmla="*/ 0 h 1016689"/>
              <a:gd name="connsiteX3" fmla="*/ 2352147 w 5401833"/>
              <a:gd name="connsiteY3" fmla="*/ 0 h 1016689"/>
              <a:gd name="connsiteX4" fmla="*/ 2733202 w 5401833"/>
              <a:gd name="connsiteY4" fmla="*/ 0 h 1016689"/>
              <a:gd name="connsiteX5" fmla="*/ 3431660 w 5401833"/>
              <a:gd name="connsiteY5" fmla="*/ 0 h 1016689"/>
              <a:gd name="connsiteX6" fmla="*/ 3830100 w 5401833"/>
              <a:gd name="connsiteY6" fmla="*/ 0 h 1016689"/>
              <a:gd name="connsiteX7" fmla="*/ 5232271 w 5401833"/>
              <a:gd name="connsiteY7" fmla="*/ 0 h 1016689"/>
              <a:gd name="connsiteX8" fmla="*/ 5399926 w 5401833"/>
              <a:gd name="connsiteY8" fmla="*/ 143663 h 1016689"/>
              <a:gd name="connsiteX9" fmla="*/ 5400816 w 5401833"/>
              <a:gd name="connsiteY9" fmla="*/ 151411 h 1016689"/>
              <a:gd name="connsiteX10" fmla="*/ 5401070 w 5401833"/>
              <a:gd name="connsiteY10" fmla="*/ 153570 h 1016689"/>
              <a:gd name="connsiteX11" fmla="*/ 5401451 w 5401833"/>
              <a:gd name="connsiteY11" fmla="*/ 159794 h 1016689"/>
              <a:gd name="connsiteX12" fmla="*/ 5401833 w 5401833"/>
              <a:gd name="connsiteY12" fmla="*/ 169448 h 1016689"/>
              <a:gd name="connsiteX13" fmla="*/ 5401833 w 5401833"/>
              <a:gd name="connsiteY13" fmla="*/ 1016689 h 1016689"/>
              <a:gd name="connsiteX14" fmla="*/ 3601222 w 5401833"/>
              <a:gd name="connsiteY14" fmla="*/ 1016689 h 1016689"/>
              <a:gd name="connsiteX15" fmla="*/ 1800611 w 5401833"/>
              <a:gd name="connsiteY15" fmla="*/ 1016689 h 1016689"/>
              <a:gd name="connsiteX16" fmla="*/ 0 w 5401833"/>
              <a:gd name="connsiteY16" fmla="*/ 1016689 h 1016689"/>
              <a:gd name="connsiteX17" fmla="*/ 0 w 5401833"/>
              <a:gd name="connsiteY17" fmla="*/ 535908 h 1016689"/>
              <a:gd name="connsiteX18" fmla="*/ 1 w 5401833"/>
              <a:gd name="connsiteY18" fmla="*/ 535903 h 1016689"/>
              <a:gd name="connsiteX19" fmla="*/ 1 w 5401833"/>
              <a:gd name="connsiteY19" fmla="*/ 316937 h 1016689"/>
              <a:gd name="connsiteX20" fmla="*/ 124786 w 5401833"/>
              <a:gd name="connsiteY20" fmla="*/ 192236 h 1016689"/>
              <a:gd name="connsiteX21" fmla="*/ 231229 w 5401833"/>
              <a:gd name="connsiteY21" fmla="*/ 192236 h 1016689"/>
              <a:gd name="connsiteX22" fmla="*/ 391345 w 5401833"/>
              <a:gd name="connsiteY22" fmla="*/ 96155 h 1016689"/>
              <a:gd name="connsiteX23" fmla="*/ 551536 w 5401833"/>
              <a:gd name="connsiteY23"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01833" h="1016689">
                <a:moveTo>
                  <a:pt x="551536" y="0"/>
                </a:moveTo>
                <a:lnTo>
                  <a:pt x="932591" y="0"/>
                </a:lnTo>
                <a:lnTo>
                  <a:pt x="2029489" y="0"/>
                </a:lnTo>
                <a:lnTo>
                  <a:pt x="2352147" y="0"/>
                </a:lnTo>
                <a:lnTo>
                  <a:pt x="2733202" y="0"/>
                </a:lnTo>
                <a:lnTo>
                  <a:pt x="3431660" y="0"/>
                </a:lnTo>
                <a:lnTo>
                  <a:pt x="3830100" y="0"/>
                </a:lnTo>
                <a:lnTo>
                  <a:pt x="5232271" y="0"/>
                </a:lnTo>
                <a:cubicBezTo>
                  <a:pt x="5317179" y="0"/>
                  <a:pt x="5387469" y="62241"/>
                  <a:pt x="5399926" y="143663"/>
                </a:cubicBezTo>
                <a:cubicBezTo>
                  <a:pt x="5400307" y="146203"/>
                  <a:pt x="5400562" y="148744"/>
                  <a:pt x="5400816" y="151411"/>
                </a:cubicBezTo>
                <a:cubicBezTo>
                  <a:pt x="5400943" y="152046"/>
                  <a:pt x="5401070" y="152808"/>
                  <a:pt x="5401070" y="153570"/>
                </a:cubicBezTo>
                <a:cubicBezTo>
                  <a:pt x="5401324" y="155603"/>
                  <a:pt x="5401451" y="157762"/>
                  <a:pt x="5401451" y="159794"/>
                </a:cubicBezTo>
                <a:cubicBezTo>
                  <a:pt x="5401705" y="162970"/>
                  <a:pt x="5401833" y="166273"/>
                  <a:pt x="5401833" y="169448"/>
                </a:cubicBezTo>
                <a:lnTo>
                  <a:pt x="5401833" y="1016689"/>
                </a:lnTo>
                <a:lnTo>
                  <a:pt x="3601222" y="1016689"/>
                </a:lnTo>
                <a:lnTo>
                  <a:pt x="1800611"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7" name="Rectangle: Top Corners Rounded 16">
            <a:extLst>
              <a:ext uri="{FF2B5EF4-FFF2-40B4-BE49-F238E27FC236}">
                <a16:creationId xmlns:a16="http://schemas.microsoft.com/office/drawing/2014/main" id="{59542416-C892-079B-AAD0-EC59E6469998}"/>
              </a:ext>
              <a:ext uri="{C183D7F6-B498-43B3-948B-1728B52AA6E4}">
                <adec:decorative xmlns:adec="http://schemas.microsoft.com/office/drawing/2017/decorative" val="1"/>
              </a:ext>
            </a:extLst>
          </p:cNvPr>
          <p:cNvSpPr>
            <a:spLocks/>
          </p:cNvSpPr>
          <p:nvPr/>
        </p:nvSpPr>
        <p:spPr>
          <a:xfrm>
            <a:off x="662143" y="2234762"/>
            <a:ext cx="10867715" cy="4249144"/>
          </a:xfrm>
          <a:prstGeom prst="round2SameRect">
            <a:avLst>
              <a:gd name="adj1" fmla="val 0"/>
              <a:gd name="adj2" fmla="val 5173"/>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 name="Graphic 14">
            <a:extLst>
              <a:ext uri="{FF2B5EF4-FFF2-40B4-BE49-F238E27FC236}">
                <a16:creationId xmlns:a16="http://schemas.microsoft.com/office/drawing/2014/main" id="{1338097E-1BDE-46D2-7FD7-BEA44A91A6FB}"/>
              </a:ext>
              <a:ext uri="{C183D7F6-B498-43B3-948B-1728B52AA6E4}">
                <adec:decorative xmlns:adec="http://schemas.microsoft.com/office/drawing/2017/decorative" val="1"/>
              </a:ext>
            </a:extLst>
          </p:cNvPr>
          <p:cNvSpPr>
            <a:spLocks/>
          </p:cNvSpPr>
          <p:nvPr/>
        </p:nvSpPr>
        <p:spPr>
          <a:xfrm>
            <a:off x="802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4" name="Graphic 14">
            <a:extLst>
              <a:ext uri="{FF2B5EF4-FFF2-40B4-BE49-F238E27FC236}">
                <a16:creationId xmlns:a16="http://schemas.microsoft.com/office/drawing/2014/main" id="{0A791406-C230-D3B6-8442-F4CB863C9998}"/>
              </a:ext>
              <a:ext uri="{C183D7F6-B498-43B3-948B-1728B52AA6E4}">
                <adec:decorative xmlns:adec="http://schemas.microsoft.com/office/drawing/2017/decorative" val="1"/>
              </a:ext>
            </a:extLst>
          </p:cNvPr>
          <p:cNvSpPr>
            <a:spLocks/>
          </p:cNvSpPr>
          <p:nvPr/>
        </p:nvSpPr>
        <p:spPr>
          <a:xfrm>
            <a:off x="6263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5" name="Title 4">
            <a:extLst>
              <a:ext uri="{FF2B5EF4-FFF2-40B4-BE49-F238E27FC236}">
                <a16:creationId xmlns:a16="http://schemas.microsoft.com/office/drawing/2014/main" id="{2A44CB88-CF42-0CA8-2B1B-808FA66CB607}"/>
              </a:ext>
            </a:extLst>
          </p:cNvPr>
          <p:cNvSpPr>
            <a:spLocks noGrp="1"/>
          </p:cNvSpPr>
          <p:nvPr>
            <p:ph type="title"/>
          </p:nvPr>
        </p:nvSpPr>
        <p:spPr>
          <a:xfrm>
            <a:off x="584200" y="365125"/>
            <a:ext cx="10912475" cy="492443"/>
          </a:xfrm>
        </p:spPr>
        <p:txBody>
          <a:bodyPr vert="horz"/>
          <a:lstStyle/>
          <a:p>
            <a:r>
              <a:rPr lang="en-US" dirty="0"/>
              <a:t>Qualifying questions: Security</a:t>
            </a:r>
          </a:p>
        </p:txBody>
      </p:sp>
      <p:sp>
        <p:nvSpPr>
          <p:cNvPr id="7" name="Graphic 39" descr="Icon of an exclamatory mark in a circle with a gear on the side">
            <a:extLst>
              <a:ext uri="{FF2B5EF4-FFF2-40B4-BE49-F238E27FC236}">
                <a16:creationId xmlns:a16="http://schemas.microsoft.com/office/drawing/2014/main" id="{817BAD0C-C9C3-8F05-AC65-7788B1456E0D}"/>
              </a:ext>
            </a:extLst>
          </p:cNvPr>
          <p:cNvSpPr>
            <a:spLocks/>
          </p:cNvSpPr>
          <p:nvPr/>
        </p:nvSpPr>
        <p:spPr>
          <a:xfrm>
            <a:off x="912048" y="1540643"/>
            <a:ext cx="308257" cy="304158"/>
          </a:xfrm>
          <a:custGeom>
            <a:avLst/>
            <a:gdLst>
              <a:gd name="connsiteX0" fmla="*/ 152400 w 170015"/>
              <a:gd name="connsiteY0" fmla="*/ 76200 h 167754"/>
              <a:gd name="connsiteX1" fmla="*/ 76200 w 170015"/>
              <a:gd name="connsiteY1" fmla="*/ 0 h 167754"/>
              <a:gd name="connsiteX2" fmla="*/ 0 w 170015"/>
              <a:gd name="connsiteY2" fmla="*/ 76200 h 167754"/>
              <a:gd name="connsiteX3" fmla="*/ 76200 w 170015"/>
              <a:gd name="connsiteY3" fmla="*/ 152400 h 167754"/>
              <a:gd name="connsiteX4" fmla="*/ 81809 w 170015"/>
              <a:gd name="connsiteY4" fmla="*/ 152197 h 167754"/>
              <a:gd name="connsiteX5" fmla="*/ 76200 w 170015"/>
              <a:gd name="connsiteY5" fmla="*/ 128588 h 167754"/>
              <a:gd name="connsiteX6" fmla="*/ 78258 w 170015"/>
              <a:gd name="connsiteY6" fmla="*/ 113999 h 167754"/>
              <a:gd name="connsiteX7" fmla="*/ 76200 w 170015"/>
              <a:gd name="connsiteY7" fmla="*/ 114300 h 167754"/>
              <a:gd name="connsiteX8" fmla="*/ 69056 w 170015"/>
              <a:gd name="connsiteY8" fmla="*/ 107156 h 167754"/>
              <a:gd name="connsiteX9" fmla="*/ 76200 w 170015"/>
              <a:gd name="connsiteY9" fmla="*/ 100013 h 167754"/>
              <a:gd name="connsiteX10" fmla="*/ 82466 w 170015"/>
              <a:gd name="connsiteY10" fmla="*/ 103722 h 167754"/>
              <a:gd name="connsiteX11" fmla="*/ 128588 w 170015"/>
              <a:gd name="connsiteY11" fmla="*/ 76200 h 167754"/>
              <a:gd name="connsiteX12" fmla="*/ 152197 w 170015"/>
              <a:gd name="connsiteY12" fmla="*/ 81809 h 167754"/>
              <a:gd name="connsiteX13" fmla="*/ 152400 w 170015"/>
              <a:gd name="connsiteY13" fmla="*/ 76200 h 167754"/>
              <a:gd name="connsiteX14" fmla="*/ 71514 w 170015"/>
              <a:gd name="connsiteY14" fmla="*/ 42006 h 167754"/>
              <a:gd name="connsiteX15" fmla="*/ 76200 w 170015"/>
              <a:gd name="connsiteY15" fmla="*/ 38100 h 167754"/>
              <a:gd name="connsiteX16" fmla="*/ 80885 w 170015"/>
              <a:gd name="connsiteY16" fmla="*/ 42006 h 167754"/>
              <a:gd name="connsiteX17" fmla="*/ 80963 w 170015"/>
              <a:gd name="connsiteY17" fmla="*/ 42863 h 167754"/>
              <a:gd name="connsiteX18" fmla="*/ 80963 w 170015"/>
              <a:gd name="connsiteY18" fmla="*/ 85725 h 167754"/>
              <a:gd name="connsiteX19" fmla="*/ 80885 w 170015"/>
              <a:gd name="connsiteY19" fmla="*/ 86581 h 167754"/>
              <a:gd name="connsiteX20" fmla="*/ 76200 w 170015"/>
              <a:gd name="connsiteY20" fmla="*/ 90488 h 167754"/>
              <a:gd name="connsiteX21" fmla="*/ 71514 w 170015"/>
              <a:gd name="connsiteY21" fmla="*/ 86581 h 167754"/>
              <a:gd name="connsiteX22" fmla="*/ 71438 w 170015"/>
              <a:gd name="connsiteY22" fmla="*/ 85725 h 167754"/>
              <a:gd name="connsiteX23" fmla="*/ 71438 w 170015"/>
              <a:gd name="connsiteY23" fmla="*/ 42863 h 167754"/>
              <a:gd name="connsiteX24" fmla="*/ 71514 w 170015"/>
              <a:gd name="connsiteY24" fmla="*/ 42006 h 167754"/>
              <a:gd name="connsiteX25" fmla="*/ 91774 w 170015"/>
              <a:gd name="connsiteY25" fmla="*/ 123065 h 167754"/>
              <a:gd name="connsiteX26" fmla="*/ 105401 w 170015"/>
              <a:gd name="connsiteY26" fmla="*/ 99462 h 167754"/>
              <a:gd name="connsiteX27" fmla="*/ 103913 w 170015"/>
              <a:gd name="connsiteY27" fmla="*/ 94158 h 167754"/>
              <a:gd name="connsiteX28" fmla="*/ 111742 w 170015"/>
              <a:gd name="connsiteY28" fmla="*/ 89420 h 167754"/>
              <a:gd name="connsiteX29" fmla="*/ 114955 w 170015"/>
              <a:gd name="connsiteY29" fmla="*/ 92830 h 167754"/>
              <a:gd name="connsiteX30" fmla="*/ 142668 w 170015"/>
              <a:gd name="connsiteY30" fmla="*/ 92844 h 167754"/>
              <a:gd name="connsiteX31" fmla="*/ 145761 w 170015"/>
              <a:gd name="connsiteY31" fmla="*/ 89569 h 167754"/>
              <a:gd name="connsiteX32" fmla="*/ 153713 w 170015"/>
              <a:gd name="connsiteY32" fmla="*/ 94504 h 167754"/>
              <a:gd name="connsiteX33" fmla="*/ 152511 w 170015"/>
              <a:gd name="connsiteY33" fmla="*/ 98527 h 167754"/>
              <a:gd name="connsiteX34" fmla="*/ 166380 w 170015"/>
              <a:gd name="connsiteY34" fmla="*/ 122520 h 167754"/>
              <a:gd name="connsiteX35" fmla="*/ 169704 w 170015"/>
              <a:gd name="connsiteY35" fmla="*/ 123306 h 167754"/>
              <a:gd name="connsiteX36" fmla="*/ 170016 w 170015"/>
              <a:gd name="connsiteY36" fmla="*/ 128588 h 167754"/>
              <a:gd name="connsiteX37" fmla="*/ 169800 w 170015"/>
              <a:gd name="connsiteY37" fmla="*/ 132989 h 167754"/>
              <a:gd name="connsiteX38" fmla="*/ 165413 w 170015"/>
              <a:gd name="connsiteY38" fmla="*/ 134110 h 167754"/>
              <a:gd name="connsiteX39" fmla="*/ 151787 w 170015"/>
              <a:gd name="connsiteY39" fmla="*/ 157713 h 167754"/>
              <a:gd name="connsiteX40" fmla="*/ 153273 w 170015"/>
              <a:gd name="connsiteY40" fmla="*/ 163015 h 167754"/>
              <a:gd name="connsiteX41" fmla="*/ 145445 w 170015"/>
              <a:gd name="connsiteY41" fmla="*/ 167754 h 167754"/>
              <a:gd name="connsiteX42" fmla="*/ 142232 w 170015"/>
              <a:gd name="connsiteY42" fmla="*/ 164345 h 167754"/>
              <a:gd name="connsiteX43" fmla="*/ 114519 w 170015"/>
              <a:gd name="connsiteY43" fmla="*/ 164330 h 167754"/>
              <a:gd name="connsiteX44" fmla="*/ 111423 w 170015"/>
              <a:gd name="connsiteY44" fmla="*/ 167609 h 167754"/>
              <a:gd name="connsiteX45" fmla="*/ 103473 w 170015"/>
              <a:gd name="connsiteY45" fmla="*/ 162676 h 167754"/>
              <a:gd name="connsiteX46" fmla="*/ 104677 w 170015"/>
              <a:gd name="connsiteY46" fmla="*/ 158648 h 167754"/>
              <a:gd name="connsiteX47" fmla="*/ 90808 w 170015"/>
              <a:gd name="connsiteY47" fmla="*/ 134655 h 167754"/>
              <a:gd name="connsiteX48" fmla="*/ 87478 w 170015"/>
              <a:gd name="connsiteY48" fmla="*/ 133868 h 167754"/>
              <a:gd name="connsiteX49" fmla="*/ 87167 w 170015"/>
              <a:gd name="connsiteY49" fmla="*/ 128588 h 167754"/>
              <a:gd name="connsiteX50" fmla="*/ 87382 w 170015"/>
              <a:gd name="connsiteY50" fmla="*/ 124186 h 167754"/>
              <a:gd name="connsiteX51" fmla="*/ 91774 w 170015"/>
              <a:gd name="connsiteY51" fmla="*/ 123065 h 167754"/>
              <a:gd name="connsiteX52" fmla="*/ 138116 w 170015"/>
              <a:gd name="connsiteY52" fmla="*/ 128588 h 167754"/>
              <a:gd name="connsiteX53" fmla="*/ 128591 w 170015"/>
              <a:gd name="connsiteY53" fmla="*/ 119063 h 167754"/>
              <a:gd name="connsiteX54" fmla="*/ 119066 w 170015"/>
              <a:gd name="connsiteY54" fmla="*/ 128588 h 167754"/>
              <a:gd name="connsiteX55" fmla="*/ 128591 w 170015"/>
              <a:gd name="connsiteY55" fmla="*/ 138113 h 167754"/>
              <a:gd name="connsiteX56" fmla="*/ 138116 w 170015"/>
              <a:gd name="connsiteY56" fmla="*/ 128588 h 16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70015" h="167754">
                <a:moveTo>
                  <a:pt x="152400" y="76200"/>
                </a:moveTo>
                <a:cubicBezTo>
                  <a:pt x="152400" y="34116"/>
                  <a:pt x="118284" y="0"/>
                  <a:pt x="76200" y="0"/>
                </a:cubicBezTo>
                <a:cubicBezTo>
                  <a:pt x="34116" y="0"/>
                  <a:pt x="0" y="34116"/>
                  <a:pt x="0" y="76200"/>
                </a:cubicBezTo>
                <a:cubicBezTo>
                  <a:pt x="0" y="118284"/>
                  <a:pt x="34116" y="152400"/>
                  <a:pt x="76200" y="152400"/>
                </a:cubicBezTo>
                <a:cubicBezTo>
                  <a:pt x="78086" y="152400"/>
                  <a:pt x="79957" y="152331"/>
                  <a:pt x="81809" y="152197"/>
                </a:cubicBezTo>
                <a:cubicBezTo>
                  <a:pt x="78221" y="145102"/>
                  <a:pt x="76200" y="137081"/>
                  <a:pt x="76200" y="128588"/>
                </a:cubicBezTo>
                <a:cubicBezTo>
                  <a:pt x="76200" y="123525"/>
                  <a:pt x="76918" y="118630"/>
                  <a:pt x="78258" y="113999"/>
                </a:cubicBezTo>
                <a:cubicBezTo>
                  <a:pt x="77607" y="114195"/>
                  <a:pt x="76915" y="114300"/>
                  <a:pt x="76200" y="114300"/>
                </a:cubicBezTo>
                <a:cubicBezTo>
                  <a:pt x="72255" y="114300"/>
                  <a:pt x="69056" y="111102"/>
                  <a:pt x="69056" y="107156"/>
                </a:cubicBezTo>
                <a:cubicBezTo>
                  <a:pt x="69056" y="103211"/>
                  <a:pt x="72255" y="100013"/>
                  <a:pt x="76200" y="100013"/>
                </a:cubicBezTo>
                <a:cubicBezTo>
                  <a:pt x="78900" y="100013"/>
                  <a:pt x="81251" y="101511"/>
                  <a:pt x="82466" y="103722"/>
                </a:cubicBezTo>
                <a:cubicBezTo>
                  <a:pt x="91320" y="87334"/>
                  <a:pt x="108654" y="76200"/>
                  <a:pt x="128588" y="76200"/>
                </a:cubicBezTo>
                <a:cubicBezTo>
                  <a:pt x="137081" y="76200"/>
                  <a:pt x="145102" y="78221"/>
                  <a:pt x="152197" y="81809"/>
                </a:cubicBezTo>
                <a:cubicBezTo>
                  <a:pt x="152331" y="79957"/>
                  <a:pt x="152400" y="78086"/>
                  <a:pt x="152400" y="76200"/>
                </a:cubicBezTo>
                <a:close/>
                <a:moveTo>
                  <a:pt x="71514" y="42006"/>
                </a:moveTo>
                <a:cubicBezTo>
                  <a:pt x="71917" y="39785"/>
                  <a:pt x="73862" y="38100"/>
                  <a:pt x="76200" y="38100"/>
                </a:cubicBezTo>
                <a:cubicBezTo>
                  <a:pt x="78538" y="38100"/>
                  <a:pt x="80482" y="39785"/>
                  <a:pt x="80885" y="42006"/>
                </a:cubicBezTo>
                <a:lnTo>
                  <a:pt x="80963" y="42863"/>
                </a:lnTo>
                <a:lnTo>
                  <a:pt x="80963" y="85725"/>
                </a:lnTo>
                <a:lnTo>
                  <a:pt x="80885" y="86581"/>
                </a:lnTo>
                <a:cubicBezTo>
                  <a:pt x="80482" y="88803"/>
                  <a:pt x="78538" y="90488"/>
                  <a:pt x="76200" y="90488"/>
                </a:cubicBezTo>
                <a:cubicBezTo>
                  <a:pt x="73862" y="90488"/>
                  <a:pt x="71917" y="88803"/>
                  <a:pt x="71514" y="86581"/>
                </a:cubicBezTo>
                <a:lnTo>
                  <a:pt x="71438" y="85725"/>
                </a:lnTo>
                <a:lnTo>
                  <a:pt x="71438" y="42863"/>
                </a:lnTo>
                <a:lnTo>
                  <a:pt x="71514" y="42006"/>
                </a:lnTo>
                <a:close/>
                <a:moveTo>
                  <a:pt x="91774" y="123065"/>
                </a:moveTo>
                <a:cubicBezTo>
                  <a:pt x="102137" y="120418"/>
                  <a:pt x="108290" y="109760"/>
                  <a:pt x="105401" y="99462"/>
                </a:cubicBezTo>
                <a:lnTo>
                  <a:pt x="103913" y="94158"/>
                </a:lnTo>
                <a:cubicBezTo>
                  <a:pt x="106333" y="92298"/>
                  <a:pt x="108956" y="90705"/>
                  <a:pt x="111742" y="89420"/>
                </a:cubicBezTo>
                <a:lnTo>
                  <a:pt x="114955" y="92830"/>
                </a:lnTo>
                <a:cubicBezTo>
                  <a:pt x="122470" y="100803"/>
                  <a:pt x="135145" y="100810"/>
                  <a:pt x="142668" y="92844"/>
                </a:cubicBezTo>
                <a:lnTo>
                  <a:pt x="145761" y="89569"/>
                </a:lnTo>
                <a:cubicBezTo>
                  <a:pt x="148598" y="90909"/>
                  <a:pt x="151263" y="92568"/>
                  <a:pt x="153713" y="94504"/>
                </a:cubicBezTo>
                <a:lnTo>
                  <a:pt x="152511" y="98527"/>
                </a:lnTo>
                <a:cubicBezTo>
                  <a:pt x="149374" y="109025"/>
                  <a:pt x="155718" y="119999"/>
                  <a:pt x="166380" y="122520"/>
                </a:cubicBezTo>
                <a:lnTo>
                  <a:pt x="169704" y="123306"/>
                </a:lnTo>
                <a:cubicBezTo>
                  <a:pt x="169910" y="125037"/>
                  <a:pt x="170016" y="126800"/>
                  <a:pt x="170016" y="128588"/>
                </a:cubicBezTo>
                <a:cubicBezTo>
                  <a:pt x="170016" y="130074"/>
                  <a:pt x="169942" y="131542"/>
                  <a:pt x="169800" y="132989"/>
                </a:cubicBezTo>
                <a:lnTo>
                  <a:pt x="165413" y="134110"/>
                </a:lnTo>
                <a:cubicBezTo>
                  <a:pt x="155051" y="136757"/>
                  <a:pt x="148898" y="147415"/>
                  <a:pt x="151787" y="157713"/>
                </a:cubicBezTo>
                <a:lnTo>
                  <a:pt x="153273" y="163015"/>
                </a:lnTo>
                <a:cubicBezTo>
                  <a:pt x="150853" y="164876"/>
                  <a:pt x="148231" y="166469"/>
                  <a:pt x="145445" y="167754"/>
                </a:cubicBezTo>
                <a:lnTo>
                  <a:pt x="142232" y="164345"/>
                </a:lnTo>
                <a:cubicBezTo>
                  <a:pt x="134718" y="156371"/>
                  <a:pt x="122042" y="156364"/>
                  <a:pt x="114519" y="164330"/>
                </a:cubicBezTo>
                <a:lnTo>
                  <a:pt x="111423" y="167609"/>
                </a:lnTo>
                <a:cubicBezTo>
                  <a:pt x="108587" y="166270"/>
                  <a:pt x="105923" y="164611"/>
                  <a:pt x="103473" y="162676"/>
                </a:cubicBezTo>
                <a:lnTo>
                  <a:pt x="104677" y="158648"/>
                </a:lnTo>
                <a:cubicBezTo>
                  <a:pt x="107813" y="148150"/>
                  <a:pt x="101470" y="137176"/>
                  <a:pt x="90808" y="134655"/>
                </a:cubicBezTo>
                <a:lnTo>
                  <a:pt x="87478" y="133868"/>
                </a:lnTo>
                <a:cubicBezTo>
                  <a:pt x="87273" y="132137"/>
                  <a:pt x="87167" y="130376"/>
                  <a:pt x="87167" y="128588"/>
                </a:cubicBezTo>
                <a:cubicBezTo>
                  <a:pt x="87167" y="127103"/>
                  <a:pt x="87239" y="125634"/>
                  <a:pt x="87382" y="124186"/>
                </a:cubicBezTo>
                <a:lnTo>
                  <a:pt x="91774" y="123065"/>
                </a:lnTo>
                <a:close/>
                <a:moveTo>
                  <a:pt x="138116" y="128588"/>
                </a:moveTo>
                <a:cubicBezTo>
                  <a:pt x="138116" y="123328"/>
                  <a:pt x="133852" y="119063"/>
                  <a:pt x="128591" y="119063"/>
                </a:cubicBezTo>
                <a:cubicBezTo>
                  <a:pt x="123331" y="119063"/>
                  <a:pt x="119066" y="123328"/>
                  <a:pt x="119066" y="128588"/>
                </a:cubicBezTo>
                <a:cubicBezTo>
                  <a:pt x="119066" y="133849"/>
                  <a:pt x="123331" y="138113"/>
                  <a:pt x="128591" y="138113"/>
                </a:cubicBezTo>
                <a:cubicBezTo>
                  <a:pt x="133852" y="138113"/>
                  <a:pt x="138116" y="133849"/>
                  <a:pt x="138116" y="128588"/>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21" name="Rectangle 20">
            <a:extLst>
              <a:ext uri="{FF2B5EF4-FFF2-40B4-BE49-F238E27FC236}">
                <a16:creationId xmlns:a16="http://schemas.microsoft.com/office/drawing/2014/main" id="{C4689E38-C145-2FD2-DEC7-DBDB79202180}"/>
              </a:ext>
            </a:extLst>
          </p:cNvPr>
          <p:cNvSpPr>
            <a:spLocks/>
          </p:cNvSpPr>
          <p:nvPr/>
        </p:nvSpPr>
        <p:spPr bwMode="auto">
          <a:xfrm>
            <a:off x="1502010" y="1418979"/>
            <a:ext cx="4124090"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Given the evolving threats and cyberattacks, what concerns do you have about security? </a:t>
            </a:r>
          </a:p>
        </p:txBody>
      </p:sp>
      <p:sp>
        <p:nvSpPr>
          <p:cNvPr id="8" name="Freeform: Shape 7" descr="Icon of an application window with an arrow pointing down">
            <a:extLst>
              <a:ext uri="{FF2B5EF4-FFF2-40B4-BE49-F238E27FC236}">
                <a16:creationId xmlns:a16="http://schemas.microsoft.com/office/drawing/2014/main" id="{865B5D72-B9BB-EA4D-BDB6-70700F7E74D5}"/>
              </a:ext>
            </a:extLst>
          </p:cNvPr>
          <p:cNvSpPr/>
          <p:nvPr/>
        </p:nvSpPr>
        <p:spPr>
          <a:xfrm>
            <a:off x="6389062" y="1554608"/>
            <a:ext cx="276228" cy="276228"/>
          </a:xfrm>
          <a:custGeom>
            <a:avLst/>
            <a:gdLst>
              <a:gd name="connsiteX0" fmla="*/ 138113 w 190500"/>
              <a:gd name="connsiteY0" fmla="*/ 104775 h 190500"/>
              <a:gd name="connsiteX1" fmla="*/ 133350 w 190500"/>
              <a:gd name="connsiteY1" fmla="*/ 109538 h 190500"/>
              <a:gd name="connsiteX2" fmla="*/ 133350 w 190500"/>
              <a:gd name="connsiteY2" fmla="*/ 155191 h 190500"/>
              <a:gd name="connsiteX3" fmla="*/ 117672 w 190500"/>
              <a:gd name="connsiteY3" fmla="*/ 139503 h 190500"/>
              <a:gd name="connsiteX4" fmla="*/ 110928 w 190500"/>
              <a:gd name="connsiteY4" fmla="*/ 139503 h 190500"/>
              <a:gd name="connsiteX5" fmla="*/ 110928 w 190500"/>
              <a:gd name="connsiteY5" fmla="*/ 146247 h 190500"/>
              <a:gd name="connsiteX6" fmla="*/ 134741 w 190500"/>
              <a:gd name="connsiteY6" fmla="*/ 170059 h 190500"/>
              <a:gd name="connsiteX7" fmla="*/ 141476 w 190500"/>
              <a:gd name="connsiteY7" fmla="*/ 170068 h 190500"/>
              <a:gd name="connsiteX8" fmla="*/ 141484 w 190500"/>
              <a:gd name="connsiteY8" fmla="*/ 170059 h 190500"/>
              <a:gd name="connsiteX9" fmla="*/ 165297 w 190500"/>
              <a:gd name="connsiteY9" fmla="*/ 146247 h 190500"/>
              <a:gd name="connsiteX10" fmla="*/ 165297 w 190500"/>
              <a:gd name="connsiteY10" fmla="*/ 139503 h 190500"/>
              <a:gd name="connsiteX11" fmla="*/ 158553 w 190500"/>
              <a:gd name="connsiteY11" fmla="*/ 139503 h 190500"/>
              <a:gd name="connsiteX12" fmla="*/ 142875 w 190500"/>
              <a:gd name="connsiteY12" fmla="*/ 155191 h 190500"/>
              <a:gd name="connsiteX13" fmla="*/ 142875 w 190500"/>
              <a:gd name="connsiteY13" fmla="*/ 109538 h 190500"/>
              <a:gd name="connsiteX14" fmla="*/ 138113 w 190500"/>
              <a:gd name="connsiteY14" fmla="*/ 104775 h 190500"/>
              <a:gd name="connsiteX15" fmla="*/ 138113 w 190500"/>
              <a:gd name="connsiteY15" fmla="*/ 85725 h 190500"/>
              <a:gd name="connsiteX16" fmla="*/ 190500 w 190500"/>
              <a:gd name="connsiteY16" fmla="*/ 138113 h 190500"/>
              <a:gd name="connsiteX17" fmla="*/ 138113 w 190500"/>
              <a:gd name="connsiteY17" fmla="*/ 190500 h 190500"/>
              <a:gd name="connsiteX18" fmla="*/ 85725 w 190500"/>
              <a:gd name="connsiteY18" fmla="*/ 138113 h 190500"/>
              <a:gd name="connsiteX19" fmla="*/ 138113 w 190500"/>
              <a:gd name="connsiteY19" fmla="*/ 85725 h 190500"/>
              <a:gd name="connsiteX20" fmla="*/ 0 w 190500"/>
              <a:gd name="connsiteY20" fmla="*/ 52388 h 190500"/>
              <a:gd name="connsiteX21" fmla="*/ 171450 w 190500"/>
              <a:gd name="connsiteY21" fmla="*/ 52388 h 190500"/>
              <a:gd name="connsiteX22" fmla="*/ 171450 w 190500"/>
              <a:gd name="connsiteY22" fmla="*/ 85935 h 190500"/>
              <a:gd name="connsiteX23" fmla="*/ 85935 w 190500"/>
              <a:gd name="connsiteY23" fmla="*/ 104734 h 190500"/>
              <a:gd name="connsiteX24" fmla="*/ 85935 w 190500"/>
              <a:gd name="connsiteY24" fmla="*/ 171450 h 190500"/>
              <a:gd name="connsiteX25" fmla="*/ 30956 w 190500"/>
              <a:gd name="connsiteY25" fmla="*/ 171450 h 190500"/>
              <a:gd name="connsiteX26" fmla="*/ 0 w 190500"/>
              <a:gd name="connsiteY26" fmla="*/ 140494 h 190500"/>
              <a:gd name="connsiteX27" fmla="*/ 30956 w 190500"/>
              <a:gd name="connsiteY27" fmla="*/ 0 h 190500"/>
              <a:gd name="connsiteX28" fmla="*/ 140494 w 190500"/>
              <a:gd name="connsiteY28" fmla="*/ 0 h 190500"/>
              <a:gd name="connsiteX29" fmla="*/ 171450 w 190500"/>
              <a:gd name="connsiteY29" fmla="*/ 30956 h 190500"/>
              <a:gd name="connsiteX30" fmla="*/ 171450 w 190500"/>
              <a:gd name="connsiteY30" fmla="*/ 38100 h 190500"/>
              <a:gd name="connsiteX31" fmla="*/ 0 w 190500"/>
              <a:gd name="connsiteY31" fmla="*/ 38100 h 190500"/>
              <a:gd name="connsiteX32" fmla="*/ 0 w 190500"/>
              <a:gd name="connsiteY32" fmla="*/ 30956 h 190500"/>
              <a:gd name="connsiteX33" fmla="*/ 30956 w 190500"/>
              <a:gd name="connsiteY33"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0500" h="190500">
                <a:moveTo>
                  <a:pt x="138113" y="104775"/>
                </a:moveTo>
                <a:cubicBezTo>
                  <a:pt x="135483" y="104775"/>
                  <a:pt x="133350" y="106908"/>
                  <a:pt x="133350" y="109538"/>
                </a:cubicBezTo>
                <a:lnTo>
                  <a:pt x="133350" y="155191"/>
                </a:lnTo>
                <a:lnTo>
                  <a:pt x="117672" y="139503"/>
                </a:lnTo>
                <a:cubicBezTo>
                  <a:pt x="115810" y="137641"/>
                  <a:pt x="112790" y="137641"/>
                  <a:pt x="110928" y="139503"/>
                </a:cubicBezTo>
                <a:cubicBezTo>
                  <a:pt x="109066" y="141365"/>
                  <a:pt x="109066" y="144385"/>
                  <a:pt x="110928" y="146247"/>
                </a:cubicBezTo>
                <a:lnTo>
                  <a:pt x="134741" y="170059"/>
                </a:lnTo>
                <a:cubicBezTo>
                  <a:pt x="136598" y="171921"/>
                  <a:pt x="139614" y="171925"/>
                  <a:pt x="141476" y="170068"/>
                </a:cubicBezTo>
                <a:cubicBezTo>
                  <a:pt x="141479" y="170065"/>
                  <a:pt x="141482" y="170062"/>
                  <a:pt x="141484" y="170059"/>
                </a:cubicBezTo>
                <a:lnTo>
                  <a:pt x="165297" y="146247"/>
                </a:lnTo>
                <a:cubicBezTo>
                  <a:pt x="167159" y="144385"/>
                  <a:pt x="167159" y="141365"/>
                  <a:pt x="165297" y="139503"/>
                </a:cubicBezTo>
                <a:cubicBezTo>
                  <a:pt x="163435" y="137641"/>
                  <a:pt x="160415" y="137641"/>
                  <a:pt x="158553" y="139503"/>
                </a:cubicBezTo>
                <a:lnTo>
                  <a:pt x="142875" y="155191"/>
                </a:lnTo>
                <a:lnTo>
                  <a:pt x="142875" y="109538"/>
                </a:lnTo>
                <a:cubicBezTo>
                  <a:pt x="142875" y="106908"/>
                  <a:pt x="140742" y="104775"/>
                  <a:pt x="138113" y="104775"/>
                </a:cubicBezTo>
                <a:close/>
                <a:moveTo>
                  <a:pt x="138113" y="85725"/>
                </a:moveTo>
                <a:cubicBezTo>
                  <a:pt x="167046" y="85725"/>
                  <a:pt x="190500" y="109179"/>
                  <a:pt x="190500" y="138113"/>
                </a:cubicBezTo>
                <a:cubicBezTo>
                  <a:pt x="190500" y="167046"/>
                  <a:pt x="167046" y="190500"/>
                  <a:pt x="138113" y="190500"/>
                </a:cubicBezTo>
                <a:cubicBezTo>
                  <a:pt x="109179" y="190500"/>
                  <a:pt x="85725" y="167046"/>
                  <a:pt x="85725" y="138113"/>
                </a:cubicBezTo>
                <a:cubicBezTo>
                  <a:pt x="85725" y="109179"/>
                  <a:pt x="109179" y="85725"/>
                  <a:pt x="138113" y="85725"/>
                </a:cubicBezTo>
                <a:close/>
                <a:moveTo>
                  <a:pt x="0" y="52388"/>
                </a:moveTo>
                <a:lnTo>
                  <a:pt x="171450" y="52388"/>
                </a:lnTo>
                <a:lnTo>
                  <a:pt x="171450" y="85935"/>
                </a:lnTo>
                <a:cubicBezTo>
                  <a:pt x="142644" y="67511"/>
                  <a:pt x="104358" y="75929"/>
                  <a:pt x="85935" y="104734"/>
                </a:cubicBezTo>
                <a:cubicBezTo>
                  <a:pt x="72928" y="125071"/>
                  <a:pt x="72928" y="151113"/>
                  <a:pt x="85935" y="171450"/>
                </a:cubicBezTo>
                <a:lnTo>
                  <a:pt x="30956" y="171450"/>
                </a:lnTo>
                <a:cubicBezTo>
                  <a:pt x="13860" y="171450"/>
                  <a:pt x="0" y="157590"/>
                  <a:pt x="0" y="140494"/>
                </a:cubicBezTo>
                <a:close/>
                <a:moveTo>
                  <a:pt x="30956" y="0"/>
                </a:moveTo>
                <a:lnTo>
                  <a:pt x="140494" y="0"/>
                </a:lnTo>
                <a:cubicBezTo>
                  <a:pt x="157590" y="0"/>
                  <a:pt x="171450" y="13860"/>
                  <a:pt x="171450" y="30956"/>
                </a:cubicBezTo>
                <a:lnTo>
                  <a:pt x="171450" y="38100"/>
                </a:lnTo>
                <a:lnTo>
                  <a:pt x="0" y="38100"/>
                </a:lnTo>
                <a:lnTo>
                  <a:pt x="0" y="30956"/>
                </a:lnTo>
                <a:cubicBezTo>
                  <a:pt x="0" y="13860"/>
                  <a:pt x="13860" y="0"/>
                  <a:pt x="3095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47" name="Rectangle 46">
            <a:extLst>
              <a:ext uri="{FF2B5EF4-FFF2-40B4-BE49-F238E27FC236}">
                <a16:creationId xmlns:a16="http://schemas.microsoft.com/office/drawing/2014/main" id="{64C5B2DF-B202-CCA1-7A26-4418478B8E8D}"/>
              </a:ext>
            </a:extLst>
          </p:cNvPr>
          <p:cNvSpPr>
            <a:spLocks/>
          </p:cNvSpPr>
          <p:nvPr/>
        </p:nvSpPr>
        <p:spPr bwMode="auto">
          <a:xfrm>
            <a:off x="6987072" y="1418979"/>
            <a:ext cx="4124090"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Are you concerned about relying on outdated technology?</a:t>
            </a:r>
          </a:p>
        </p:txBody>
      </p:sp>
      <p:graphicFrame>
        <p:nvGraphicFramePr>
          <p:cNvPr id="3" name="Table 2">
            <a:extLst>
              <a:ext uri="{FF2B5EF4-FFF2-40B4-BE49-F238E27FC236}">
                <a16:creationId xmlns:a16="http://schemas.microsoft.com/office/drawing/2014/main" id="{06D17CA0-6E23-8A6C-ECEA-DC6AB6832613}"/>
              </a:ext>
            </a:extLst>
          </p:cNvPr>
          <p:cNvGraphicFramePr>
            <a:graphicFrameLocks noGrp="1"/>
          </p:cNvGraphicFramePr>
          <p:nvPr/>
        </p:nvGraphicFramePr>
        <p:xfrm>
          <a:off x="662142" y="2220140"/>
          <a:ext cx="10867715" cy="4224528"/>
        </p:xfrm>
        <a:graphic>
          <a:graphicData uri="http://schemas.openxmlformats.org/drawingml/2006/table">
            <a:tbl>
              <a:tblPr firstRow="1" firstCol="1" bandRow="1">
                <a:tableStyleId>{2D5ABB26-0587-4C30-8999-92F81FD0307C}</a:tableStyleId>
              </a:tblPr>
              <a:tblGrid>
                <a:gridCol w="3140601">
                  <a:extLst>
                    <a:ext uri="{9D8B030D-6E8A-4147-A177-3AD203B41FA5}">
                      <a16:colId xmlns:a16="http://schemas.microsoft.com/office/drawing/2014/main" val="3813887343"/>
                    </a:ext>
                  </a:extLst>
                </a:gridCol>
                <a:gridCol w="3672114">
                  <a:extLst>
                    <a:ext uri="{9D8B030D-6E8A-4147-A177-3AD203B41FA5}">
                      <a16:colId xmlns:a16="http://schemas.microsoft.com/office/drawing/2014/main" val="971530762"/>
                    </a:ext>
                  </a:extLst>
                </a:gridCol>
                <a:gridCol w="4055000">
                  <a:extLst>
                    <a:ext uri="{9D8B030D-6E8A-4147-A177-3AD203B41FA5}">
                      <a16:colId xmlns:a16="http://schemas.microsoft.com/office/drawing/2014/main" val="3149579193"/>
                    </a:ext>
                  </a:extLst>
                </a:gridCol>
              </a:tblGrid>
              <a:tr h="475488">
                <a:tc>
                  <a:txBody>
                    <a:bodyPr/>
                    <a:lstStyle/>
                    <a:p>
                      <a:pPr marL="0" marR="0" algn="l">
                        <a:lnSpc>
                          <a:spcPct val="100000"/>
                        </a:lnSpc>
                        <a:spcBef>
                          <a:spcPts val="0"/>
                        </a:spcBef>
                        <a:spcAft>
                          <a:spcPts val="1200"/>
                        </a:spcAft>
                      </a:pPr>
                      <a:r>
                        <a:rPr lang="en-IN" sz="1600" b="0" dirty="0">
                          <a:solidFill>
                            <a:srgbClr val="000000"/>
                          </a:solidFill>
                          <a:effectLst/>
                          <a:latin typeface="+mj-lt"/>
                          <a:cs typeface="Segoe UI" panose="020B0502040204020203" pitchFamily="34" charset="0"/>
                        </a:rPr>
                        <a:t>Listen for</a:t>
                      </a:r>
                    </a:p>
                  </a:txBody>
                  <a:tcPr marL="134997" marR="89998" marT="89998" marB="89998" anchor="ctr">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Respond</a:t>
                      </a:r>
                    </a:p>
                  </a:txBody>
                  <a:tcPr marL="89998" marR="89998" marT="89998" marB="899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Recommend</a:t>
                      </a:r>
                    </a:p>
                  </a:txBody>
                  <a:tcPr marL="89998" marR="89998" marT="89998" marB="89998" anchor="ctr">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34581"/>
                  </a:ext>
                </a:extLst>
              </a:tr>
              <a:tr h="3749040">
                <a:tc>
                  <a:txBody>
                    <a:bodyPr/>
                    <a:lstStyle/>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lack of IT resources</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security and cyberthreats</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keeping up with security updates</a:t>
                      </a:r>
                    </a:p>
                  </a:txBody>
                  <a:tcPr marL="134997" marR="89998" marT="89998" marB="89998">
                    <a:lnL>
                      <a:noFill/>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helps businesses like yours achieve digital transformation and make the most of the latest security advancements.</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Running workloads on aging Windows Server editions leaves businesses vulnerable to increasingly sophisticated security attacks and lacks the modern capabilities to proactively protect and monitor the environment and data. </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Modern hardware and Windows Server 2025 help you stay ahead of security threats, improve identity and access management, and streamline </a:t>
                      </a:r>
                      <a:br>
                        <a:rPr lang="en-US" sz="1400" kern="100" dirty="0">
                          <a:ln w="3175">
                            <a:noFill/>
                          </a:ln>
                          <a:solidFill>
                            <a:srgbClr val="000000"/>
                          </a:solidFill>
                          <a:latin typeface="+mn-lt"/>
                          <a:ea typeface="Calibri" panose="020F0502020204030204" pitchFamily="34" charset="0"/>
                          <a:cs typeface="Times New Roman" panose="02020603050405020304" pitchFamily="18" charset="0"/>
                        </a:rPr>
                      </a:br>
                      <a:r>
                        <a:rPr lang="en-US" sz="1400" kern="100" dirty="0">
                          <a:ln w="3175">
                            <a:noFill/>
                          </a:ln>
                          <a:solidFill>
                            <a:srgbClr val="000000"/>
                          </a:solidFill>
                          <a:latin typeface="+mn-lt"/>
                          <a:ea typeface="Calibri" panose="020F0502020204030204" pitchFamily="34" charset="0"/>
                          <a:cs typeface="Times New Roman" panose="02020603050405020304" pitchFamily="18" charset="0"/>
                        </a:rPr>
                        <a:t>time-consuming security patching, updates, and upgrades.</a:t>
                      </a:r>
                    </a:p>
                  </a:txBody>
                  <a:tcPr marL="89998" marR="89998" marT="89998" marB="89998">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brings you advanced security features like Secured-core, which uses hardware, firmware, and operating system capabilities to their full extent to help protect against current and future threats.</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Strengthen your business from threats with advanced, automated, and proactive security that protects your business at every layer without the need to staff a robust </a:t>
                      </a:r>
                      <a:br>
                        <a:rPr lang="en-US" sz="1400" kern="100" dirty="0">
                          <a:ln w="3175">
                            <a:noFill/>
                          </a:ln>
                          <a:solidFill>
                            <a:srgbClr val="000000"/>
                          </a:solidFill>
                          <a:latin typeface="+mn-lt"/>
                          <a:ea typeface="Calibri" panose="020F0502020204030204" pitchFamily="34" charset="0"/>
                          <a:cs typeface="Times New Roman" panose="02020603050405020304" pitchFamily="18" charset="0"/>
                        </a:rPr>
                      </a:br>
                      <a:r>
                        <a:rPr lang="en-US" sz="1400" kern="100" dirty="0">
                          <a:ln w="3175">
                            <a:noFill/>
                          </a:ln>
                          <a:solidFill>
                            <a:srgbClr val="000000"/>
                          </a:solidFill>
                          <a:latin typeface="+mn-lt"/>
                          <a:ea typeface="Calibri" panose="020F0502020204030204" pitchFamily="34" charset="0"/>
                          <a:cs typeface="Times New Roman" panose="02020603050405020304" pitchFamily="18" charset="0"/>
                        </a:rPr>
                        <a:t>security team.</a:t>
                      </a:r>
                    </a:p>
                  </a:txBody>
                  <a:tcPr marL="89998" marR="89998" marT="89998" marB="89998">
                    <a:lnL w="6350" cap="flat" cmpd="sng" algn="ctr">
                      <a:solidFill>
                        <a:srgbClr val="D9D9D6"/>
                      </a:solid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2494205"/>
                  </a:ext>
                </a:extLst>
              </a:tr>
            </a:tbl>
          </a:graphicData>
        </a:graphic>
      </p:graphicFrame>
      <p:sp>
        <p:nvSpPr>
          <p:cNvPr id="10" name="Slide Number Placeholder 4">
            <a:extLst>
              <a:ext uri="{FF2B5EF4-FFF2-40B4-BE49-F238E27FC236}">
                <a16:creationId xmlns:a16="http://schemas.microsoft.com/office/drawing/2014/main" id="{E953134C-2F36-3F23-78F8-CE5F14872F51}"/>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233509731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Top Corners Rounded 20">
            <a:extLst>
              <a:ext uri="{FF2B5EF4-FFF2-40B4-BE49-F238E27FC236}">
                <a16:creationId xmlns:a16="http://schemas.microsoft.com/office/drawing/2014/main" id="{432AD6C1-5821-CBC8-6A79-7AC167852975}"/>
              </a:ext>
              <a:ext uri="{C183D7F6-B498-43B3-948B-1728B52AA6E4}">
                <adec:decorative xmlns:adec="http://schemas.microsoft.com/office/drawing/2017/decorative" val="1"/>
              </a:ext>
            </a:extLst>
          </p:cNvPr>
          <p:cNvSpPr>
            <a:spLocks/>
          </p:cNvSpPr>
          <p:nvPr/>
        </p:nvSpPr>
        <p:spPr>
          <a:xfrm>
            <a:off x="662143" y="2234764"/>
            <a:ext cx="10867715" cy="4249143"/>
          </a:xfrm>
          <a:prstGeom prst="round2SameRect">
            <a:avLst>
              <a:gd name="adj1" fmla="val 0"/>
              <a:gd name="adj2" fmla="val 5173"/>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9" name="Freeform: Shape 28">
            <a:extLst>
              <a:ext uri="{FF2B5EF4-FFF2-40B4-BE49-F238E27FC236}">
                <a16:creationId xmlns:a16="http://schemas.microsoft.com/office/drawing/2014/main" id="{DE854A93-4BC7-0B4F-1A2D-FF7D0A79E907}"/>
              </a:ext>
              <a:ext uri="{C183D7F6-B498-43B3-948B-1728B52AA6E4}">
                <adec:decorative xmlns:adec="http://schemas.microsoft.com/office/drawing/2017/decorative" val="1"/>
              </a:ext>
            </a:extLst>
          </p:cNvPr>
          <p:cNvSpPr/>
          <p:nvPr/>
        </p:nvSpPr>
        <p:spPr>
          <a:xfrm>
            <a:off x="662143"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5" name="Freeform: Shape 34">
            <a:extLst>
              <a:ext uri="{FF2B5EF4-FFF2-40B4-BE49-F238E27FC236}">
                <a16:creationId xmlns:a16="http://schemas.microsoft.com/office/drawing/2014/main" id="{092CBE84-E43D-FB37-ADB6-A232451CF894}"/>
              </a:ext>
              <a:ext uri="{C183D7F6-B498-43B3-948B-1728B52AA6E4}">
                <adec:decorative xmlns:adec="http://schemas.microsoft.com/office/drawing/2017/decorative" val="1"/>
              </a:ext>
            </a:extLst>
          </p:cNvPr>
          <p:cNvSpPr/>
          <p:nvPr/>
        </p:nvSpPr>
        <p:spPr>
          <a:xfrm>
            <a:off x="4293355"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6" name="Freeform: Shape 35">
            <a:extLst>
              <a:ext uri="{FF2B5EF4-FFF2-40B4-BE49-F238E27FC236}">
                <a16:creationId xmlns:a16="http://schemas.microsoft.com/office/drawing/2014/main" id="{5FA71F51-AF78-8F97-8F0A-D6E92D6F19CD}"/>
              </a:ext>
              <a:ext uri="{C183D7F6-B498-43B3-948B-1728B52AA6E4}">
                <adec:decorative xmlns:adec="http://schemas.microsoft.com/office/drawing/2017/decorative" val="1"/>
              </a:ext>
            </a:extLst>
          </p:cNvPr>
          <p:cNvSpPr/>
          <p:nvPr/>
        </p:nvSpPr>
        <p:spPr>
          <a:xfrm>
            <a:off x="7928636"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Graphic 14">
            <a:extLst>
              <a:ext uri="{FF2B5EF4-FFF2-40B4-BE49-F238E27FC236}">
                <a16:creationId xmlns:a16="http://schemas.microsoft.com/office/drawing/2014/main" id="{E238F4F5-9340-E6E9-6088-4A4044117683}"/>
              </a:ext>
              <a:ext uri="{C183D7F6-B498-43B3-948B-1728B52AA6E4}">
                <adec:decorative xmlns:adec="http://schemas.microsoft.com/office/drawing/2017/decorative" val="1"/>
              </a:ext>
            </a:extLst>
          </p:cNvPr>
          <p:cNvSpPr>
            <a:spLocks/>
          </p:cNvSpPr>
          <p:nvPr/>
        </p:nvSpPr>
        <p:spPr>
          <a:xfrm>
            <a:off x="799189" y="1428751"/>
            <a:ext cx="527818" cy="527942"/>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 name="Graphic 14">
            <a:extLst>
              <a:ext uri="{FF2B5EF4-FFF2-40B4-BE49-F238E27FC236}">
                <a16:creationId xmlns:a16="http://schemas.microsoft.com/office/drawing/2014/main" id="{F9FC66F6-2934-7760-0948-4515F0F5BA8F}"/>
              </a:ext>
              <a:ext uri="{C183D7F6-B498-43B3-948B-1728B52AA6E4}">
                <adec:decorative xmlns:adec="http://schemas.microsoft.com/office/drawing/2017/decorative" val="1"/>
              </a:ext>
            </a:extLst>
          </p:cNvPr>
          <p:cNvSpPr>
            <a:spLocks/>
          </p:cNvSpPr>
          <p:nvPr/>
        </p:nvSpPr>
        <p:spPr>
          <a:xfrm>
            <a:off x="4459869"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9" name="Graphic 14">
            <a:extLst>
              <a:ext uri="{FF2B5EF4-FFF2-40B4-BE49-F238E27FC236}">
                <a16:creationId xmlns:a16="http://schemas.microsoft.com/office/drawing/2014/main" id="{A10BB987-F55C-38C8-8DF9-BC25D08BFBAE}"/>
              </a:ext>
              <a:ext uri="{C183D7F6-B498-43B3-948B-1728B52AA6E4}">
                <adec:decorative xmlns:adec="http://schemas.microsoft.com/office/drawing/2017/decorative" val="1"/>
              </a:ext>
            </a:extLst>
          </p:cNvPr>
          <p:cNvSpPr>
            <a:spLocks/>
          </p:cNvSpPr>
          <p:nvPr/>
        </p:nvSpPr>
        <p:spPr>
          <a:xfrm>
            <a:off x="8105541" y="1428751"/>
            <a:ext cx="527818" cy="527942"/>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4" name="Title 3">
            <a:extLst>
              <a:ext uri="{FF2B5EF4-FFF2-40B4-BE49-F238E27FC236}">
                <a16:creationId xmlns:a16="http://schemas.microsoft.com/office/drawing/2014/main" id="{2191DA3D-334F-3570-16BD-5F2B5E955732}"/>
              </a:ext>
            </a:extLst>
          </p:cNvPr>
          <p:cNvSpPr>
            <a:spLocks noGrp="1"/>
          </p:cNvSpPr>
          <p:nvPr>
            <p:ph type="title"/>
          </p:nvPr>
        </p:nvSpPr>
        <p:spPr>
          <a:xfrm>
            <a:off x="584200" y="365125"/>
            <a:ext cx="10912475" cy="492443"/>
          </a:xfrm>
        </p:spPr>
        <p:txBody>
          <a:bodyPr vert="horz"/>
          <a:lstStyle/>
          <a:p>
            <a:r>
              <a:rPr lang="en-GB" dirty="0"/>
              <a:t>Qualifying questions: Productivity</a:t>
            </a:r>
          </a:p>
        </p:txBody>
      </p:sp>
      <p:sp>
        <p:nvSpPr>
          <p:cNvPr id="13" name="Graphic 33" descr="Icon of a square grid">
            <a:extLst>
              <a:ext uri="{FF2B5EF4-FFF2-40B4-BE49-F238E27FC236}">
                <a16:creationId xmlns:a16="http://schemas.microsoft.com/office/drawing/2014/main" id="{AD394E19-075A-EEFF-6F46-ED65D2303FA4}"/>
              </a:ext>
            </a:extLst>
          </p:cNvPr>
          <p:cNvSpPr>
            <a:spLocks/>
          </p:cNvSpPr>
          <p:nvPr/>
        </p:nvSpPr>
        <p:spPr>
          <a:xfrm>
            <a:off x="937239" y="1566864"/>
            <a:ext cx="251720" cy="251718"/>
          </a:xfrm>
          <a:custGeom>
            <a:avLst/>
            <a:gdLst>
              <a:gd name="connsiteX0" fmla="*/ 54769 w 171450"/>
              <a:gd name="connsiteY0" fmla="*/ 95250 h 171450"/>
              <a:gd name="connsiteX1" fmla="*/ 76200 w 171450"/>
              <a:gd name="connsiteY1" fmla="*/ 116681 h 171450"/>
              <a:gd name="connsiteX2" fmla="*/ 76200 w 171450"/>
              <a:gd name="connsiteY2" fmla="*/ 150019 h 171450"/>
              <a:gd name="connsiteX3" fmla="*/ 54769 w 171450"/>
              <a:gd name="connsiteY3" fmla="*/ 171450 h 171450"/>
              <a:gd name="connsiteX4" fmla="*/ 21431 w 171450"/>
              <a:gd name="connsiteY4" fmla="*/ 171450 h 171450"/>
              <a:gd name="connsiteX5" fmla="*/ 0 w 171450"/>
              <a:gd name="connsiteY5" fmla="*/ 150019 h 171450"/>
              <a:gd name="connsiteX6" fmla="*/ 0 w 171450"/>
              <a:gd name="connsiteY6" fmla="*/ 116681 h 171450"/>
              <a:gd name="connsiteX7" fmla="*/ 21431 w 171450"/>
              <a:gd name="connsiteY7" fmla="*/ 95250 h 171450"/>
              <a:gd name="connsiteX8" fmla="*/ 54769 w 171450"/>
              <a:gd name="connsiteY8" fmla="*/ 95250 h 171450"/>
              <a:gd name="connsiteX9" fmla="*/ 150019 w 171450"/>
              <a:gd name="connsiteY9" fmla="*/ 95250 h 171450"/>
              <a:gd name="connsiteX10" fmla="*/ 171450 w 171450"/>
              <a:gd name="connsiteY10" fmla="*/ 116681 h 171450"/>
              <a:gd name="connsiteX11" fmla="*/ 171450 w 171450"/>
              <a:gd name="connsiteY11" fmla="*/ 150019 h 171450"/>
              <a:gd name="connsiteX12" fmla="*/ 150019 w 171450"/>
              <a:gd name="connsiteY12" fmla="*/ 171450 h 171450"/>
              <a:gd name="connsiteX13" fmla="*/ 116681 w 171450"/>
              <a:gd name="connsiteY13" fmla="*/ 171450 h 171450"/>
              <a:gd name="connsiteX14" fmla="*/ 95250 w 171450"/>
              <a:gd name="connsiteY14" fmla="*/ 150019 h 171450"/>
              <a:gd name="connsiteX15" fmla="*/ 95250 w 171450"/>
              <a:gd name="connsiteY15" fmla="*/ 116681 h 171450"/>
              <a:gd name="connsiteX16" fmla="*/ 116681 w 171450"/>
              <a:gd name="connsiteY16" fmla="*/ 95250 h 171450"/>
              <a:gd name="connsiteX17" fmla="*/ 150019 w 171450"/>
              <a:gd name="connsiteY17" fmla="*/ 95250 h 171450"/>
              <a:gd name="connsiteX18" fmla="*/ 54769 w 171450"/>
              <a:gd name="connsiteY18" fmla="*/ 0 h 171450"/>
              <a:gd name="connsiteX19" fmla="*/ 76200 w 171450"/>
              <a:gd name="connsiteY19" fmla="*/ 21431 h 171450"/>
              <a:gd name="connsiteX20" fmla="*/ 76200 w 171450"/>
              <a:gd name="connsiteY20" fmla="*/ 54769 h 171450"/>
              <a:gd name="connsiteX21" fmla="*/ 54769 w 171450"/>
              <a:gd name="connsiteY21" fmla="*/ 76200 h 171450"/>
              <a:gd name="connsiteX22" fmla="*/ 21431 w 171450"/>
              <a:gd name="connsiteY22" fmla="*/ 76200 h 171450"/>
              <a:gd name="connsiteX23" fmla="*/ 0 w 171450"/>
              <a:gd name="connsiteY23" fmla="*/ 54769 h 171450"/>
              <a:gd name="connsiteX24" fmla="*/ 0 w 171450"/>
              <a:gd name="connsiteY24" fmla="*/ 21431 h 171450"/>
              <a:gd name="connsiteX25" fmla="*/ 21431 w 171450"/>
              <a:gd name="connsiteY25" fmla="*/ 0 h 171450"/>
              <a:gd name="connsiteX26" fmla="*/ 54769 w 171450"/>
              <a:gd name="connsiteY26" fmla="*/ 0 h 171450"/>
              <a:gd name="connsiteX27" fmla="*/ 150019 w 171450"/>
              <a:gd name="connsiteY27" fmla="*/ 0 h 171450"/>
              <a:gd name="connsiteX28" fmla="*/ 171450 w 171450"/>
              <a:gd name="connsiteY28" fmla="*/ 21431 h 171450"/>
              <a:gd name="connsiteX29" fmla="*/ 171450 w 171450"/>
              <a:gd name="connsiteY29" fmla="*/ 54769 h 171450"/>
              <a:gd name="connsiteX30" fmla="*/ 150019 w 171450"/>
              <a:gd name="connsiteY30" fmla="*/ 76200 h 171450"/>
              <a:gd name="connsiteX31" fmla="*/ 116681 w 171450"/>
              <a:gd name="connsiteY31" fmla="*/ 76200 h 171450"/>
              <a:gd name="connsiteX32" fmla="*/ 95250 w 171450"/>
              <a:gd name="connsiteY32" fmla="*/ 54769 h 171450"/>
              <a:gd name="connsiteX33" fmla="*/ 95250 w 171450"/>
              <a:gd name="connsiteY33" fmla="*/ 21431 h 171450"/>
              <a:gd name="connsiteX34" fmla="*/ 116681 w 171450"/>
              <a:gd name="connsiteY34" fmla="*/ 0 h 171450"/>
              <a:gd name="connsiteX35" fmla="*/ 150019 w 171450"/>
              <a:gd name="connsiteY35" fmla="*/ 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1450" h="171450">
                <a:moveTo>
                  <a:pt x="54769" y="95250"/>
                </a:moveTo>
                <a:cubicBezTo>
                  <a:pt x="66605" y="95250"/>
                  <a:pt x="76200" y="104845"/>
                  <a:pt x="76200" y="116681"/>
                </a:cubicBezTo>
                <a:lnTo>
                  <a:pt x="76200" y="150019"/>
                </a:lnTo>
                <a:cubicBezTo>
                  <a:pt x="76200" y="161855"/>
                  <a:pt x="66605" y="171450"/>
                  <a:pt x="54769" y="171450"/>
                </a:cubicBezTo>
                <a:lnTo>
                  <a:pt x="21431" y="171450"/>
                </a:lnTo>
                <a:cubicBezTo>
                  <a:pt x="9595" y="171450"/>
                  <a:pt x="0" y="161855"/>
                  <a:pt x="0" y="150019"/>
                </a:cubicBezTo>
                <a:lnTo>
                  <a:pt x="0" y="116681"/>
                </a:lnTo>
                <a:cubicBezTo>
                  <a:pt x="0" y="104845"/>
                  <a:pt x="9595" y="95250"/>
                  <a:pt x="21431" y="95250"/>
                </a:cubicBezTo>
                <a:lnTo>
                  <a:pt x="54769" y="95250"/>
                </a:lnTo>
                <a:close/>
                <a:moveTo>
                  <a:pt x="150019" y="95250"/>
                </a:moveTo>
                <a:cubicBezTo>
                  <a:pt x="161855" y="95250"/>
                  <a:pt x="171450" y="104845"/>
                  <a:pt x="171450" y="116681"/>
                </a:cubicBezTo>
                <a:lnTo>
                  <a:pt x="171450" y="150019"/>
                </a:lnTo>
                <a:cubicBezTo>
                  <a:pt x="171450" y="161855"/>
                  <a:pt x="161855" y="171450"/>
                  <a:pt x="150019" y="171450"/>
                </a:cubicBezTo>
                <a:lnTo>
                  <a:pt x="116681" y="171450"/>
                </a:lnTo>
                <a:cubicBezTo>
                  <a:pt x="104845" y="171450"/>
                  <a:pt x="95250" y="161855"/>
                  <a:pt x="95250" y="150019"/>
                </a:cubicBezTo>
                <a:lnTo>
                  <a:pt x="95250" y="116681"/>
                </a:lnTo>
                <a:cubicBezTo>
                  <a:pt x="95250" y="104845"/>
                  <a:pt x="104845" y="95250"/>
                  <a:pt x="116681" y="95250"/>
                </a:cubicBezTo>
                <a:lnTo>
                  <a:pt x="150019" y="95250"/>
                </a:lnTo>
                <a:close/>
                <a:moveTo>
                  <a:pt x="54769" y="0"/>
                </a:moveTo>
                <a:cubicBezTo>
                  <a:pt x="66605" y="0"/>
                  <a:pt x="76200" y="9595"/>
                  <a:pt x="76200" y="21431"/>
                </a:cubicBezTo>
                <a:lnTo>
                  <a:pt x="76200" y="54769"/>
                </a:lnTo>
                <a:cubicBezTo>
                  <a:pt x="76200" y="66605"/>
                  <a:pt x="66605" y="76200"/>
                  <a:pt x="54769" y="76200"/>
                </a:cubicBezTo>
                <a:lnTo>
                  <a:pt x="21431" y="76200"/>
                </a:lnTo>
                <a:cubicBezTo>
                  <a:pt x="9595" y="76200"/>
                  <a:pt x="0" y="66605"/>
                  <a:pt x="0" y="54769"/>
                </a:cubicBezTo>
                <a:lnTo>
                  <a:pt x="0" y="21431"/>
                </a:lnTo>
                <a:cubicBezTo>
                  <a:pt x="0" y="9595"/>
                  <a:pt x="9595" y="0"/>
                  <a:pt x="21431" y="0"/>
                </a:cubicBezTo>
                <a:lnTo>
                  <a:pt x="54769" y="0"/>
                </a:lnTo>
                <a:close/>
                <a:moveTo>
                  <a:pt x="150019" y="0"/>
                </a:moveTo>
                <a:cubicBezTo>
                  <a:pt x="161855" y="0"/>
                  <a:pt x="171450" y="9595"/>
                  <a:pt x="171450" y="21431"/>
                </a:cubicBezTo>
                <a:lnTo>
                  <a:pt x="171450" y="54769"/>
                </a:lnTo>
                <a:cubicBezTo>
                  <a:pt x="171450" y="66605"/>
                  <a:pt x="161855" y="76200"/>
                  <a:pt x="150019" y="76200"/>
                </a:cubicBezTo>
                <a:lnTo>
                  <a:pt x="116681" y="76200"/>
                </a:lnTo>
                <a:cubicBezTo>
                  <a:pt x="104845" y="76200"/>
                  <a:pt x="95250" y="66605"/>
                  <a:pt x="95250" y="54769"/>
                </a:cubicBezTo>
                <a:lnTo>
                  <a:pt x="95250" y="21431"/>
                </a:lnTo>
                <a:cubicBezTo>
                  <a:pt x="95250" y="9595"/>
                  <a:pt x="104845" y="0"/>
                  <a:pt x="116681" y="0"/>
                </a:cubicBezTo>
                <a:lnTo>
                  <a:pt x="150019" y="0"/>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40" name="Rectangle 39">
            <a:extLst>
              <a:ext uri="{FF2B5EF4-FFF2-40B4-BE49-F238E27FC236}">
                <a16:creationId xmlns:a16="http://schemas.microsoft.com/office/drawing/2014/main" id="{8AD01887-C050-638A-3C94-1B0FC76EF899}"/>
              </a:ext>
            </a:extLst>
          </p:cNvPr>
          <p:cNvSpPr>
            <a:spLocks/>
          </p:cNvSpPr>
          <p:nvPr/>
        </p:nvSpPr>
        <p:spPr bwMode="auto">
          <a:xfrm>
            <a:off x="1539102" y="1203536"/>
            <a:ext cx="2542377" cy="861774"/>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What applications are you currently running or planning to run in your server environment? </a:t>
            </a:r>
          </a:p>
        </p:txBody>
      </p:sp>
      <p:sp>
        <p:nvSpPr>
          <p:cNvPr id="7" name="Graphic 156" descr="Icon of a person in front of a house">
            <a:extLst>
              <a:ext uri="{FF2B5EF4-FFF2-40B4-BE49-F238E27FC236}">
                <a16:creationId xmlns:a16="http://schemas.microsoft.com/office/drawing/2014/main" id="{D5278A17-D3C5-64BA-0E99-6441937704CA}"/>
              </a:ext>
            </a:extLst>
          </p:cNvPr>
          <p:cNvSpPr/>
          <p:nvPr/>
        </p:nvSpPr>
        <p:spPr>
          <a:xfrm>
            <a:off x="4596771" y="1562570"/>
            <a:ext cx="254014" cy="260305"/>
          </a:xfrm>
          <a:custGeom>
            <a:avLst/>
            <a:gdLst>
              <a:gd name="connsiteX0" fmla="*/ 95885 w 254014"/>
              <a:gd name="connsiteY0" fmla="*/ 6725 h 260305"/>
              <a:gd name="connsiteX1" fmla="*/ 132715 w 254014"/>
              <a:gd name="connsiteY1" fmla="*/ 6725 h 260305"/>
              <a:gd name="connsiteX2" fmla="*/ 218440 w 254014"/>
              <a:gd name="connsiteY2" fmla="*/ 79039 h 260305"/>
              <a:gd name="connsiteX3" fmla="*/ 228600 w 254014"/>
              <a:gd name="connsiteY3" fmla="*/ 100883 h 260305"/>
              <a:gd name="connsiteX4" fmla="*/ 228600 w 254014"/>
              <a:gd name="connsiteY4" fmla="*/ 136684 h 260305"/>
              <a:gd name="connsiteX5" fmla="*/ 174801 w 254014"/>
              <a:gd name="connsiteY5" fmla="*/ 139672 h 260305"/>
              <a:gd name="connsiteX6" fmla="*/ 174777 w 254014"/>
              <a:gd name="connsiteY6" fmla="*/ 190456 h 260305"/>
              <a:gd name="connsiteX7" fmla="*/ 168250 w 254014"/>
              <a:gd name="connsiteY7" fmla="*/ 190456 h 260305"/>
              <a:gd name="connsiteX8" fmla="*/ 146050 w 254014"/>
              <a:gd name="connsiteY8" fmla="*/ 201035 h 260305"/>
              <a:gd name="connsiteX9" fmla="*/ 146050 w 254014"/>
              <a:gd name="connsiteY9" fmla="*/ 161881 h 260305"/>
              <a:gd name="connsiteX10" fmla="*/ 136525 w 254014"/>
              <a:gd name="connsiteY10" fmla="*/ 152356 h 260305"/>
              <a:gd name="connsiteX11" fmla="*/ 92075 w 254014"/>
              <a:gd name="connsiteY11" fmla="*/ 152356 h 260305"/>
              <a:gd name="connsiteX12" fmla="*/ 82550 w 254014"/>
              <a:gd name="connsiteY12" fmla="*/ 161881 h 260305"/>
              <a:gd name="connsiteX13" fmla="*/ 82550 w 254014"/>
              <a:gd name="connsiteY13" fmla="*/ 225381 h 260305"/>
              <a:gd name="connsiteX14" fmla="*/ 60325 w 254014"/>
              <a:gd name="connsiteY14" fmla="*/ 247606 h 260305"/>
              <a:gd name="connsiteX15" fmla="*/ 22225 w 254014"/>
              <a:gd name="connsiteY15" fmla="*/ 247606 h 260305"/>
              <a:gd name="connsiteX16" fmla="*/ 0 w 254014"/>
              <a:gd name="connsiteY16" fmla="*/ 225381 h 260305"/>
              <a:gd name="connsiteX17" fmla="*/ 0 w 254014"/>
              <a:gd name="connsiteY17" fmla="*/ 100883 h 260305"/>
              <a:gd name="connsiteX18" fmla="*/ 10160 w 254014"/>
              <a:gd name="connsiteY18" fmla="*/ 79039 h 260305"/>
              <a:gd name="connsiteX19" fmla="*/ 95885 w 254014"/>
              <a:gd name="connsiteY19" fmla="*/ 6725 h 260305"/>
              <a:gd name="connsiteX20" fmla="*/ 177800 w 254014"/>
              <a:gd name="connsiteY20" fmla="*/ 165056 h 260305"/>
              <a:gd name="connsiteX21" fmla="*/ 203200 w 254014"/>
              <a:gd name="connsiteY21" fmla="*/ 139656 h 260305"/>
              <a:gd name="connsiteX22" fmla="*/ 228600 w 254014"/>
              <a:gd name="connsiteY22" fmla="*/ 165056 h 260305"/>
              <a:gd name="connsiteX23" fmla="*/ 203200 w 254014"/>
              <a:gd name="connsiteY23" fmla="*/ 190456 h 260305"/>
              <a:gd name="connsiteX24" fmla="*/ 177800 w 254014"/>
              <a:gd name="connsiteY24" fmla="*/ 165056 h 260305"/>
              <a:gd name="connsiteX25" fmla="*/ 168275 w 254014"/>
              <a:gd name="connsiteY25" fmla="*/ 203156 h 260305"/>
              <a:gd name="connsiteX26" fmla="*/ 152400 w 254014"/>
              <a:gd name="connsiteY26" fmla="*/ 219031 h 260305"/>
              <a:gd name="connsiteX27" fmla="*/ 152400 w 254014"/>
              <a:gd name="connsiteY27" fmla="*/ 219069 h 260305"/>
              <a:gd name="connsiteX28" fmla="*/ 152413 w 254014"/>
              <a:gd name="connsiteY28" fmla="*/ 222854 h 260305"/>
              <a:gd name="connsiteX29" fmla="*/ 152514 w 254014"/>
              <a:gd name="connsiteY29" fmla="*/ 224200 h 260305"/>
              <a:gd name="connsiteX30" fmla="*/ 159106 w 254014"/>
              <a:gd name="connsiteY30" fmla="*/ 241726 h 260305"/>
              <a:gd name="connsiteX31" fmla="*/ 203200 w 254014"/>
              <a:gd name="connsiteY31" fmla="*/ 260306 h 260305"/>
              <a:gd name="connsiteX32" fmla="*/ 247294 w 254014"/>
              <a:gd name="connsiteY32" fmla="*/ 241726 h 260305"/>
              <a:gd name="connsiteX33" fmla="*/ 253886 w 254014"/>
              <a:gd name="connsiteY33" fmla="*/ 224200 h 260305"/>
              <a:gd name="connsiteX34" fmla="*/ 253987 w 254014"/>
              <a:gd name="connsiteY34" fmla="*/ 222854 h 260305"/>
              <a:gd name="connsiteX35" fmla="*/ 254013 w 254014"/>
              <a:gd name="connsiteY35" fmla="*/ 220149 h 260305"/>
              <a:gd name="connsiteX36" fmla="*/ 254000 w 254014"/>
              <a:gd name="connsiteY36" fmla="*/ 219031 h 260305"/>
              <a:gd name="connsiteX37" fmla="*/ 238125 w 254014"/>
              <a:gd name="connsiteY37" fmla="*/ 203156 h 260305"/>
              <a:gd name="connsiteX38" fmla="*/ 168275 w 254014"/>
              <a:gd name="connsiteY38" fmla="*/ 203156 h 26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4014" h="260305">
                <a:moveTo>
                  <a:pt x="95885" y="6725"/>
                </a:moveTo>
                <a:cubicBezTo>
                  <a:pt x="106524" y="-2242"/>
                  <a:pt x="122076" y="-2242"/>
                  <a:pt x="132715" y="6725"/>
                </a:cubicBezTo>
                <a:lnTo>
                  <a:pt x="218440" y="79039"/>
                </a:lnTo>
                <a:cubicBezTo>
                  <a:pt x="224892" y="84474"/>
                  <a:pt x="228600" y="92463"/>
                  <a:pt x="228600" y="100883"/>
                </a:cubicBezTo>
                <a:lnTo>
                  <a:pt x="228600" y="136684"/>
                </a:lnTo>
                <a:cubicBezTo>
                  <a:pt x="212919" y="122653"/>
                  <a:pt x="188832" y="123991"/>
                  <a:pt x="174801" y="139672"/>
                </a:cubicBezTo>
                <a:cubicBezTo>
                  <a:pt x="161868" y="154126"/>
                  <a:pt x="161858" y="175990"/>
                  <a:pt x="174777" y="190456"/>
                </a:cubicBezTo>
                <a:lnTo>
                  <a:pt x="168250" y="190456"/>
                </a:lnTo>
                <a:cubicBezTo>
                  <a:pt x="159283" y="190456"/>
                  <a:pt x="151282" y="194584"/>
                  <a:pt x="146050" y="201035"/>
                </a:cubicBezTo>
                <a:lnTo>
                  <a:pt x="146050" y="161881"/>
                </a:lnTo>
                <a:cubicBezTo>
                  <a:pt x="146050" y="156620"/>
                  <a:pt x="141786" y="152356"/>
                  <a:pt x="136525" y="152356"/>
                </a:cubicBezTo>
                <a:lnTo>
                  <a:pt x="92075" y="152356"/>
                </a:lnTo>
                <a:cubicBezTo>
                  <a:pt x="86814" y="152356"/>
                  <a:pt x="82550" y="156620"/>
                  <a:pt x="82550" y="161881"/>
                </a:cubicBezTo>
                <a:lnTo>
                  <a:pt x="82550" y="225381"/>
                </a:lnTo>
                <a:cubicBezTo>
                  <a:pt x="82550" y="237656"/>
                  <a:pt x="72600" y="247606"/>
                  <a:pt x="60325" y="247606"/>
                </a:cubicBezTo>
                <a:lnTo>
                  <a:pt x="22225" y="247606"/>
                </a:lnTo>
                <a:cubicBezTo>
                  <a:pt x="9950" y="247606"/>
                  <a:pt x="0" y="237656"/>
                  <a:pt x="0" y="225381"/>
                </a:cubicBezTo>
                <a:lnTo>
                  <a:pt x="0" y="100883"/>
                </a:lnTo>
                <a:cubicBezTo>
                  <a:pt x="0" y="92463"/>
                  <a:pt x="3708" y="84474"/>
                  <a:pt x="10160" y="79039"/>
                </a:cubicBezTo>
                <a:lnTo>
                  <a:pt x="95885" y="6725"/>
                </a:lnTo>
                <a:close/>
                <a:moveTo>
                  <a:pt x="177800" y="165056"/>
                </a:moveTo>
                <a:cubicBezTo>
                  <a:pt x="177800" y="151028"/>
                  <a:pt x="189172" y="139656"/>
                  <a:pt x="203200" y="139656"/>
                </a:cubicBezTo>
                <a:cubicBezTo>
                  <a:pt x="217228" y="139656"/>
                  <a:pt x="228600" y="151028"/>
                  <a:pt x="228600" y="165056"/>
                </a:cubicBezTo>
                <a:cubicBezTo>
                  <a:pt x="228600" y="179084"/>
                  <a:pt x="217228" y="190456"/>
                  <a:pt x="203200" y="190456"/>
                </a:cubicBezTo>
                <a:cubicBezTo>
                  <a:pt x="189172" y="190456"/>
                  <a:pt x="177800" y="179084"/>
                  <a:pt x="177800" y="165056"/>
                </a:cubicBezTo>
                <a:close/>
                <a:moveTo>
                  <a:pt x="168275" y="203156"/>
                </a:moveTo>
                <a:cubicBezTo>
                  <a:pt x="159512" y="203156"/>
                  <a:pt x="152400" y="210268"/>
                  <a:pt x="152400" y="219031"/>
                </a:cubicBezTo>
                <a:lnTo>
                  <a:pt x="152400" y="219069"/>
                </a:lnTo>
                <a:lnTo>
                  <a:pt x="152413" y="222854"/>
                </a:lnTo>
                <a:lnTo>
                  <a:pt x="152514" y="224200"/>
                </a:lnTo>
                <a:cubicBezTo>
                  <a:pt x="153214" y="230501"/>
                  <a:pt x="155480" y="236526"/>
                  <a:pt x="159106" y="241726"/>
                </a:cubicBezTo>
                <a:cubicBezTo>
                  <a:pt x="166040" y="251632"/>
                  <a:pt x="179248" y="260306"/>
                  <a:pt x="203200" y="260306"/>
                </a:cubicBezTo>
                <a:cubicBezTo>
                  <a:pt x="227152" y="260306"/>
                  <a:pt x="240360" y="251632"/>
                  <a:pt x="247294" y="241726"/>
                </a:cubicBezTo>
                <a:cubicBezTo>
                  <a:pt x="250920" y="236526"/>
                  <a:pt x="253186" y="230501"/>
                  <a:pt x="253886" y="224200"/>
                </a:cubicBezTo>
                <a:lnTo>
                  <a:pt x="253987" y="222854"/>
                </a:lnTo>
                <a:cubicBezTo>
                  <a:pt x="254025" y="221965"/>
                  <a:pt x="254013" y="221050"/>
                  <a:pt x="254013" y="220149"/>
                </a:cubicBezTo>
                <a:lnTo>
                  <a:pt x="254000" y="219031"/>
                </a:lnTo>
                <a:cubicBezTo>
                  <a:pt x="254000" y="210268"/>
                  <a:pt x="246888" y="203156"/>
                  <a:pt x="238125" y="203156"/>
                </a:cubicBezTo>
                <a:lnTo>
                  <a:pt x="168275" y="203156"/>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94EC3E2D-5AAA-6AF0-B068-AFBFAC0BFC0F}"/>
              </a:ext>
            </a:extLst>
          </p:cNvPr>
          <p:cNvSpPr>
            <a:spLocks/>
          </p:cNvSpPr>
          <p:nvPr/>
        </p:nvSpPr>
        <p:spPr bwMode="auto">
          <a:xfrm>
            <a:off x="5159612" y="1418979"/>
            <a:ext cx="2326735"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How many of your team members work remotely? </a:t>
            </a:r>
          </a:p>
        </p:txBody>
      </p:sp>
      <p:sp>
        <p:nvSpPr>
          <p:cNvPr id="10" name="Graphic 162" descr="Icon of a person with Concentric arcs">
            <a:extLst>
              <a:ext uri="{FF2B5EF4-FFF2-40B4-BE49-F238E27FC236}">
                <a16:creationId xmlns:a16="http://schemas.microsoft.com/office/drawing/2014/main" id="{CB13E358-BB79-03F5-B1FC-C62B58CE2A2D}"/>
              </a:ext>
            </a:extLst>
          </p:cNvPr>
          <p:cNvSpPr/>
          <p:nvPr/>
        </p:nvSpPr>
        <p:spPr>
          <a:xfrm>
            <a:off x="8219506" y="1546355"/>
            <a:ext cx="299888" cy="292734"/>
          </a:xfrm>
          <a:custGeom>
            <a:avLst/>
            <a:gdLst>
              <a:gd name="connsiteX0" fmla="*/ 127000 w 266712"/>
              <a:gd name="connsiteY0" fmla="*/ 25400 h 260350"/>
              <a:gd name="connsiteX1" fmla="*/ 25396 w 266712"/>
              <a:gd name="connsiteY1" fmla="*/ 126996 h 260350"/>
              <a:gd name="connsiteX2" fmla="*/ 55093 w 266712"/>
              <a:gd name="connsiteY2" fmla="*/ 198780 h 260350"/>
              <a:gd name="connsiteX3" fmla="*/ 55074 w 266712"/>
              <a:gd name="connsiteY3" fmla="*/ 216745 h 260350"/>
              <a:gd name="connsiteX4" fmla="*/ 37110 w 266712"/>
              <a:gd name="connsiteY4" fmla="*/ 216726 h 260350"/>
              <a:gd name="connsiteX5" fmla="*/ 0 w 266712"/>
              <a:gd name="connsiteY5" fmla="*/ 127000 h 260350"/>
              <a:gd name="connsiteX6" fmla="*/ 127000 w 266712"/>
              <a:gd name="connsiteY6" fmla="*/ 0 h 260350"/>
              <a:gd name="connsiteX7" fmla="*/ 254000 w 266712"/>
              <a:gd name="connsiteY7" fmla="*/ 127000 h 260350"/>
              <a:gd name="connsiteX8" fmla="*/ 245999 w 266712"/>
              <a:gd name="connsiteY8" fmla="*/ 171450 h 260350"/>
              <a:gd name="connsiteX9" fmla="*/ 235585 w 266712"/>
              <a:gd name="connsiteY9" fmla="*/ 171450 h 260350"/>
              <a:gd name="connsiteX10" fmla="*/ 250825 w 266712"/>
              <a:gd name="connsiteY10" fmla="*/ 136525 h 260350"/>
              <a:gd name="connsiteX11" fmla="*/ 222796 w 266712"/>
              <a:gd name="connsiteY11" fmla="*/ 93116 h 260350"/>
              <a:gd name="connsiteX12" fmla="*/ 127013 w 266712"/>
              <a:gd name="connsiteY12" fmla="*/ 25400 h 260350"/>
              <a:gd name="connsiteX13" fmla="*/ 170942 w 266712"/>
              <a:gd name="connsiteY13" fmla="*/ 101498 h 260350"/>
              <a:gd name="connsiteX14" fmla="*/ 193561 w 266712"/>
              <a:gd name="connsiteY14" fmla="*/ 89878 h 260350"/>
              <a:gd name="connsiteX15" fmla="*/ 89869 w 266712"/>
              <a:gd name="connsiteY15" fmla="*/ 60538 h 260350"/>
              <a:gd name="connsiteX16" fmla="*/ 60528 w 266712"/>
              <a:gd name="connsiteY16" fmla="*/ 164230 h 260350"/>
              <a:gd name="connsiteX17" fmla="*/ 73114 w 266712"/>
              <a:gd name="connsiteY17" fmla="*/ 180886 h 260350"/>
              <a:gd name="connsiteX18" fmla="*/ 91084 w 266712"/>
              <a:gd name="connsiteY18" fmla="*/ 180886 h 260350"/>
              <a:gd name="connsiteX19" fmla="*/ 91084 w 266712"/>
              <a:gd name="connsiteY19" fmla="*/ 162916 h 260350"/>
              <a:gd name="connsiteX20" fmla="*/ 91172 w 266712"/>
              <a:gd name="connsiteY20" fmla="*/ 91074 h 260350"/>
              <a:gd name="connsiteX21" fmla="*/ 163014 w 266712"/>
              <a:gd name="connsiteY21" fmla="*/ 91161 h 260350"/>
              <a:gd name="connsiteX22" fmla="*/ 170955 w 266712"/>
              <a:gd name="connsiteY22" fmla="*/ 101486 h 260350"/>
              <a:gd name="connsiteX23" fmla="*/ 127000 w 266712"/>
              <a:gd name="connsiteY23" fmla="*/ 101600 h 260350"/>
              <a:gd name="connsiteX24" fmla="*/ 101600 w 266712"/>
              <a:gd name="connsiteY24" fmla="*/ 127000 h 260350"/>
              <a:gd name="connsiteX25" fmla="*/ 127000 w 266712"/>
              <a:gd name="connsiteY25" fmla="*/ 152400 h 260350"/>
              <a:gd name="connsiteX26" fmla="*/ 152400 w 266712"/>
              <a:gd name="connsiteY26" fmla="*/ 127000 h 260350"/>
              <a:gd name="connsiteX27" fmla="*/ 127000 w 266712"/>
              <a:gd name="connsiteY27" fmla="*/ 101600 h 260350"/>
              <a:gd name="connsiteX28" fmla="*/ 228600 w 266712"/>
              <a:gd name="connsiteY28" fmla="*/ 112547 h 260350"/>
              <a:gd name="connsiteX29" fmla="*/ 203200 w 266712"/>
              <a:gd name="connsiteY29" fmla="*/ 101600 h 260350"/>
              <a:gd name="connsiteX30" fmla="*/ 168282 w 266712"/>
              <a:gd name="connsiteY30" fmla="*/ 136531 h 260350"/>
              <a:gd name="connsiteX31" fmla="*/ 203213 w 266712"/>
              <a:gd name="connsiteY31" fmla="*/ 171450 h 260350"/>
              <a:gd name="connsiteX32" fmla="*/ 238132 w 266712"/>
              <a:gd name="connsiteY32" fmla="*/ 136519 h 260350"/>
              <a:gd name="connsiteX33" fmla="*/ 228600 w 266712"/>
              <a:gd name="connsiteY33" fmla="*/ 112547 h 260350"/>
              <a:gd name="connsiteX34" fmla="*/ 158750 w 266712"/>
              <a:gd name="connsiteY34" fmla="*/ 184150 h 260350"/>
              <a:gd name="connsiteX35" fmla="*/ 158572 w 266712"/>
              <a:gd name="connsiteY35" fmla="*/ 184150 h 260350"/>
              <a:gd name="connsiteX36" fmla="*/ 139700 w 266712"/>
              <a:gd name="connsiteY36" fmla="*/ 203200 h 260350"/>
              <a:gd name="connsiteX37" fmla="*/ 139700 w 266712"/>
              <a:gd name="connsiteY37" fmla="*/ 209550 h 260350"/>
              <a:gd name="connsiteX38" fmla="*/ 144310 w 266712"/>
              <a:gd name="connsiteY38" fmla="*/ 228651 h 260350"/>
              <a:gd name="connsiteX39" fmla="*/ 160719 w 266712"/>
              <a:gd name="connsiteY39" fmla="*/ 247701 h 260350"/>
              <a:gd name="connsiteX40" fmla="*/ 203213 w 266712"/>
              <a:gd name="connsiteY40" fmla="*/ 260350 h 260350"/>
              <a:gd name="connsiteX41" fmla="*/ 266713 w 266712"/>
              <a:gd name="connsiteY41" fmla="*/ 209550 h 260350"/>
              <a:gd name="connsiteX42" fmla="*/ 266713 w 266712"/>
              <a:gd name="connsiteY42" fmla="*/ 203200 h 260350"/>
              <a:gd name="connsiteX43" fmla="*/ 247663 w 266712"/>
              <a:gd name="connsiteY43" fmla="*/ 184150 h 260350"/>
              <a:gd name="connsiteX44" fmla="*/ 158763 w 266712"/>
              <a:gd name="connsiteY44" fmla="*/ 18415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66712" h="260350">
                <a:moveTo>
                  <a:pt x="127000" y="25400"/>
                </a:moveTo>
                <a:cubicBezTo>
                  <a:pt x="70888" y="25398"/>
                  <a:pt x="25398" y="70884"/>
                  <a:pt x="25396" y="126996"/>
                </a:cubicBezTo>
                <a:cubicBezTo>
                  <a:pt x="25395" y="153913"/>
                  <a:pt x="36076" y="179731"/>
                  <a:pt x="55093" y="198780"/>
                </a:cubicBezTo>
                <a:cubicBezTo>
                  <a:pt x="60048" y="203746"/>
                  <a:pt x="60040" y="211789"/>
                  <a:pt x="55074" y="216745"/>
                </a:cubicBezTo>
                <a:cubicBezTo>
                  <a:pt x="50108" y="221700"/>
                  <a:pt x="42065" y="221691"/>
                  <a:pt x="37110" y="216726"/>
                </a:cubicBezTo>
                <a:cubicBezTo>
                  <a:pt x="13310" y="192935"/>
                  <a:pt x="-42" y="160651"/>
                  <a:pt x="0" y="127000"/>
                </a:cubicBezTo>
                <a:cubicBezTo>
                  <a:pt x="0" y="56858"/>
                  <a:pt x="56858" y="0"/>
                  <a:pt x="127000" y="0"/>
                </a:cubicBezTo>
                <a:cubicBezTo>
                  <a:pt x="197142" y="0"/>
                  <a:pt x="254000" y="56858"/>
                  <a:pt x="254000" y="127000"/>
                </a:cubicBezTo>
                <a:cubicBezTo>
                  <a:pt x="254000" y="142634"/>
                  <a:pt x="251168" y="157607"/>
                  <a:pt x="245999" y="171450"/>
                </a:cubicBezTo>
                <a:lnTo>
                  <a:pt x="235585" y="171450"/>
                </a:lnTo>
                <a:cubicBezTo>
                  <a:pt x="245317" y="162446"/>
                  <a:pt x="250842" y="149783"/>
                  <a:pt x="250825" y="136525"/>
                </a:cubicBezTo>
                <a:cubicBezTo>
                  <a:pt x="250800" y="117812"/>
                  <a:pt x="239841" y="100840"/>
                  <a:pt x="222796" y="93116"/>
                </a:cubicBezTo>
                <a:cubicBezTo>
                  <a:pt x="208430" y="52538"/>
                  <a:pt x="170059" y="25411"/>
                  <a:pt x="127013" y="25400"/>
                </a:cubicBezTo>
                <a:close/>
                <a:moveTo>
                  <a:pt x="170942" y="101498"/>
                </a:moveTo>
                <a:cubicBezTo>
                  <a:pt x="177285" y="95641"/>
                  <a:pt x="185105" y="91624"/>
                  <a:pt x="193561" y="89878"/>
                </a:cubicBezTo>
                <a:cubicBezTo>
                  <a:pt x="173029" y="53142"/>
                  <a:pt x="126605" y="40006"/>
                  <a:pt x="89869" y="60538"/>
                </a:cubicBezTo>
                <a:cubicBezTo>
                  <a:pt x="53133" y="81069"/>
                  <a:pt x="39997" y="127494"/>
                  <a:pt x="60528" y="164230"/>
                </a:cubicBezTo>
                <a:cubicBezTo>
                  <a:pt x="63940" y="170333"/>
                  <a:pt x="68175" y="175938"/>
                  <a:pt x="73114" y="180886"/>
                </a:cubicBezTo>
                <a:cubicBezTo>
                  <a:pt x="78076" y="185849"/>
                  <a:pt x="86122" y="185849"/>
                  <a:pt x="91084" y="180886"/>
                </a:cubicBezTo>
                <a:cubicBezTo>
                  <a:pt x="96047" y="175924"/>
                  <a:pt x="96047" y="167878"/>
                  <a:pt x="91084" y="162916"/>
                </a:cubicBezTo>
                <a:cubicBezTo>
                  <a:pt x="71270" y="143053"/>
                  <a:pt x="71309" y="110888"/>
                  <a:pt x="91172" y="91074"/>
                </a:cubicBezTo>
                <a:cubicBezTo>
                  <a:pt x="111034" y="71259"/>
                  <a:pt x="143199" y="71298"/>
                  <a:pt x="163014" y="91161"/>
                </a:cubicBezTo>
                <a:cubicBezTo>
                  <a:pt x="166093" y="94247"/>
                  <a:pt x="168762" y="97718"/>
                  <a:pt x="170955" y="101486"/>
                </a:cubicBezTo>
                <a:close/>
                <a:moveTo>
                  <a:pt x="127000" y="101600"/>
                </a:moveTo>
                <a:cubicBezTo>
                  <a:pt x="112972" y="101600"/>
                  <a:pt x="101600" y="112972"/>
                  <a:pt x="101600" y="127000"/>
                </a:cubicBezTo>
                <a:cubicBezTo>
                  <a:pt x="101600" y="141028"/>
                  <a:pt x="112972" y="152400"/>
                  <a:pt x="127000" y="152400"/>
                </a:cubicBezTo>
                <a:cubicBezTo>
                  <a:pt x="141028" y="152400"/>
                  <a:pt x="152400" y="141028"/>
                  <a:pt x="152400" y="127000"/>
                </a:cubicBezTo>
                <a:cubicBezTo>
                  <a:pt x="152400" y="112972"/>
                  <a:pt x="141028" y="101600"/>
                  <a:pt x="127000" y="101600"/>
                </a:cubicBezTo>
                <a:close/>
                <a:moveTo>
                  <a:pt x="228600" y="112547"/>
                </a:moveTo>
                <a:cubicBezTo>
                  <a:pt x="222005" y="105552"/>
                  <a:pt x="212814" y="101591"/>
                  <a:pt x="203200" y="101600"/>
                </a:cubicBezTo>
                <a:cubicBezTo>
                  <a:pt x="183912" y="101604"/>
                  <a:pt x="168278" y="117243"/>
                  <a:pt x="168282" y="136531"/>
                </a:cubicBezTo>
                <a:cubicBezTo>
                  <a:pt x="168285" y="155820"/>
                  <a:pt x="183925" y="171454"/>
                  <a:pt x="203213" y="171450"/>
                </a:cubicBezTo>
                <a:cubicBezTo>
                  <a:pt x="222502" y="171446"/>
                  <a:pt x="238135" y="155807"/>
                  <a:pt x="238132" y="136519"/>
                </a:cubicBezTo>
                <a:cubicBezTo>
                  <a:pt x="238130" y="127605"/>
                  <a:pt x="234720" y="119029"/>
                  <a:pt x="228600" y="112547"/>
                </a:cubicBezTo>
                <a:close/>
                <a:moveTo>
                  <a:pt x="158750" y="184150"/>
                </a:moveTo>
                <a:lnTo>
                  <a:pt x="158572" y="184150"/>
                </a:lnTo>
                <a:cubicBezTo>
                  <a:pt x="148121" y="184248"/>
                  <a:pt x="139700" y="192748"/>
                  <a:pt x="139700" y="203200"/>
                </a:cubicBezTo>
                <a:lnTo>
                  <a:pt x="139700" y="209550"/>
                </a:lnTo>
                <a:cubicBezTo>
                  <a:pt x="139700" y="216027"/>
                  <a:pt x="141275" y="222542"/>
                  <a:pt x="144310" y="228651"/>
                </a:cubicBezTo>
                <a:cubicBezTo>
                  <a:pt x="148154" y="236237"/>
                  <a:pt x="153786" y="242775"/>
                  <a:pt x="160719" y="247701"/>
                </a:cubicBezTo>
                <a:cubicBezTo>
                  <a:pt x="171336" y="255384"/>
                  <a:pt x="185700" y="260350"/>
                  <a:pt x="203213" y="260350"/>
                </a:cubicBezTo>
                <a:cubicBezTo>
                  <a:pt x="243091" y="260350"/>
                  <a:pt x="266713" y="234582"/>
                  <a:pt x="266713" y="209550"/>
                </a:cubicBezTo>
                <a:lnTo>
                  <a:pt x="266713" y="203200"/>
                </a:lnTo>
                <a:cubicBezTo>
                  <a:pt x="266713" y="192679"/>
                  <a:pt x="258184" y="184150"/>
                  <a:pt x="247663" y="184150"/>
                </a:cubicBezTo>
                <a:lnTo>
                  <a:pt x="158763" y="184150"/>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14" name="TextBox 13">
            <a:extLst>
              <a:ext uri="{FF2B5EF4-FFF2-40B4-BE49-F238E27FC236}">
                <a16:creationId xmlns:a16="http://schemas.microsoft.com/office/drawing/2014/main" id="{2117C77E-4184-6965-9649-B88E72705480}"/>
              </a:ext>
            </a:extLst>
          </p:cNvPr>
          <p:cNvSpPr txBox="1"/>
          <p:nvPr/>
        </p:nvSpPr>
        <p:spPr>
          <a:xfrm>
            <a:off x="8825511" y="1311258"/>
            <a:ext cx="2426752" cy="646331"/>
          </a:xfrm>
          <a:prstGeom prst="rect">
            <a:avLst/>
          </a:prstGeom>
          <a:noFill/>
        </p:spPr>
        <p:txBody>
          <a:bodyPr wrap="square" lIns="0" tIns="0" rIns="0" bIns="0">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How do you provide remote worker access and ensure productivity?</a:t>
            </a:r>
          </a:p>
        </p:txBody>
      </p:sp>
      <p:graphicFrame>
        <p:nvGraphicFramePr>
          <p:cNvPr id="50" name="Table 49">
            <a:extLst>
              <a:ext uri="{FF2B5EF4-FFF2-40B4-BE49-F238E27FC236}">
                <a16:creationId xmlns:a16="http://schemas.microsoft.com/office/drawing/2014/main" id="{B26D383D-BA2B-C7F8-D906-5C9CC5496E25}"/>
              </a:ext>
            </a:extLst>
          </p:cNvPr>
          <p:cNvGraphicFramePr>
            <a:graphicFrameLocks noGrp="1"/>
          </p:cNvGraphicFramePr>
          <p:nvPr/>
        </p:nvGraphicFramePr>
        <p:xfrm>
          <a:off x="662142" y="2220141"/>
          <a:ext cx="10867715" cy="4225478"/>
        </p:xfrm>
        <a:graphic>
          <a:graphicData uri="http://schemas.openxmlformats.org/drawingml/2006/table">
            <a:tbl>
              <a:tblPr firstRow="1" firstCol="1" bandRow="1">
                <a:tableStyleId>{2D5ABB26-0587-4C30-8999-92F81FD0307C}</a:tableStyleId>
              </a:tblPr>
              <a:tblGrid>
                <a:gridCol w="3140601">
                  <a:extLst>
                    <a:ext uri="{9D8B030D-6E8A-4147-A177-3AD203B41FA5}">
                      <a16:colId xmlns:a16="http://schemas.microsoft.com/office/drawing/2014/main" val="3813887343"/>
                    </a:ext>
                  </a:extLst>
                </a:gridCol>
                <a:gridCol w="3672114">
                  <a:extLst>
                    <a:ext uri="{9D8B030D-6E8A-4147-A177-3AD203B41FA5}">
                      <a16:colId xmlns:a16="http://schemas.microsoft.com/office/drawing/2014/main" val="971530762"/>
                    </a:ext>
                  </a:extLst>
                </a:gridCol>
                <a:gridCol w="4055000">
                  <a:extLst>
                    <a:ext uri="{9D8B030D-6E8A-4147-A177-3AD203B41FA5}">
                      <a16:colId xmlns:a16="http://schemas.microsoft.com/office/drawing/2014/main" val="3149579193"/>
                    </a:ext>
                  </a:extLst>
                </a:gridCol>
              </a:tblGrid>
              <a:tr h="476438">
                <a:tc>
                  <a:txBody>
                    <a:bodyPr/>
                    <a:lstStyle/>
                    <a:p>
                      <a:pPr marL="0" marR="0" algn="l">
                        <a:lnSpc>
                          <a:spcPct val="100000"/>
                        </a:lnSpc>
                        <a:spcBef>
                          <a:spcPts val="0"/>
                        </a:spcBef>
                        <a:spcAft>
                          <a:spcPts val="1200"/>
                        </a:spcAft>
                      </a:pPr>
                      <a:r>
                        <a:rPr lang="en-IN" sz="1600" b="0" dirty="0">
                          <a:solidFill>
                            <a:srgbClr val="000000"/>
                          </a:solidFill>
                          <a:effectLst/>
                          <a:latin typeface="+mj-lt"/>
                          <a:cs typeface="Segoe UI" panose="020B0502040204020203" pitchFamily="34" charset="0"/>
                        </a:rPr>
                        <a:t>Listen for</a:t>
                      </a:r>
                    </a:p>
                  </a:txBody>
                  <a:tcPr marL="134997" marR="89998" marT="89998" marB="89998" anchor="ctr">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Respond</a:t>
                      </a:r>
                    </a:p>
                  </a:txBody>
                  <a:tcPr marL="89998" marR="89998" marT="89998" marB="899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Recommend</a:t>
                      </a:r>
                    </a:p>
                  </a:txBody>
                  <a:tcPr marL="89998" marR="89998" marT="89998" marB="89998" anchor="ctr">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34581"/>
                  </a:ext>
                </a:extLst>
              </a:tr>
              <a:tr h="3749040">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a:rPr>
                        <a:t>Concern that legacy apps would require time-consuming migration</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Confirmation that customer has teams working remotely</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secure access</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Desire for greater productivity for on-premises and remote workers</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Complaints about slow or inefficient work processes</a:t>
                      </a:r>
                    </a:p>
                  </a:txBody>
                  <a:tcPr marL="134997" marR="89998" marT="89998" marB="89998">
                    <a:lnL>
                      <a:noFill/>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Regarding legacy apps, our technical sales rep will help you put together a migration plan, ensuring that your legacy apps will work.</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As remote working continues to be essential across industries, it can be challenging to support your employees across locations. Windows Server 2025 enables secure remote work while simplifying IT management.</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Windows Server 2025 empowers people to work effectively from nearly anywhere, with a built-in Remote Desktop Services (RDS) platform and other security benefits.</a:t>
                      </a:r>
                    </a:p>
                  </a:txBody>
                  <a:tcPr marL="89998" marR="89998" marT="89998" marB="89998">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a:t>
                      </a:r>
                      <a:r>
                        <a:rPr lang="en-US" sz="1400" kern="1200" noProof="0" dirty="0">
                          <a:solidFill>
                            <a:srgbClr val="000000"/>
                          </a:solidFill>
                          <a:effectLst/>
                          <a:latin typeface="+mn-lt"/>
                          <a:ea typeface="+mn-ea"/>
                          <a:cs typeface="Times New Roman" panose="02020603050405020304" pitchFamily="18" charset="0"/>
                        </a:rPr>
                        <a:t>helps deliver enhanced virtualized apps, remote desktop access, and simplified management—all with improved productivity, security, and cost effectiveness </a:t>
                      </a:r>
                      <a:br>
                        <a:rPr lang="en-US" sz="1400" kern="1200" noProof="0" dirty="0">
                          <a:solidFill>
                            <a:srgbClr val="000000"/>
                          </a:solidFill>
                          <a:effectLst/>
                          <a:latin typeface="+mn-lt"/>
                          <a:ea typeface="+mn-ea"/>
                          <a:cs typeface="Times New Roman" panose="02020603050405020304" pitchFamily="18" charset="0"/>
                        </a:rPr>
                      </a:br>
                      <a:r>
                        <a:rPr lang="en-US" sz="1400" kern="1200" noProof="0" dirty="0">
                          <a:solidFill>
                            <a:srgbClr val="000000"/>
                          </a:solidFill>
                          <a:effectLst/>
                          <a:latin typeface="+mn-lt"/>
                          <a:ea typeface="+mn-ea"/>
                          <a:cs typeface="Times New Roman" panose="02020603050405020304" pitchFamily="18" charset="0"/>
                        </a:rPr>
                        <a:t>in mind.</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Choose from a range of editions and licensing options for your business, so you can get exactly the capabilities you need.</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a:t>
                      </a:r>
                      <a:r>
                        <a:rPr lang="en-US" sz="1400" b="0" kern="100" dirty="0">
                          <a:ln w="3175">
                            <a:noFill/>
                          </a:ln>
                          <a:solidFill>
                            <a:srgbClr val="000000"/>
                          </a:solidFill>
                          <a:latin typeface="+mj-lt"/>
                          <a:ea typeface="Calibri" panose="020F0502020204030204" pitchFamily="34" charset="0"/>
                          <a:cs typeface="Times New Roman" panose="02020603050405020304" pitchFamily="18" charset="0"/>
                        </a:rPr>
                        <a:t>Standard edition</a:t>
                      </a:r>
                      <a:r>
                        <a:rPr lang="en-US" sz="1400" b="0" kern="100" dirty="0">
                          <a:ln w="3175">
                            <a:noFill/>
                          </a:ln>
                          <a:solidFill>
                            <a:srgbClr val="000000"/>
                          </a:solidFill>
                          <a:latin typeface="+mn-lt"/>
                          <a:ea typeface="Calibri" panose="020F0502020204030204" pitchFamily="34" charset="0"/>
                          <a:cs typeface="Times New Roman" panose="02020603050405020304" pitchFamily="18" charset="0"/>
                        </a:rPr>
                        <a:t> </a:t>
                      </a: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is </a:t>
                      </a:r>
                      <a:r>
                        <a:rPr kumimoji="0" lang="en-US" sz="1400" b="0" i="0" u="none" strike="noStrike" kern="1200" cap="none" spc="-50" normalizeH="0" baseline="0" noProof="0" dirty="0">
                          <a:ln w="3175">
                            <a:noFill/>
                          </a:ln>
                          <a:solidFill>
                            <a:srgbClr val="000000"/>
                          </a:solidFill>
                          <a:effectLst/>
                          <a:uLnTx/>
                          <a:uFillTx/>
                          <a:latin typeface="+mn-lt"/>
                          <a:ea typeface="+mn-ea"/>
                          <a:cs typeface="+mn-cs"/>
                        </a:rPr>
                        <a:t>ideal for businesses with physical or minimally virtualized environments</a:t>
                      </a:r>
                      <a:r>
                        <a:rPr kumimoji="0" lang="en-US" sz="1400" b="0" i="0" u="none" strike="noStrike" kern="100" cap="none" spc="-50" normalizeH="0" baseline="0" noProof="0" dirty="0">
                          <a:ln w="3175">
                            <a:noFill/>
                          </a:ln>
                          <a:solidFill>
                            <a:srgbClr val="000000"/>
                          </a:solidFill>
                          <a:effectLst/>
                          <a:uLnTx/>
                          <a:uFillTx/>
                          <a:latin typeface="+mn-lt"/>
                          <a:ea typeface="Calibri" panose="020F0502020204030204" pitchFamily="34" charset="0"/>
                          <a:cs typeface="Times New Roman" panose="02020603050405020304" pitchFamily="18" charset="0"/>
                        </a:rPr>
                        <a:t>, </a:t>
                      </a: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while Windows Server 2025 </a:t>
                      </a:r>
                      <a:r>
                        <a:rPr lang="en-US" sz="1400" b="0" kern="100" dirty="0">
                          <a:ln w="3175">
                            <a:noFill/>
                          </a:ln>
                          <a:solidFill>
                            <a:srgbClr val="000000"/>
                          </a:solidFill>
                          <a:latin typeface="+mj-lt"/>
                          <a:ea typeface="Calibri" panose="020F0502020204030204" pitchFamily="34" charset="0"/>
                          <a:cs typeface="Times New Roman" panose="02020603050405020304" pitchFamily="18" charset="0"/>
                        </a:rPr>
                        <a:t>Datacenter edition</a:t>
                      </a:r>
                      <a:r>
                        <a:rPr lang="en-US" sz="1400" b="0" kern="100" dirty="0">
                          <a:ln w="3175">
                            <a:noFill/>
                          </a:ln>
                          <a:solidFill>
                            <a:srgbClr val="000000"/>
                          </a:solidFill>
                          <a:latin typeface="+mn-lt"/>
                          <a:ea typeface="Calibri" panose="020F0502020204030204" pitchFamily="34" charset="0"/>
                          <a:cs typeface="Times New Roman" panose="02020603050405020304" pitchFamily="18" charset="0"/>
                        </a:rPr>
                        <a:t> </a:t>
                      </a: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is best suited for businesses with highly virtualized datacenters and cloud environments. The </a:t>
                      </a:r>
                      <a:r>
                        <a:rPr lang="en-US" sz="1400" b="0" kern="100" dirty="0">
                          <a:ln w="3175">
                            <a:noFill/>
                          </a:ln>
                          <a:solidFill>
                            <a:srgbClr val="000000"/>
                          </a:solidFill>
                          <a:latin typeface="+mj-lt"/>
                          <a:ea typeface="Calibri" panose="020F0502020204030204" pitchFamily="34" charset="0"/>
                          <a:cs typeface="Times New Roman" panose="02020603050405020304" pitchFamily="18" charset="0"/>
                        </a:rPr>
                        <a:t>Essentials</a:t>
                      </a:r>
                      <a:r>
                        <a:rPr lang="en-US" sz="1400" kern="100" dirty="0">
                          <a:ln w="3175">
                            <a:noFill/>
                          </a:ln>
                          <a:solidFill>
                            <a:srgbClr val="000000"/>
                          </a:solidFill>
                          <a:latin typeface="+mn-lt"/>
                          <a:ea typeface="Calibri" panose="020F0502020204030204" pitchFamily="34" charset="0"/>
                          <a:cs typeface="Times New Roman" panose="02020603050405020304" pitchFamily="18" charset="0"/>
                        </a:rPr>
                        <a:t> edition is designed for businesses with up to 25 users and 50 devices.	</a:t>
                      </a:r>
                    </a:p>
                  </a:txBody>
                  <a:tcPr marL="89998" marR="89998" marT="89998" marB="89998">
                    <a:lnL w="6350" cap="flat" cmpd="sng" algn="ctr">
                      <a:solidFill>
                        <a:srgbClr val="D9D9D6"/>
                      </a:solid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2494205"/>
                  </a:ext>
                </a:extLst>
              </a:tr>
            </a:tbl>
          </a:graphicData>
        </a:graphic>
      </p:graphicFrame>
      <p:sp>
        <p:nvSpPr>
          <p:cNvPr id="15" name="Slide Number Placeholder 4">
            <a:extLst>
              <a:ext uri="{FF2B5EF4-FFF2-40B4-BE49-F238E27FC236}">
                <a16:creationId xmlns:a16="http://schemas.microsoft.com/office/drawing/2014/main" id="{DC53114B-74E3-D3AD-B1C4-0DB08D66CD82}"/>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97228390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CFD57ABB-1D00-143E-CB04-859D6A71F0F2}"/>
              </a:ext>
              <a:ext uri="{C183D7F6-B498-43B3-948B-1728B52AA6E4}">
                <adec:decorative xmlns:adec="http://schemas.microsoft.com/office/drawing/2017/decorative" val="1"/>
              </a:ext>
            </a:extLst>
          </p:cNvPr>
          <p:cNvSpPr/>
          <p:nvPr/>
        </p:nvSpPr>
        <p:spPr>
          <a:xfrm>
            <a:off x="6128024" y="1141804"/>
            <a:ext cx="5401833" cy="1016689"/>
          </a:xfrm>
          <a:custGeom>
            <a:avLst/>
            <a:gdLst>
              <a:gd name="connsiteX0" fmla="*/ 551536 w 5401833"/>
              <a:gd name="connsiteY0" fmla="*/ 0 h 1016689"/>
              <a:gd name="connsiteX1" fmla="*/ 932591 w 5401833"/>
              <a:gd name="connsiteY1" fmla="*/ 0 h 1016689"/>
              <a:gd name="connsiteX2" fmla="*/ 2029489 w 5401833"/>
              <a:gd name="connsiteY2" fmla="*/ 0 h 1016689"/>
              <a:gd name="connsiteX3" fmla="*/ 2352147 w 5401833"/>
              <a:gd name="connsiteY3" fmla="*/ 0 h 1016689"/>
              <a:gd name="connsiteX4" fmla="*/ 2733202 w 5401833"/>
              <a:gd name="connsiteY4" fmla="*/ 0 h 1016689"/>
              <a:gd name="connsiteX5" fmla="*/ 3431660 w 5401833"/>
              <a:gd name="connsiteY5" fmla="*/ 0 h 1016689"/>
              <a:gd name="connsiteX6" fmla="*/ 3830100 w 5401833"/>
              <a:gd name="connsiteY6" fmla="*/ 0 h 1016689"/>
              <a:gd name="connsiteX7" fmla="*/ 5232271 w 5401833"/>
              <a:gd name="connsiteY7" fmla="*/ 0 h 1016689"/>
              <a:gd name="connsiteX8" fmla="*/ 5399926 w 5401833"/>
              <a:gd name="connsiteY8" fmla="*/ 143663 h 1016689"/>
              <a:gd name="connsiteX9" fmla="*/ 5400816 w 5401833"/>
              <a:gd name="connsiteY9" fmla="*/ 151411 h 1016689"/>
              <a:gd name="connsiteX10" fmla="*/ 5401070 w 5401833"/>
              <a:gd name="connsiteY10" fmla="*/ 153570 h 1016689"/>
              <a:gd name="connsiteX11" fmla="*/ 5401451 w 5401833"/>
              <a:gd name="connsiteY11" fmla="*/ 159794 h 1016689"/>
              <a:gd name="connsiteX12" fmla="*/ 5401833 w 5401833"/>
              <a:gd name="connsiteY12" fmla="*/ 169448 h 1016689"/>
              <a:gd name="connsiteX13" fmla="*/ 5401833 w 5401833"/>
              <a:gd name="connsiteY13" fmla="*/ 1016689 h 1016689"/>
              <a:gd name="connsiteX14" fmla="*/ 3601222 w 5401833"/>
              <a:gd name="connsiteY14" fmla="*/ 1016689 h 1016689"/>
              <a:gd name="connsiteX15" fmla="*/ 1800611 w 5401833"/>
              <a:gd name="connsiteY15" fmla="*/ 1016689 h 1016689"/>
              <a:gd name="connsiteX16" fmla="*/ 0 w 5401833"/>
              <a:gd name="connsiteY16" fmla="*/ 1016689 h 1016689"/>
              <a:gd name="connsiteX17" fmla="*/ 0 w 5401833"/>
              <a:gd name="connsiteY17" fmla="*/ 535908 h 1016689"/>
              <a:gd name="connsiteX18" fmla="*/ 1 w 5401833"/>
              <a:gd name="connsiteY18" fmla="*/ 535903 h 1016689"/>
              <a:gd name="connsiteX19" fmla="*/ 1 w 5401833"/>
              <a:gd name="connsiteY19" fmla="*/ 316937 h 1016689"/>
              <a:gd name="connsiteX20" fmla="*/ 124786 w 5401833"/>
              <a:gd name="connsiteY20" fmla="*/ 192236 h 1016689"/>
              <a:gd name="connsiteX21" fmla="*/ 231229 w 5401833"/>
              <a:gd name="connsiteY21" fmla="*/ 192236 h 1016689"/>
              <a:gd name="connsiteX22" fmla="*/ 391345 w 5401833"/>
              <a:gd name="connsiteY22" fmla="*/ 96155 h 1016689"/>
              <a:gd name="connsiteX23" fmla="*/ 551536 w 5401833"/>
              <a:gd name="connsiteY23"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01833" h="1016689">
                <a:moveTo>
                  <a:pt x="551536" y="0"/>
                </a:moveTo>
                <a:lnTo>
                  <a:pt x="932591" y="0"/>
                </a:lnTo>
                <a:lnTo>
                  <a:pt x="2029489" y="0"/>
                </a:lnTo>
                <a:lnTo>
                  <a:pt x="2352147" y="0"/>
                </a:lnTo>
                <a:lnTo>
                  <a:pt x="2733202" y="0"/>
                </a:lnTo>
                <a:lnTo>
                  <a:pt x="3431660" y="0"/>
                </a:lnTo>
                <a:lnTo>
                  <a:pt x="3830100" y="0"/>
                </a:lnTo>
                <a:lnTo>
                  <a:pt x="5232271" y="0"/>
                </a:lnTo>
                <a:cubicBezTo>
                  <a:pt x="5317179" y="0"/>
                  <a:pt x="5387469" y="62241"/>
                  <a:pt x="5399926" y="143663"/>
                </a:cubicBezTo>
                <a:cubicBezTo>
                  <a:pt x="5400307" y="146203"/>
                  <a:pt x="5400562" y="148744"/>
                  <a:pt x="5400816" y="151411"/>
                </a:cubicBezTo>
                <a:cubicBezTo>
                  <a:pt x="5400943" y="152046"/>
                  <a:pt x="5401070" y="152808"/>
                  <a:pt x="5401070" y="153570"/>
                </a:cubicBezTo>
                <a:cubicBezTo>
                  <a:pt x="5401324" y="155603"/>
                  <a:pt x="5401451" y="157762"/>
                  <a:pt x="5401451" y="159794"/>
                </a:cubicBezTo>
                <a:cubicBezTo>
                  <a:pt x="5401705" y="162970"/>
                  <a:pt x="5401833" y="166273"/>
                  <a:pt x="5401833" y="169448"/>
                </a:cubicBezTo>
                <a:lnTo>
                  <a:pt x="5401833" y="1016689"/>
                </a:lnTo>
                <a:lnTo>
                  <a:pt x="3601222" y="1016689"/>
                </a:lnTo>
                <a:lnTo>
                  <a:pt x="1800611"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5" name="Freeform: Shape 44">
            <a:extLst>
              <a:ext uri="{FF2B5EF4-FFF2-40B4-BE49-F238E27FC236}">
                <a16:creationId xmlns:a16="http://schemas.microsoft.com/office/drawing/2014/main" id="{0EAFA1CE-2DC7-36C9-7628-F13B61E861F9}"/>
              </a:ext>
              <a:ext uri="{C183D7F6-B498-43B3-948B-1728B52AA6E4}">
                <adec:decorative xmlns:adec="http://schemas.microsoft.com/office/drawing/2017/decorative" val="1"/>
              </a:ext>
            </a:extLst>
          </p:cNvPr>
          <p:cNvSpPr/>
          <p:nvPr/>
        </p:nvSpPr>
        <p:spPr>
          <a:xfrm>
            <a:off x="662143" y="1141804"/>
            <a:ext cx="5401833" cy="1016689"/>
          </a:xfrm>
          <a:custGeom>
            <a:avLst/>
            <a:gdLst>
              <a:gd name="connsiteX0" fmla="*/ 551536 w 5401833"/>
              <a:gd name="connsiteY0" fmla="*/ 0 h 1016689"/>
              <a:gd name="connsiteX1" fmla="*/ 932591 w 5401833"/>
              <a:gd name="connsiteY1" fmla="*/ 0 h 1016689"/>
              <a:gd name="connsiteX2" fmla="*/ 2029489 w 5401833"/>
              <a:gd name="connsiteY2" fmla="*/ 0 h 1016689"/>
              <a:gd name="connsiteX3" fmla="*/ 2352147 w 5401833"/>
              <a:gd name="connsiteY3" fmla="*/ 0 h 1016689"/>
              <a:gd name="connsiteX4" fmla="*/ 2733202 w 5401833"/>
              <a:gd name="connsiteY4" fmla="*/ 0 h 1016689"/>
              <a:gd name="connsiteX5" fmla="*/ 3431660 w 5401833"/>
              <a:gd name="connsiteY5" fmla="*/ 0 h 1016689"/>
              <a:gd name="connsiteX6" fmla="*/ 3830100 w 5401833"/>
              <a:gd name="connsiteY6" fmla="*/ 0 h 1016689"/>
              <a:gd name="connsiteX7" fmla="*/ 5232271 w 5401833"/>
              <a:gd name="connsiteY7" fmla="*/ 0 h 1016689"/>
              <a:gd name="connsiteX8" fmla="*/ 5399926 w 5401833"/>
              <a:gd name="connsiteY8" fmla="*/ 143663 h 1016689"/>
              <a:gd name="connsiteX9" fmla="*/ 5400816 w 5401833"/>
              <a:gd name="connsiteY9" fmla="*/ 151411 h 1016689"/>
              <a:gd name="connsiteX10" fmla="*/ 5401070 w 5401833"/>
              <a:gd name="connsiteY10" fmla="*/ 153570 h 1016689"/>
              <a:gd name="connsiteX11" fmla="*/ 5401451 w 5401833"/>
              <a:gd name="connsiteY11" fmla="*/ 159794 h 1016689"/>
              <a:gd name="connsiteX12" fmla="*/ 5401833 w 5401833"/>
              <a:gd name="connsiteY12" fmla="*/ 169448 h 1016689"/>
              <a:gd name="connsiteX13" fmla="*/ 5401833 w 5401833"/>
              <a:gd name="connsiteY13" fmla="*/ 1016689 h 1016689"/>
              <a:gd name="connsiteX14" fmla="*/ 3601222 w 5401833"/>
              <a:gd name="connsiteY14" fmla="*/ 1016689 h 1016689"/>
              <a:gd name="connsiteX15" fmla="*/ 1800611 w 5401833"/>
              <a:gd name="connsiteY15" fmla="*/ 1016689 h 1016689"/>
              <a:gd name="connsiteX16" fmla="*/ 0 w 5401833"/>
              <a:gd name="connsiteY16" fmla="*/ 1016689 h 1016689"/>
              <a:gd name="connsiteX17" fmla="*/ 0 w 5401833"/>
              <a:gd name="connsiteY17" fmla="*/ 535908 h 1016689"/>
              <a:gd name="connsiteX18" fmla="*/ 1 w 5401833"/>
              <a:gd name="connsiteY18" fmla="*/ 535903 h 1016689"/>
              <a:gd name="connsiteX19" fmla="*/ 1 w 5401833"/>
              <a:gd name="connsiteY19" fmla="*/ 316937 h 1016689"/>
              <a:gd name="connsiteX20" fmla="*/ 124786 w 5401833"/>
              <a:gd name="connsiteY20" fmla="*/ 192236 h 1016689"/>
              <a:gd name="connsiteX21" fmla="*/ 231229 w 5401833"/>
              <a:gd name="connsiteY21" fmla="*/ 192236 h 1016689"/>
              <a:gd name="connsiteX22" fmla="*/ 391345 w 5401833"/>
              <a:gd name="connsiteY22" fmla="*/ 96155 h 1016689"/>
              <a:gd name="connsiteX23" fmla="*/ 551536 w 5401833"/>
              <a:gd name="connsiteY23"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01833" h="1016689">
                <a:moveTo>
                  <a:pt x="551536" y="0"/>
                </a:moveTo>
                <a:lnTo>
                  <a:pt x="932591" y="0"/>
                </a:lnTo>
                <a:lnTo>
                  <a:pt x="2029489" y="0"/>
                </a:lnTo>
                <a:lnTo>
                  <a:pt x="2352147" y="0"/>
                </a:lnTo>
                <a:lnTo>
                  <a:pt x="2733202" y="0"/>
                </a:lnTo>
                <a:lnTo>
                  <a:pt x="3431660" y="0"/>
                </a:lnTo>
                <a:lnTo>
                  <a:pt x="3830100" y="0"/>
                </a:lnTo>
                <a:lnTo>
                  <a:pt x="5232271" y="0"/>
                </a:lnTo>
                <a:cubicBezTo>
                  <a:pt x="5317179" y="0"/>
                  <a:pt x="5387469" y="62241"/>
                  <a:pt x="5399926" y="143663"/>
                </a:cubicBezTo>
                <a:cubicBezTo>
                  <a:pt x="5400307" y="146203"/>
                  <a:pt x="5400562" y="148744"/>
                  <a:pt x="5400816" y="151411"/>
                </a:cubicBezTo>
                <a:cubicBezTo>
                  <a:pt x="5400943" y="152046"/>
                  <a:pt x="5401070" y="152808"/>
                  <a:pt x="5401070" y="153570"/>
                </a:cubicBezTo>
                <a:cubicBezTo>
                  <a:pt x="5401324" y="155603"/>
                  <a:pt x="5401451" y="157762"/>
                  <a:pt x="5401451" y="159794"/>
                </a:cubicBezTo>
                <a:cubicBezTo>
                  <a:pt x="5401705" y="162970"/>
                  <a:pt x="5401833" y="166273"/>
                  <a:pt x="5401833" y="169448"/>
                </a:cubicBezTo>
                <a:lnTo>
                  <a:pt x="5401833" y="1016689"/>
                </a:lnTo>
                <a:lnTo>
                  <a:pt x="3601222" y="1016689"/>
                </a:lnTo>
                <a:lnTo>
                  <a:pt x="1800611"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7" name="Rectangle: Top Corners Rounded 16">
            <a:extLst>
              <a:ext uri="{FF2B5EF4-FFF2-40B4-BE49-F238E27FC236}">
                <a16:creationId xmlns:a16="http://schemas.microsoft.com/office/drawing/2014/main" id="{59542416-C892-079B-AAD0-EC59E6469998}"/>
              </a:ext>
              <a:ext uri="{C183D7F6-B498-43B3-948B-1728B52AA6E4}">
                <adec:decorative xmlns:adec="http://schemas.microsoft.com/office/drawing/2017/decorative" val="1"/>
              </a:ext>
            </a:extLst>
          </p:cNvPr>
          <p:cNvSpPr>
            <a:spLocks/>
          </p:cNvSpPr>
          <p:nvPr/>
        </p:nvSpPr>
        <p:spPr>
          <a:xfrm>
            <a:off x="662143" y="2234764"/>
            <a:ext cx="10867715" cy="3912546"/>
          </a:xfrm>
          <a:prstGeom prst="round2SameRect">
            <a:avLst>
              <a:gd name="adj1" fmla="val 0"/>
              <a:gd name="adj2" fmla="val 5173"/>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 name="Graphic 14">
            <a:extLst>
              <a:ext uri="{FF2B5EF4-FFF2-40B4-BE49-F238E27FC236}">
                <a16:creationId xmlns:a16="http://schemas.microsoft.com/office/drawing/2014/main" id="{1338097E-1BDE-46D2-7FD7-BEA44A91A6FB}"/>
              </a:ext>
              <a:ext uri="{C183D7F6-B498-43B3-948B-1728B52AA6E4}">
                <adec:decorative xmlns:adec="http://schemas.microsoft.com/office/drawing/2017/decorative" val="1"/>
              </a:ext>
            </a:extLst>
          </p:cNvPr>
          <p:cNvSpPr>
            <a:spLocks/>
          </p:cNvSpPr>
          <p:nvPr/>
        </p:nvSpPr>
        <p:spPr>
          <a:xfrm>
            <a:off x="802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4" name="Graphic 14">
            <a:extLst>
              <a:ext uri="{FF2B5EF4-FFF2-40B4-BE49-F238E27FC236}">
                <a16:creationId xmlns:a16="http://schemas.microsoft.com/office/drawing/2014/main" id="{0A791406-C230-D3B6-8442-F4CB863C9998}"/>
              </a:ext>
              <a:ext uri="{C183D7F6-B498-43B3-948B-1728B52AA6E4}">
                <adec:decorative xmlns:adec="http://schemas.microsoft.com/office/drawing/2017/decorative" val="1"/>
              </a:ext>
            </a:extLst>
          </p:cNvPr>
          <p:cNvSpPr>
            <a:spLocks/>
          </p:cNvSpPr>
          <p:nvPr/>
        </p:nvSpPr>
        <p:spPr>
          <a:xfrm>
            <a:off x="6263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5" name="Title 4">
            <a:extLst>
              <a:ext uri="{FF2B5EF4-FFF2-40B4-BE49-F238E27FC236}">
                <a16:creationId xmlns:a16="http://schemas.microsoft.com/office/drawing/2014/main" id="{2A44CB88-CF42-0CA8-2B1B-808FA66CB607}"/>
              </a:ext>
            </a:extLst>
          </p:cNvPr>
          <p:cNvSpPr>
            <a:spLocks noGrp="1"/>
          </p:cNvSpPr>
          <p:nvPr>
            <p:ph type="title"/>
          </p:nvPr>
        </p:nvSpPr>
        <p:spPr>
          <a:xfrm>
            <a:off x="584200" y="365125"/>
            <a:ext cx="10912475" cy="492443"/>
          </a:xfrm>
        </p:spPr>
        <p:txBody>
          <a:bodyPr vert="horz"/>
          <a:lstStyle/>
          <a:p>
            <a:r>
              <a:rPr lang="en-US" dirty="0"/>
              <a:t>Qualifying questions: Performance and future readiness</a:t>
            </a:r>
          </a:p>
        </p:txBody>
      </p:sp>
      <p:sp>
        <p:nvSpPr>
          <p:cNvPr id="3" name="Graphic 39" descr="Icon of a line graph with an arrow at the end pointing up">
            <a:extLst>
              <a:ext uri="{FF2B5EF4-FFF2-40B4-BE49-F238E27FC236}">
                <a16:creationId xmlns:a16="http://schemas.microsoft.com/office/drawing/2014/main" id="{7E20C198-4A9B-224C-32E1-4E13980D6B15}"/>
              </a:ext>
            </a:extLst>
          </p:cNvPr>
          <p:cNvSpPr>
            <a:spLocks/>
          </p:cNvSpPr>
          <p:nvPr/>
        </p:nvSpPr>
        <p:spPr>
          <a:xfrm>
            <a:off x="939346" y="1565894"/>
            <a:ext cx="253660" cy="253658"/>
          </a:xfrm>
          <a:custGeom>
            <a:avLst/>
            <a:gdLst>
              <a:gd name="connsiteX0" fmla="*/ 19050 w 166687"/>
              <a:gd name="connsiteY0" fmla="*/ 9525 h 166687"/>
              <a:gd name="connsiteX1" fmla="*/ 9525 w 166687"/>
              <a:gd name="connsiteY1" fmla="*/ 0 h 166687"/>
              <a:gd name="connsiteX2" fmla="*/ 0 w 166687"/>
              <a:gd name="connsiteY2" fmla="*/ 9525 h 166687"/>
              <a:gd name="connsiteX3" fmla="*/ 0 w 166687"/>
              <a:gd name="connsiteY3" fmla="*/ 142875 h 166687"/>
              <a:gd name="connsiteX4" fmla="*/ 23813 w 166687"/>
              <a:gd name="connsiteY4" fmla="*/ 166688 h 166687"/>
              <a:gd name="connsiteX5" fmla="*/ 157163 w 166687"/>
              <a:gd name="connsiteY5" fmla="*/ 166688 h 166687"/>
              <a:gd name="connsiteX6" fmla="*/ 166688 w 166687"/>
              <a:gd name="connsiteY6" fmla="*/ 157163 h 166687"/>
              <a:gd name="connsiteX7" fmla="*/ 157163 w 166687"/>
              <a:gd name="connsiteY7" fmla="*/ 147638 h 166687"/>
              <a:gd name="connsiteX8" fmla="*/ 23813 w 166687"/>
              <a:gd name="connsiteY8" fmla="*/ 147638 h 166687"/>
              <a:gd name="connsiteX9" fmla="*/ 19050 w 166687"/>
              <a:gd name="connsiteY9" fmla="*/ 142875 h 166687"/>
              <a:gd name="connsiteX10" fmla="*/ 19050 w 166687"/>
              <a:gd name="connsiteY10" fmla="*/ 9525 h 166687"/>
              <a:gd name="connsiteX11" fmla="*/ 102394 w 166687"/>
              <a:gd name="connsiteY11" fmla="*/ 35719 h 166687"/>
              <a:gd name="connsiteX12" fmla="*/ 111919 w 166687"/>
              <a:gd name="connsiteY12" fmla="*/ 26194 h 166687"/>
              <a:gd name="connsiteX13" fmla="*/ 154800 w 166687"/>
              <a:gd name="connsiteY13" fmla="*/ 26194 h 166687"/>
              <a:gd name="connsiteX14" fmla="*/ 164325 w 166687"/>
              <a:gd name="connsiteY14" fmla="*/ 35719 h 166687"/>
              <a:gd name="connsiteX15" fmla="*/ 164306 w 166687"/>
              <a:gd name="connsiteY15" fmla="*/ 78581 h 166687"/>
              <a:gd name="connsiteX16" fmla="*/ 154781 w 166687"/>
              <a:gd name="connsiteY16" fmla="*/ 88106 h 166687"/>
              <a:gd name="connsiteX17" fmla="*/ 145256 w 166687"/>
              <a:gd name="connsiteY17" fmla="*/ 78581 h 166687"/>
              <a:gd name="connsiteX18" fmla="*/ 145256 w 166687"/>
              <a:gd name="connsiteY18" fmla="*/ 58712 h 166687"/>
              <a:gd name="connsiteX19" fmla="*/ 101984 w 166687"/>
              <a:gd name="connsiteY19" fmla="*/ 101984 h 166687"/>
              <a:gd name="connsiteX20" fmla="*/ 88516 w 166687"/>
              <a:gd name="connsiteY20" fmla="*/ 101984 h 166687"/>
              <a:gd name="connsiteX21" fmla="*/ 71438 w 166687"/>
              <a:gd name="connsiteY21" fmla="*/ 84906 h 166687"/>
              <a:gd name="connsiteX22" fmla="*/ 47215 w 166687"/>
              <a:gd name="connsiteY22" fmla="*/ 109128 h 166687"/>
              <a:gd name="connsiteX23" fmla="*/ 33747 w 166687"/>
              <a:gd name="connsiteY23" fmla="*/ 108894 h 166687"/>
              <a:gd name="connsiteX24" fmla="*/ 33747 w 166687"/>
              <a:gd name="connsiteY24" fmla="*/ 95660 h 166687"/>
              <a:gd name="connsiteX25" fmla="*/ 64703 w 166687"/>
              <a:gd name="connsiteY25" fmla="*/ 64703 h 166687"/>
              <a:gd name="connsiteX26" fmla="*/ 78172 w 166687"/>
              <a:gd name="connsiteY26" fmla="*/ 64703 h 166687"/>
              <a:gd name="connsiteX27" fmla="*/ 95250 w 166687"/>
              <a:gd name="connsiteY27" fmla="*/ 81782 h 166687"/>
              <a:gd name="connsiteX28" fmla="*/ 131788 w 166687"/>
              <a:gd name="connsiteY28" fmla="*/ 45244 h 166687"/>
              <a:gd name="connsiteX29" fmla="*/ 111919 w 166687"/>
              <a:gd name="connsiteY29" fmla="*/ 45244 h 166687"/>
              <a:gd name="connsiteX30" fmla="*/ 102394 w 166687"/>
              <a:gd name="connsiteY30" fmla="*/ 35719 h 16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6687" h="166687">
                <a:moveTo>
                  <a:pt x="19050" y="9525"/>
                </a:moveTo>
                <a:cubicBezTo>
                  <a:pt x="19050" y="4265"/>
                  <a:pt x="14785" y="0"/>
                  <a:pt x="9525" y="0"/>
                </a:cubicBezTo>
                <a:cubicBezTo>
                  <a:pt x="4265" y="0"/>
                  <a:pt x="0" y="4265"/>
                  <a:pt x="0" y="9525"/>
                </a:cubicBezTo>
                <a:lnTo>
                  <a:pt x="0" y="142875"/>
                </a:lnTo>
                <a:cubicBezTo>
                  <a:pt x="0" y="156026"/>
                  <a:pt x="10661" y="166688"/>
                  <a:pt x="23813" y="166688"/>
                </a:cubicBezTo>
                <a:lnTo>
                  <a:pt x="157163" y="166688"/>
                </a:lnTo>
                <a:cubicBezTo>
                  <a:pt x="162423" y="166688"/>
                  <a:pt x="166688" y="162423"/>
                  <a:pt x="166688" y="157163"/>
                </a:cubicBezTo>
                <a:cubicBezTo>
                  <a:pt x="166688" y="151902"/>
                  <a:pt x="162423" y="147638"/>
                  <a:pt x="157163" y="147638"/>
                </a:cubicBezTo>
                <a:lnTo>
                  <a:pt x="23813" y="147638"/>
                </a:lnTo>
                <a:cubicBezTo>
                  <a:pt x="21182" y="147638"/>
                  <a:pt x="19050" y="145505"/>
                  <a:pt x="19050" y="142875"/>
                </a:cubicBezTo>
                <a:lnTo>
                  <a:pt x="19050" y="9525"/>
                </a:lnTo>
                <a:close/>
                <a:moveTo>
                  <a:pt x="102394" y="35719"/>
                </a:moveTo>
                <a:cubicBezTo>
                  <a:pt x="102394" y="30458"/>
                  <a:pt x="106658" y="26194"/>
                  <a:pt x="111919" y="26194"/>
                </a:cubicBezTo>
                <a:lnTo>
                  <a:pt x="154800" y="26194"/>
                </a:lnTo>
                <a:cubicBezTo>
                  <a:pt x="160061" y="26194"/>
                  <a:pt x="164325" y="30458"/>
                  <a:pt x="164325" y="35719"/>
                </a:cubicBezTo>
                <a:lnTo>
                  <a:pt x="164306" y="78581"/>
                </a:lnTo>
                <a:cubicBezTo>
                  <a:pt x="164306" y="83842"/>
                  <a:pt x="160042" y="88106"/>
                  <a:pt x="154781" y="88106"/>
                </a:cubicBezTo>
                <a:cubicBezTo>
                  <a:pt x="149521" y="88106"/>
                  <a:pt x="145256" y="83842"/>
                  <a:pt x="145256" y="78581"/>
                </a:cubicBezTo>
                <a:lnTo>
                  <a:pt x="145256" y="58712"/>
                </a:lnTo>
                <a:lnTo>
                  <a:pt x="101984" y="101984"/>
                </a:lnTo>
                <a:cubicBezTo>
                  <a:pt x="98265" y="105703"/>
                  <a:pt x="92235" y="105703"/>
                  <a:pt x="88516" y="101984"/>
                </a:cubicBezTo>
                <a:lnTo>
                  <a:pt x="71438" y="84906"/>
                </a:lnTo>
                <a:lnTo>
                  <a:pt x="47215" y="109128"/>
                </a:lnTo>
                <a:cubicBezTo>
                  <a:pt x="43432" y="112783"/>
                  <a:pt x="37402" y="112678"/>
                  <a:pt x="33747" y="108894"/>
                </a:cubicBezTo>
                <a:cubicBezTo>
                  <a:pt x="30182" y="105203"/>
                  <a:pt x="30182" y="99351"/>
                  <a:pt x="33747" y="95660"/>
                </a:cubicBezTo>
                <a:lnTo>
                  <a:pt x="64703" y="64703"/>
                </a:lnTo>
                <a:cubicBezTo>
                  <a:pt x="68423" y="60985"/>
                  <a:pt x="74452" y="60985"/>
                  <a:pt x="78172" y="64703"/>
                </a:cubicBezTo>
                <a:lnTo>
                  <a:pt x="95250" y="81782"/>
                </a:lnTo>
                <a:lnTo>
                  <a:pt x="131788" y="45244"/>
                </a:lnTo>
                <a:lnTo>
                  <a:pt x="111919" y="45244"/>
                </a:lnTo>
                <a:cubicBezTo>
                  <a:pt x="106658" y="45244"/>
                  <a:pt x="102394" y="40979"/>
                  <a:pt x="102394" y="3571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21" name="Rectangle 20">
            <a:extLst>
              <a:ext uri="{FF2B5EF4-FFF2-40B4-BE49-F238E27FC236}">
                <a16:creationId xmlns:a16="http://schemas.microsoft.com/office/drawing/2014/main" id="{C4689E38-C145-2FD2-DEC7-DBDB79202180}"/>
              </a:ext>
            </a:extLst>
          </p:cNvPr>
          <p:cNvSpPr>
            <a:spLocks/>
          </p:cNvSpPr>
          <p:nvPr/>
        </p:nvSpPr>
        <p:spPr bwMode="auto">
          <a:xfrm>
            <a:off x="1502010" y="1418979"/>
            <a:ext cx="4124090"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What improvements would your business like to gain in system performance? </a:t>
            </a:r>
          </a:p>
        </p:txBody>
      </p:sp>
      <p:sp>
        <p:nvSpPr>
          <p:cNvPr id="6" name="Graphic 245" descr="Icon of two steps">
            <a:extLst>
              <a:ext uri="{FF2B5EF4-FFF2-40B4-BE49-F238E27FC236}">
                <a16:creationId xmlns:a16="http://schemas.microsoft.com/office/drawing/2014/main" id="{8979EEF2-2AC9-391B-AEFF-C2AB1E2ED6FD}"/>
              </a:ext>
            </a:extLst>
          </p:cNvPr>
          <p:cNvSpPr>
            <a:spLocks/>
          </p:cNvSpPr>
          <p:nvPr/>
        </p:nvSpPr>
        <p:spPr>
          <a:xfrm>
            <a:off x="6379148" y="1544695"/>
            <a:ext cx="296056" cy="296054"/>
          </a:xfrm>
          <a:custGeom>
            <a:avLst/>
            <a:gdLst>
              <a:gd name="connsiteX0" fmla="*/ 95250 w 185737"/>
              <a:gd name="connsiteY0" fmla="*/ 13097 h 185737"/>
              <a:gd name="connsiteX1" fmla="*/ 108347 w 185737"/>
              <a:gd name="connsiteY1" fmla="*/ 0 h 185737"/>
              <a:gd name="connsiteX2" fmla="*/ 144066 w 185737"/>
              <a:gd name="connsiteY2" fmla="*/ 0 h 185737"/>
              <a:gd name="connsiteX3" fmla="*/ 157163 w 185737"/>
              <a:gd name="connsiteY3" fmla="*/ 13097 h 185737"/>
              <a:gd name="connsiteX4" fmla="*/ 157163 w 185737"/>
              <a:gd name="connsiteY4" fmla="*/ 66675 h 185737"/>
              <a:gd name="connsiteX5" fmla="*/ 142875 w 185737"/>
              <a:gd name="connsiteY5" fmla="*/ 66675 h 185737"/>
              <a:gd name="connsiteX6" fmla="*/ 142875 w 185737"/>
              <a:gd name="connsiteY6" fmla="*/ 14288 h 185737"/>
              <a:gd name="connsiteX7" fmla="*/ 109538 w 185737"/>
              <a:gd name="connsiteY7" fmla="*/ 14288 h 185737"/>
              <a:gd name="connsiteX8" fmla="*/ 109538 w 185737"/>
              <a:gd name="connsiteY8" fmla="*/ 48816 h 185737"/>
              <a:gd name="connsiteX9" fmla="*/ 96441 w 185737"/>
              <a:gd name="connsiteY9" fmla="*/ 61913 h 185737"/>
              <a:gd name="connsiteX10" fmla="*/ 61913 w 185737"/>
              <a:gd name="connsiteY10" fmla="*/ 61913 h 185737"/>
              <a:gd name="connsiteX11" fmla="*/ 61913 w 185737"/>
              <a:gd name="connsiteY11" fmla="*/ 96441 h 185737"/>
              <a:gd name="connsiteX12" fmla="*/ 48816 w 185737"/>
              <a:gd name="connsiteY12" fmla="*/ 109538 h 185737"/>
              <a:gd name="connsiteX13" fmla="*/ 14288 w 185737"/>
              <a:gd name="connsiteY13" fmla="*/ 109538 h 185737"/>
              <a:gd name="connsiteX14" fmla="*/ 14288 w 185737"/>
              <a:gd name="connsiteY14" fmla="*/ 142875 h 185737"/>
              <a:gd name="connsiteX15" fmla="*/ 66675 w 185737"/>
              <a:gd name="connsiteY15" fmla="*/ 142875 h 185737"/>
              <a:gd name="connsiteX16" fmla="*/ 66675 w 185737"/>
              <a:gd name="connsiteY16" fmla="*/ 157163 h 185737"/>
              <a:gd name="connsiteX17" fmla="*/ 13097 w 185737"/>
              <a:gd name="connsiteY17" fmla="*/ 157163 h 185737"/>
              <a:gd name="connsiteX18" fmla="*/ 0 w 185737"/>
              <a:gd name="connsiteY18" fmla="*/ 144066 h 185737"/>
              <a:gd name="connsiteX19" fmla="*/ 0 w 185737"/>
              <a:gd name="connsiteY19" fmla="*/ 108347 h 185737"/>
              <a:gd name="connsiteX20" fmla="*/ 13097 w 185737"/>
              <a:gd name="connsiteY20" fmla="*/ 95250 h 185737"/>
              <a:gd name="connsiteX21" fmla="*/ 47625 w 185737"/>
              <a:gd name="connsiteY21" fmla="*/ 95250 h 185737"/>
              <a:gd name="connsiteX22" fmla="*/ 47625 w 185737"/>
              <a:gd name="connsiteY22" fmla="*/ 60722 h 185737"/>
              <a:gd name="connsiteX23" fmla="*/ 60722 w 185737"/>
              <a:gd name="connsiteY23" fmla="*/ 47625 h 185737"/>
              <a:gd name="connsiteX24" fmla="*/ 95250 w 185737"/>
              <a:gd name="connsiteY24" fmla="*/ 47625 h 185737"/>
              <a:gd name="connsiteX25" fmla="*/ 95250 w 185737"/>
              <a:gd name="connsiteY25" fmla="*/ 13097 h 185737"/>
              <a:gd name="connsiteX26" fmla="*/ 123825 w 185737"/>
              <a:gd name="connsiteY26" fmla="*/ 89297 h 185737"/>
              <a:gd name="connsiteX27" fmla="*/ 136922 w 185737"/>
              <a:gd name="connsiteY27" fmla="*/ 76200 h 185737"/>
              <a:gd name="connsiteX28" fmla="*/ 172641 w 185737"/>
              <a:gd name="connsiteY28" fmla="*/ 76200 h 185737"/>
              <a:gd name="connsiteX29" fmla="*/ 185738 w 185737"/>
              <a:gd name="connsiteY29" fmla="*/ 89297 h 185737"/>
              <a:gd name="connsiteX30" fmla="*/ 185738 w 185737"/>
              <a:gd name="connsiteY30" fmla="*/ 154781 h 185737"/>
              <a:gd name="connsiteX31" fmla="*/ 154781 w 185737"/>
              <a:gd name="connsiteY31" fmla="*/ 185738 h 185737"/>
              <a:gd name="connsiteX32" fmla="*/ 89297 w 185737"/>
              <a:gd name="connsiteY32" fmla="*/ 185738 h 185737"/>
              <a:gd name="connsiteX33" fmla="*/ 76200 w 185737"/>
              <a:gd name="connsiteY33" fmla="*/ 172641 h 185737"/>
              <a:gd name="connsiteX34" fmla="*/ 76200 w 185737"/>
              <a:gd name="connsiteY34" fmla="*/ 136922 h 185737"/>
              <a:gd name="connsiteX35" fmla="*/ 89297 w 185737"/>
              <a:gd name="connsiteY35" fmla="*/ 123825 h 185737"/>
              <a:gd name="connsiteX36" fmla="*/ 123825 w 185737"/>
              <a:gd name="connsiteY36" fmla="*/ 123825 h 185737"/>
              <a:gd name="connsiteX37" fmla="*/ 123825 w 185737"/>
              <a:gd name="connsiteY37" fmla="*/ 89297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5737" h="185737">
                <a:moveTo>
                  <a:pt x="95250" y="13097"/>
                </a:moveTo>
                <a:cubicBezTo>
                  <a:pt x="95250" y="5858"/>
                  <a:pt x="101117" y="0"/>
                  <a:pt x="108347" y="0"/>
                </a:cubicBezTo>
                <a:lnTo>
                  <a:pt x="144066" y="0"/>
                </a:lnTo>
                <a:cubicBezTo>
                  <a:pt x="151305" y="0"/>
                  <a:pt x="157163" y="5867"/>
                  <a:pt x="157163" y="13097"/>
                </a:cubicBezTo>
                <a:lnTo>
                  <a:pt x="157163" y="66675"/>
                </a:lnTo>
                <a:lnTo>
                  <a:pt x="142875" y="66675"/>
                </a:lnTo>
                <a:lnTo>
                  <a:pt x="142875" y="14288"/>
                </a:lnTo>
                <a:lnTo>
                  <a:pt x="109538" y="14288"/>
                </a:lnTo>
                <a:lnTo>
                  <a:pt x="109538" y="48816"/>
                </a:lnTo>
                <a:cubicBezTo>
                  <a:pt x="109538" y="56055"/>
                  <a:pt x="103670" y="61913"/>
                  <a:pt x="96441" y="61913"/>
                </a:cubicBezTo>
                <a:lnTo>
                  <a:pt x="61913" y="61913"/>
                </a:lnTo>
                <a:lnTo>
                  <a:pt x="61913" y="96441"/>
                </a:lnTo>
                <a:cubicBezTo>
                  <a:pt x="61913" y="103680"/>
                  <a:pt x="56045" y="109538"/>
                  <a:pt x="48816" y="109538"/>
                </a:cubicBezTo>
                <a:lnTo>
                  <a:pt x="14288" y="109538"/>
                </a:lnTo>
                <a:lnTo>
                  <a:pt x="14288" y="142875"/>
                </a:lnTo>
                <a:lnTo>
                  <a:pt x="66675" y="142875"/>
                </a:lnTo>
                <a:lnTo>
                  <a:pt x="66675" y="157163"/>
                </a:lnTo>
                <a:lnTo>
                  <a:pt x="13097" y="157163"/>
                </a:lnTo>
                <a:cubicBezTo>
                  <a:pt x="5858" y="157163"/>
                  <a:pt x="0" y="151295"/>
                  <a:pt x="0" y="144066"/>
                </a:cubicBezTo>
                <a:lnTo>
                  <a:pt x="0" y="108347"/>
                </a:lnTo>
                <a:cubicBezTo>
                  <a:pt x="0" y="101108"/>
                  <a:pt x="5867" y="95250"/>
                  <a:pt x="13097" y="95250"/>
                </a:cubicBezTo>
                <a:lnTo>
                  <a:pt x="47625" y="95250"/>
                </a:lnTo>
                <a:lnTo>
                  <a:pt x="47625" y="60722"/>
                </a:lnTo>
                <a:cubicBezTo>
                  <a:pt x="47625" y="53483"/>
                  <a:pt x="53492" y="47625"/>
                  <a:pt x="60722" y="47625"/>
                </a:cubicBezTo>
                <a:lnTo>
                  <a:pt x="95250" y="47625"/>
                </a:lnTo>
                <a:lnTo>
                  <a:pt x="95250" y="13097"/>
                </a:lnTo>
                <a:close/>
                <a:moveTo>
                  <a:pt x="123825" y="89297"/>
                </a:moveTo>
                <a:cubicBezTo>
                  <a:pt x="123825" y="82058"/>
                  <a:pt x="129692" y="76200"/>
                  <a:pt x="136922" y="76200"/>
                </a:cubicBezTo>
                <a:lnTo>
                  <a:pt x="172641" y="76200"/>
                </a:lnTo>
                <a:cubicBezTo>
                  <a:pt x="179880" y="76200"/>
                  <a:pt x="185738" y="82067"/>
                  <a:pt x="185738" y="89297"/>
                </a:cubicBezTo>
                <a:lnTo>
                  <a:pt x="185738" y="154781"/>
                </a:lnTo>
                <a:cubicBezTo>
                  <a:pt x="185738" y="171878"/>
                  <a:pt x="171878" y="185738"/>
                  <a:pt x="154781" y="185738"/>
                </a:cubicBezTo>
                <a:lnTo>
                  <a:pt x="89297" y="185738"/>
                </a:lnTo>
                <a:cubicBezTo>
                  <a:pt x="82058" y="185738"/>
                  <a:pt x="76200" y="179870"/>
                  <a:pt x="76200" y="172641"/>
                </a:cubicBezTo>
                <a:lnTo>
                  <a:pt x="76200" y="136922"/>
                </a:lnTo>
                <a:cubicBezTo>
                  <a:pt x="76200" y="129683"/>
                  <a:pt x="82067" y="123825"/>
                  <a:pt x="89297" y="123825"/>
                </a:cubicBezTo>
                <a:lnTo>
                  <a:pt x="123825" y="123825"/>
                </a:lnTo>
                <a:lnTo>
                  <a:pt x="123825" y="89297"/>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47" name="Rectangle 46">
            <a:extLst>
              <a:ext uri="{FF2B5EF4-FFF2-40B4-BE49-F238E27FC236}">
                <a16:creationId xmlns:a16="http://schemas.microsoft.com/office/drawing/2014/main" id="{64C5B2DF-B202-CCA1-7A26-4418478B8E8D}"/>
              </a:ext>
            </a:extLst>
          </p:cNvPr>
          <p:cNvSpPr>
            <a:spLocks/>
          </p:cNvSpPr>
          <p:nvPr/>
        </p:nvSpPr>
        <p:spPr bwMode="auto">
          <a:xfrm>
            <a:off x="6987072" y="1418979"/>
            <a:ext cx="4124090"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How are you preparing your business for the future? </a:t>
            </a:r>
          </a:p>
        </p:txBody>
      </p:sp>
      <p:graphicFrame>
        <p:nvGraphicFramePr>
          <p:cNvPr id="56" name="Table 55">
            <a:extLst>
              <a:ext uri="{FF2B5EF4-FFF2-40B4-BE49-F238E27FC236}">
                <a16:creationId xmlns:a16="http://schemas.microsoft.com/office/drawing/2014/main" id="{06D17CA0-6E23-8A6C-ECEA-DC6AB6832613}"/>
              </a:ext>
            </a:extLst>
          </p:cNvPr>
          <p:cNvGraphicFramePr>
            <a:graphicFrameLocks noGrp="1"/>
          </p:cNvGraphicFramePr>
          <p:nvPr/>
        </p:nvGraphicFramePr>
        <p:xfrm>
          <a:off x="662142" y="2220141"/>
          <a:ext cx="10867715" cy="3933034"/>
        </p:xfrm>
        <a:graphic>
          <a:graphicData uri="http://schemas.openxmlformats.org/drawingml/2006/table">
            <a:tbl>
              <a:tblPr firstRow="1" firstCol="1" bandRow="1">
                <a:tableStyleId>{2D5ABB26-0587-4C30-8999-92F81FD0307C}</a:tableStyleId>
              </a:tblPr>
              <a:tblGrid>
                <a:gridCol w="3140601">
                  <a:extLst>
                    <a:ext uri="{9D8B030D-6E8A-4147-A177-3AD203B41FA5}">
                      <a16:colId xmlns:a16="http://schemas.microsoft.com/office/drawing/2014/main" val="3813887343"/>
                    </a:ext>
                  </a:extLst>
                </a:gridCol>
                <a:gridCol w="3672114">
                  <a:extLst>
                    <a:ext uri="{9D8B030D-6E8A-4147-A177-3AD203B41FA5}">
                      <a16:colId xmlns:a16="http://schemas.microsoft.com/office/drawing/2014/main" val="971530762"/>
                    </a:ext>
                  </a:extLst>
                </a:gridCol>
                <a:gridCol w="4055000">
                  <a:extLst>
                    <a:ext uri="{9D8B030D-6E8A-4147-A177-3AD203B41FA5}">
                      <a16:colId xmlns:a16="http://schemas.microsoft.com/office/drawing/2014/main" val="3149579193"/>
                    </a:ext>
                  </a:extLst>
                </a:gridCol>
              </a:tblGrid>
              <a:tr h="476438">
                <a:tc>
                  <a:txBody>
                    <a:bodyPr/>
                    <a:lstStyle/>
                    <a:p>
                      <a:pPr marL="0" marR="0" algn="l">
                        <a:lnSpc>
                          <a:spcPct val="100000"/>
                        </a:lnSpc>
                        <a:spcBef>
                          <a:spcPts val="0"/>
                        </a:spcBef>
                        <a:spcAft>
                          <a:spcPts val="1200"/>
                        </a:spcAft>
                      </a:pPr>
                      <a:r>
                        <a:rPr lang="en-IN" sz="1600" b="0" dirty="0">
                          <a:solidFill>
                            <a:srgbClr val="000000"/>
                          </a:solidFill>
                          <a:effectLst/>
                          <a:latin typeface="+mj-lt"/>
                          <a:cs typeface="Segoe UI" panose="020B0502040204020203" pitchFamily="34" charset="0"/>
                        </a:rPr>
                        <a:t>Listen for</a:t>
                      </a:r>
                    </a:p>
                  </a:txBody>
                  <a:tcPr marL="134997" marR="89998" marT="89998" marB="89998" anchor="ctr">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Respond</a:t>
                      </a:r>
                    </a:p>
                  </a:txBody>
                  <a:tcPr marL="89998" marR="89998" marT="89998" marB="899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Recommend</a:t>
                      </a:r>
                    </a:p>
                  </a:txBody>
                  <a:tcPr marL="89998" marR="89998" marT="89998" marB="89998" anchor="ctr">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34581"/>
                  </a:ext>
                </a:extLst>
              </a:tr>
              <a:tr h="3298254">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slowdowns or system downtime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business continuity</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Need to modernize technology and infrastructure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Desire to gain or maintain competitive advantage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Desire to leverage the cloud</a:t>
                      </a:r>
                    </a:p>
                    <a:p>
                      <a:pPr marL="0" marR="0" lvl="0" indent="0" algn="l" defTabSz="594623" rtl="0" eaLnBrk="1" latinLnBrk="0" hangingPunct="1">
                        <a:lnSpc>
                          <a:spcPct val="100000"/>
                        </a:lnSpc>
                        <a:spcBef>
                          <a:spcPts val="0"/>
                        </a:spcBef>
                        <a:spcAft>
                          <a:spcPts val="300"/>
                        </a:spcAft>
                        <a:buClr>
                          <a:schemeClr val="tx1"/>
                        </a:buClr>
                        <a:buFont typeface="Arial" panose="020B0604020202020204" pitchFamily="34" charset="0"/>
                        <a:buNone/>
                        <a:tabLst/>
                      </a:pPr>
                      <a:endParaRPr lang="en-US" sz="1400" kern="100" dirty="0">
                        <a:ln w="3175">
                          <a:noFill/>
                        </a:ln>
                        <a:solidFill>
                          <a:srgbClr val="000000"/>
                        </a:solidFill>
                        <a:latin typeface="+mn-lt"/>
                        <a:ea typeface="Calibri" panose="020F0502020204030204" pitchFamily="34" charset="0"/>
                        <a:cs typeface="Times New Roman" panose="02020603050405020304" pitchFamily="18" charset="0"/>
                      </a:endParaRPr>
                    </a:p>
                  </a:txBody>
                  <a:tcPr marL="134997" marR="89998" marT="89998" marB="89998">
                    <a:lnL>
                      <a:noFill/>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can help businesses like yours ensure business continuity and prevent costly downtime that can impact revenue or productivity.</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It also enables new business capabilities and competitive advantage through emerging technologies like AI and machine learning (ML).</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helps SMBs become cloud-ready and improve agility. It’s optimized for on-premises environments while offering flexible hybrid capabilities that enable SMBs to gain the additional innovation benefits of Microsoft Azure. </a:t>
                      </a:r>
                    </a:p>
                  </a:txBody>
                  <a:tcPr marL="89998" marR="89998" marT="89998" marB="89998">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Updated hardware and Windows Server 2025 enable cloud-style innovations in an on-premises environment.</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It also delivers key benefits to help your business:</a:t>
                      </a:r>
                    </a:p>
                    <a:p>
                      <a:pPr marL="571500" marR="0" lvl="0" indent="-228600" algn="l" defTabSz="594623" rtl="0" eaLnBrk="1" fontAlgn="auto" latinLnBrk="0" hangingPunct="1">
                        <a:lnSpc>
                          <a:spcPct val="100000"/>
                        </a:lnSpc>
                        <a:spcBef>
                          <a:spcPts val="0"/>
                        </a:spcBef>
                        <a:spcAft>
                          <a:spcPts val="300"/>
                        </a:spcAft>
                        <a:buClr>
                          <a:schemeClr val="tx1"/>
                        </a:buClr>
                        <a:buSzTx/>
                        <a:buFont typeface="Segoe UI" panose="020B0502040204020203"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Improve scalability and flexibility to better manage capacity spikes.</a:t>
                      </a:r>
                    </a:p>
                    <a:p>
                      <a:pPr marL="571500" marR="0" lvl="0" indent="-228600" algn="l" defTabSz="594623" rtl="0" eaLnBrk="1" fontAlgn="auto" latinLnBrk="0" hangingPunct="1">
                        <a:lnSpc>
                          <a:spcPct val="100000"/>
                        </a:lnSpc>
                        <a:spcBef>
                          <a:spcPts val="0"/>
                        </a:spcBef>
                        <a:spcAft>
                          <a:spcPts val="300"/>
                        </a:spcAft>
                        <a:buClr>
                          <a:schemeClr val="tx1"/>
                        </a:buClr>
                        <a:buSzTx/>
                        <a:buFont typeface="Segoe UI" panose="020B0502040204020203"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Reduce system performance issues and downtime.</a:t>
                      </a:r>
                    </a:p>
                    <a:p>
                      <a:pPr marL="571500" marR="0" lvl="0" indent="-228600" algn="l" defTabSz="594623" rtl="0" eaLnBrk="1" fontAlgn="auto" latinLnBrk="0" hangingPunct="1">
                        <a:lnSpc>
                          <a:spcPct val="100000"/>
                        </a:lnSpc>
                        <a:spcBef>
                          <a:spcPts val="0"/>
                        </a:spcBef>
                        <a:spcAft>
                          <a:spcPts val="300"/>
                        </a:spcAft>
                        <a:buClr>
                          <a:schemeClr val="tx1"/>
                        </a:buClr>
                        <a:buSzTx/>
                        <a:buFont typeface="Segoe UI" panose="020B0502040204020203"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Simplify application management and eased compatibility issues.</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endParaRPr lang="en-US" sz="1400" kern="100" dirty="0">
                        <a:ln w="3175">
                          <a:noFill/>
                        </a:ln>
                        <a:solidFill>
                          <a:srgbClr val="000000"/>
                        </a:solidFill>
                        <a:latin typeface="+mn-lt"/>
                        <a:ea typeface="Calibri" panose="020F0502020204030204" pitchFamily="34" charset="0"/>
                        <a:cs typeface="Times New Roman" panose="02020603050405020304" pitchFamily="18" charset="0"/>
                      </a:endParaRPr>
                    </a:p>
                  </a:txBody>
                  <a:tcPr marL="89998" marR="89998" marT="89998" marB="89998">
                    <a:lnL w="6350" cap="flat" cmpd="sng" algn="ctr">
                      <a:solidFill>
                        <a:srgbClr val="D9D9D6"/>
                      </a:solid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2494205"/>
                  </a:ext>
                </a:extLst>
              </a:tr>
            </a:tbl>
          </a:graphicData>
        </a:graphic>
      </p:graphicFrame>
      <p:sp>
        <p:nvSpPr>
          <p:cNvPr id="10" name="Slide Number Placeholder 4">
            <a:extLst>
              <a:ext uri="{FF2B5EF4-FFF2-40B4-BE49-F238E27FC236}">
                <a16:creationId xmlns:a16="http://schemas.microsoft.com/office/drawing/2014/main" id="{E953134C-2F36-3F23-78F8-CE5F14872F51}"/>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164051746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icrosoft 365 Template Light">
  <a:themeElements>
    <a:clrScheme name="Custom 3">
      <a:dk1>
        <a:srgbClr val="091F2C"/>
      </a:dk1>
      <a:lt1>
        <a:srgbClr val="FFF8F3"/>
      </a:lt1>
      <a:dk2>
        <a:srgbClr val="091F2C"/>
      </a:dk2>
      <a:lt2>
        <a:srgbClr val="E8E6DF"/>
      </a:lt2>
      <a:accent1>
        <a:srgbClr val="225B62"/>
      </a:accent1>
      <a:accent2>
        <a:srgbClr val="2A446F"/>
      </a:accent2>
      <a:accent3>
        <a:srgbClr val="702573"/>
      </a:accent3>
      <a:accent4>
        <a:srgbClr val="FFA38B"/>
      </a:accent4>
      <a:accent5>
        <a:srgbClr val="8DE971"/>
      </a:accent5>
      <a:accent6>
        <a:srgbClr val="FFE399"/>
      </a:accent6>
      <a:hlink>
        <a:srgbClr val="0078D4"/>
      </a:hlink>
      <a:folHlink>
        <a:srgbClr val="0078D4"/>
      </a:folHlink>
    </a:clrScheme>
    <a:fontScheme name="Custom 6">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_template_v09.potx" id="{B82214A9-21D3-41B7-9840-190BF918AD7D}" vid="{EDB60C7D-238C-45E6-878C-CB51F099DC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4CCBDE7341F342B3C6E2E3F6DF8451" ma:contentTypeVersion="23" ma:contentTypeDescription="Create a new document." ma:contentTypeScope="" ma:versionID="362bb73d9bf843a1448bfcdfba22f01b">
  <xsd:schema xmlns:xsd="http://www.w3.org/2001/XMLSchema" xmlns:xs="http://www.w3.org/2001/XMLSchema" xmlns:p="http://schemas.microsoft.com/office/2006/metadata/properties" xmlns:ns1="http://schemas.microsoft.com/sharepoint/v3" xmlns:ns2="e65fe6fb-d9aa-4632-811d-7304d1ca0958" xmlns:ns3="534416d7-04fa-4c21-920a-30277589a68e" xmlns:ns4="230e9df3-be65-4c73-a93b-d1236ebd677e" targetNamespace="http://schemas.microsoft.com/office/2006/metadata/properties" ma:root="true" ma:fieldsID="a0e8089f99cead61cba6076fc110025b" ns1:_="" ns2:_="" ns3:_="" ns4:_="">
    <xsd:import namespace="http://schemas.microsoft.com/sharepoint/v3"/>
    <xsd:import namespace="e65fe6fb-d9aa-4632-811d-7304d1ca0958"/>
    <xsd:import namespace="534416d7-04fa-4c21-920a-30277589a68e"/>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GenerationTime" minOccurs="0"/>
                <xsd:element ref="ns2:MediaServiceEventHashCode" minOccurs="0"/>
                <xsd:element ref="ns2:MediaServiceOCR" minOccurs="0"/>
                <xsd:element ref="ns2:Notes" minOccurs="0"/>
                <xsd:element ref="ns2:Thumbnail" minOccurs="0"/>
                <xsd:element ref="ns1:_ip_UnifiedCompliancePolicyProperties" minOccurs="0"/>
                <xsd:element ref="ns1:_ip_UnifiedCompliancePolicyUIAction" minOccurs="0"/>
                <xsd:element ref="ns2:MediaServiceSearchProperties" minOccurs="0"/>
                <xsd:element ref="ns2:MediaServiceDocTags" minOccurs="0"/>
                <xsd:element ref="ns2:MediaServiceObjectDetectorVersions" minOccurs="0"/>
                <xsd:element ref="ns2:MediaServiceSystem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5fe6fb-d9aa-4632-811d-7304d1ca09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Notes" ma:index="22" nillable="true" ma:displayName="Notes" ma:format="Dropdown" ma:internalName="Notes">
      <xsd:simpleType>
        <xsd:restriction base="dms:Note">
          <xsd:maxLength value="255"/>
        </xsd:restriction>
      </xsd:simpleType>
    </xsd:element>
    <xsd:element name="Thumbnail" ma:index="23" nillable="true" ma:displayName="Thumbnail" ma:format="Thumbnail" ma:internalName="Thumbnail">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DocTags" ma:index="27" nillable="true" ma:displayName="MediaServiceDocTags" ma:hidden="true" ma:internalName="MediaServiceDocTags" ma:readOnly="true">
      <xsd:simpleType>
        <xsd:restriction base="dms:Note"/>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ystemTags" ma:index="29" nillable="true" ma:displayName="MediaServiceSystemTags" ma:hidden="true" ma:internalName="MediaServiceSystemTags" ma:readOnly="true">
      <xsd:simpleType>
        <xsd:restriction base="dms:Note"/>
      </xsd:simpleType>
    </xsd:element>
    <xsd:element name="MediaServiceLocation" ma:index="3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4416d7-04fa-4c21-920a-30277589a6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3de60c9-8356-494f-8f1f-78e24a3f724c}" ma:internalName="TaxCatchAll" ma:showField="CatchAllData" ma:web="534416d7-04fa-4c21-920a-30277589a6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lcf76f155ced4ddcb4097134ff3c332f xmlns="e65fe6fb-d9aa-4632-811d-7304d1ca0958">
      <Terms xmlns="http://schemas.microsoft.com/office/infopath/2007/PartnerControls"/>
    </lcf76f155ced4ddcb4097134ff3c332f>
    <Thumbnail xmlns="e65fe6fb-d9aa-4632-811d-7304d1ca0958" xsi:nil="true"/>
    <Notes xmlns="e65fe6fb-d9aa-4632-811d-7304d1ca0958" xsi:nil="true"/>
    <SharedWithUsers xmlns="534416d7-04fa-4c21-920a-30277589a68e">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9D188F-B693-4E6C-925B-FF08187C13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5fe6fb-d9aa-4632-811d-7304d1ca0958"/>
    <ds:schemaRef ds:uri="534416d7-04fa-4c21-920a-30277589a68e"/>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1B44B9-89FF-4558-A00C-71EB927ED7ED}">
  <ds:schemaRefs>
    <ds:schemaRef ds:uri="http://schemas.microsoft.com/office/2006/metadata/properties"/>
    <ds:schemaRef ds:uri="http://schemas.microsoft.com/office/infopath/2007/PartnerControls"/>
    <ds:schemaRef ds:uri="0db73deb-950a-4cd9-8a10-4aff908d32a3"/>
    <ds:schemaRef ds:uri="59a04915-13ac-4e49-b9c1-0cbfd4237b57"/>
    <ds:schemaRef ds:uri="http://schemas.microsoft.com/sharepoint/v3"/>
    <ds:schemaRef ds:uri="230e9df3-be65-4c73-a93b-d1236ebd677e"/>
    <ds:schemaRef ds:uri="e65fe6fb-d9aa-4632-811d-7304d1ca0958"/>
    <ds:schemaRef ds:uri="534416d7-04fa-4c21-920a-30277589a68e"/>
  </ds:schemaRefs>
</ds:datastoreItem>
</file>

<file path=customXml/itemProps3.xml><?xml version="1.0" encoding="utf-8"?>
<ds:datastoreItem xmlns:ds="http://schemas.openxmlformats.org/officeDocument/2006/customXml" ds:itemID="{A5C14772-69A3-48AA-9C8C-3A0116FC6D80}">
  <ds:schemaRefs>
    <ds:schemaRef ds:uri="http://schemas.microsoft.com/sharepoint/v3/contenttype/forms"/>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2</TotalTime>
  <Words>1420</Words>
  <Application>Microsoft Office PowerPoint</Application>
  <PresentationFormat>Widescreen</PresentationFormat>
  <Paragraphs>102</Paragraphs>
  <Slides>7</Slides>
  <Notes>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7" baseType="lpstr">
      <vt:lpstr>Aptos</vt:lpstr>
      <vt:lpstr>Arial</vt:lpstr>
      <vt:lpstr>Calibri</vt:lpstr>
      <vt:lpstr>Noto Sans</vt:lpstr>
      <vt:lpstr>Segoe UI</vt:lpstr>
      <vt:lpstr>Segoe UI Semibold</vt:lpstr>
      <vt:lpstr>Segoe UI Semilight</vt:lpstr>
      <vt:lpstr>Wingdings</vt:lpstr>
      <vt:lpstr>Microsoft 365 Template Light</vt:lpstr>
      <vt:lpstr>think-cell Slide</vt:lpstr>
      <vt:lpstr>Call script &amp; discussion guide</vt:lpstr>
      <vt:lpstr>Start the call—option 1 (cold call)</vt:lpstr>
      <vt:lpstr>Start the call—option 2 (qualified lead or inbound call)</vt:lpstr>
      <vt:lpstr>Qualifying questions: Existing hardware and software</vt:lpstr>
      <vt:lpstr>Qualifying questions: Security</vt:lpstr>
      <vt:lpstr>Qualifying questions: Productivity</vt:lpstr>
      <vt:lpstr>Qualifying questions: Performance and future readiness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Server 2025 Call Script and Discussion Guide</dc:title>
  <dc:creator>Claudia Finn</dc:creator>
  <cp:lastModifiedBy>Warner-Duncan, Zhane</cp:lastModifiedBy>
  <cp:revision>3</cp:revision>
  <dcterms:created xsi:type="dcterms:W3CDTF">2024-10-29T17:15:59Z</dcterms:created>
  <dcterms:modified xsi:type="dcterms:W3CDTF">2025-01-21T14:27:57Z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0x0101009E4CCBDE7341F342B3C6E2E3F6DF8451</vt:lpwstr>
  </property>
  <property fmtid="{D5CDD505-2E9C-101B-9397-08002B2CF9AE}" pid="3" name="MediaServiceImageTags">
    <vt:lpwstr/>
  </property>
  <property fmtid="{D5CDD505-2E9C-101B-9397-08002B2CF9AE}" pid="4" name="Order">
    <vt:r8>82400</vt:r8>
  </property>
  <property fmtid="{D5CDD505-2E9C-101B-9397-08002B2CF9AE}" pid="5" name="xd_Signature">
    <vt:bool>false</vt:bool>
  </property>
  <property fmtid="{D5CDD505-2E9C-101B-9397-08002B2CF9AE}" pid="6" name="xd_ProgID">
    <vt:lpwstr/>
  </property>
  <property fmtid="{D5CDD505-2E9C-101B-9397-08002B2CF9AE}" pid="7" name="Product">
    <vt:lpwstr>;#Windows Server 2025;#</vt:lpwstr>
  </property>
  <property fmtid="{D5CDD505-2E9C-101B-9397-08002B2CF9AE}" pid="8" name="IsFolder">
    <vt:bool>false</vt:bool>
  </property>
  <property fmtid="{D5CDD505-2E9C-101B-9397-08002B2CF9AE}" pid="9" name="_SourceUrl">
    <vt:lpwstr/>
  </property>
  <property fmtid="{D5CDD505-2E9C-101B-9397-08002B2CF9AE}" pid="10" name="_SharedFileIndex">
    <vt:lpwstr/>
  </property>
  <property fmtid="{D5CDD505-2E9C-101B-9397-08002B2CF9AE}" pid="11" name="Audience">
    <vt:lpwstr>;#To-OEM;#To-Reseller;#To-Disti;#</vt:lpwstr>
  </property>
  <property fmtid="{D5CDD505-2E9C-101B-9397-08002B2CF9AE}" pid="12" name="LOB">
    <vt:lpwstr>;#Apps &amp; Infra;#</vt:lpwstr>
  </property>
  <property fmtid="{D5CDD505-2E9C-101B-9397-08002B2CF9AE}" pid="13" name="ComplianceAssetId">
    <vt:lpwstr/>
  </property>
  <property fmtid="{D5CDD505-2E9C-101B-9397-08002B2CF9AE}" pid="14" name="TemplateUrl">
    <vt:lpwstr/>
  </property>
  <property fmtid="{D5CDD505-2E9C-101B-9397-08002B2CF9AE}" pid="15" name="DPCLink">
    <vt:lpwstr>, </vt:lpwstr>
  </property>
  <property fmtid="{D5CDD505-2E9C-101B-9397-08002B2CF9AE}" pid="16" name="_ExtendedDescription">
    <vt:lpwstr/>
  </property>
  <property fmtid="{D5CDD505-2E9C-101B-9397-08002B2CF9AE}" pid="17" name="Hidden">
    <vt:bool>false</vt:bool>
  </property>
  <property fmtid="{D5CDD505-2E9C-101B-9397-08002B2CF9AE}" pid="18" name="TriggerFlowInfo">
    <vt:lpwstr/>
  </property>
  <property fmtid="{D5CDD505-2E9C-101B-9397-08002B2CF9AE}" pid="19" name="Cycle">
    <vt:lpwstr>FY25</vt:lpwstr>
  </property>
  <property fmtid="{D5CDD505-2E9C-101B-9397-08002B2CF9AE}" pid="20" name="AssetType">
    <vt:lpwstr>;#Telesales;#Discussion Guide;#</vt:lpwstr>
  </property>
</Properties>
</file>