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7.xml" ContentType="application/vnd.openxmlformats-officedocument.presentationml.tags+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20" r:id="rId4"/>
  </p:sldMasterIdLst>
  <p:notesMasterIdLst>
    <p:notesMasterId r:id="rId44"/>
  </p:notesMasterIdLst>
  <p:handoutMasterIdLst>
    <p:handoutMasterId r:id="rId45"/>
  </p:handoutMasterIdLst>
  <p:sldIdLst>
    <p:sldId id="273" r:id="rId5"/>
    <p:sldId id="256" r:id="rId6"/>
    <p:sldId id="266" r:id="rId7"/>
    <p:sldId id="2146846839" r:id="rId8"/>
    <p:sldId id="1857" r:id="rId9"/>
    <p:sldId id="260" r:id="rId10"/>
    <p:sldId id="376" r:id="rId11"/>
    <p:sldId id="276" r:id="rId12"/>
    <p:sldId id="274" r:id="rId13"/>
    <p:sldId id="262" r:id="rId14"/>
    <p:sldId id="261" r:id="rId15"/>
    <p:sldId id="271" r:id="rId16"/>
    <p:sldId id="280" r:id="rId17"/>
    <p:sldId id="3095" r:id="rId18"/>
    <p:sldId id="2147469901" r:id="rId19"/>
    <p:sldId id="282" r:id="rId20"/>
    <p:sldId id="2147469900" r:id="rId21"/>
    <p:sldId id="284" r:id="rId22"/>
    <p:sldId id="2076138811" r:id="rId23"/>
    <p:sldId id="263" r:id="rId24"/>
    <p:sldId id="2147483647" r:id="rId25"/>
    <p:sldId id="396" r:id="rId26"/>
    <p:sldId id="278" r:id="rId27"/>
    <p:sldId id="264" r:id="rId28"/>
    <p:sldId id="283" r:id="rId29"/>
    <p:sldId id="277" r:id="rId30"/>
    <p:sldId id="281" r:id="rId31"/>
    <p:sldId id="257" r:id="rId32"/>
    <p:sldId id="407" r:id="rId33"/>
    <p:sldId id="270" r:id="rId34"/>
    <p:sldId id="265" r:id="rId35"/>
    <p:sldId id="279" r:id="rId36"/>
    <p:sldId id="269" r:id="rId37"/>
    <p:sldId id="268" r:id="rId38"/>
    <p:sldId id="267" r:id="rId39"/>
    <p:sldId id="387" r:id="rId40"/>
    <p:sldId id="258" r:id="rId41"/>
    <p:sldId id="272" r:id="rId42"/>
    <p:sldId id="259" r:id="rId43"/>
  </p:sldIdLst>
  <p:sldSz cx="12192000" cy="6858000"/>
  <p:notesSz cx="6858000" cy="91440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ales Guide" id="{37E5DDAB-9798-4663-9975-B6F0B676B08B}">
          <p14:sldIdLst>
            <p14:sldId id="273"/>
            <p14:sldId id="256"/>
            <p14:sldId id="266"/>
          </p14:sldIdLst>
        </p14:section>
        <p14:section name="Prepare for the call" id="{22867386-926F-46E3-A96A-9E298A85C142}">
          <p14:sldIdLst>
            <p14:sldId id="2146846839"/>
            <p14:sldId id="1857"/>
            <p14:sldId id="260"/>
            <p14:sldId id="376"/>
            <p14:sldId id="276"/>
            <p14:sldId id="274"/>
            <p14:sldId id="262"/>
            <p14:sldId id="261"/>
            <p14:sldId id="271"/>
            <p14:sldId id="280"/>
            <p14:sldId id="3095"/>
            <p14:sldId id="2147469901"/>
            <p14:sldId id="282"/>
            <p14:sldId id="2147469900"/>
            <p14:sldId id="284"/>
            <p14:sldId id="2076138811"/>
            <p14:sldId id="263"/>
            <p14:sldId id="2147483647"/>
            <p14:sldId id="396"/>
            <p14:sldId id="278"/>
          </p14:sldIdLst>
        </p14:section>
        <p14:section name="Call script &amp; discussion guide" id="{0FA4237F-B2E2-4E43-9C1A-8B3CE73ED90A}">
          <p14:sldIdLst>
            <p14:sldId id="264"/>
            <p14:sldId id="283"/>
            <p14:sldId id="277"/>
            <p14:sldId id="281"/>
            <p14:sldId id="257"/>
            <p14:sldId id="407"/>
            <p14:sldId id="270"/>
          </p14:sldIdLst>
        </p14:section>
        <p14:section name="Objection handling" id="{A33DEC12-4A39-47BD-9D0E-E023D7E313C0}">
          <p14:sldIdLst>
            <p14:sldId id="265"/>
            <p14:sldId id="279"/>
            <p14:sldId id="269"/>
            <p14:sldId id="268"/>
          </p14:sldIdLst>
        </p14:section>
        <p14:section name="Call wrap-up" id="{B5261098-3E69-4453-A998-82F24524D1DF}">
          <p14:sldIdLst>
            <p14:sldId id="267"/>
            <p14:sldId id="387"/>
            <p14:sldId id="258"/>
            <p14:sldId id="272"/>
            <p14:sldId id="25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30FA00-20CB-B3D2-733A-651C98E12EDB}" name="Elizabeth Lalrinsangi [Chillibreeze]" initials="EL" userId="S::elizabeth@chillibreeze.com::81d6dc59-043e-4db1-947a-1ea80e123e2d" providerId="AD"/>
  <p188:author id="{0E3FA838-7FE9-71D3-E6C6-A45765BAC8DC}" name="Claudia Finn" initials="CF" userId="S::claudia@mixconsultinggroup.com::55050df3-cf4f-47a5-8905-162b1e461842" providerId="AD"/>
  <p188:author id="{9238463F-54A2-EE5C-500C-0E0BCE284B9F}" name="Kathryn Courtney" initials="KC" userId="S::kathryn@mixconsultinggroup.com::a9d035ea-cd68-48e0-b2d0-5315e8729940" providerId="AD"/>
  <p188:author id="{50A57C4A-2415-1A1B-D289-67B05CE1A1D2}" name="Ruatkima - V Lalruatkima [Chillibreeze]" initials="VL" userId="S::Lalruatkima.v@chillibreeze.com::74a7cc89-5fdd-461e-b9f3-184c349892c8" providerId="AD"/>
  <p188:author id="{39B66D53-3D54-6779-7E05-9E459E611DD3}" name="Brianna Farah" initials="BF" userId="S::brianna@mixconsultinggroup.com::c79b9f75-20cf-441e-9545-f936b54ee2af" providerId="AD"/>
  <p188:author id="{1D2A3F61-7EA0-3159-3100-2F5B0D9A2733}" name="Steven Lalhruaitluanga [Chillibreeze]" initials="" userId="S::steven.l@chillibreeze.com::15ee74bc-88fa-4c4b-8ff5-25a51b3e60d2" providerId="AD"/>
  <p188:author id="{C117536C-826B-75A3-F34A-E90FBAAE9F9E}" name="Andrew Lalremruata [Chillibreeze]" initials="AL" userId="S::andrew.l@chillibreeze.com::e15ec3dd-8cb9-492f-849d-2bb0cb6c8ddb" providerId="AD"/>
  <p188:author id="{F8DBE184-5004-B7CA-085C-FB9C149CB0C5}" name="Ruatdika - Lalruatdika Sailo [Chillibreeze]" initials="LS" userId="S::lalruatdika.s@chillibreeze.com::a9d09acf-d819-4948-839d-d435c5281ee4" providerId="AD"/>
  <p188:author id="{32D44185-E330-6B79-6938-B112DE18AC77}" name="Robert Lalhlimpuia [Chillibreeze]" initials="RL" userId="S::Robert.l@chillibreeze.com::8fe5ebfe-980d-441d-bbff-8c5265b810b8" providerId="AD"/>
  <p188:author id="{2DEFC788-732A-DC9D-ED66-8DB7F076CEDC}" name="Leah Hollas" initials="LH" userId="S::leah@mixconsultinggroup.com::eacfaf3f-adc6-4719-a79b-80b7b7536680" providerId="AD"/>
  <p188:author id="{44BCED8D-35A9-6398-34C3-D40B0CB50C31}" name="Alysa Biakthanpari [Chillibreeze]" initials="AB" userId="S::alysa.b@chillibreeze.com::59940166-ee01-4060-bfb4-b09faf6a3697" providerId="AD"/>
  <p188:author id="{BE2F599C-32FB-344A-CAED-00518659EC6F}" name="Vera Pashkevich" initials="VP" userId="S::vera@mixconsultinggroup.com::63f6e3e0-371b-4e27-ab0e-14edb0d7916a" providerId="AD"/>
  <p188:author id="{F73368A3-8C40-F2AF-6EC0-4B3FB0A1C7BF}" name="Sandy Kaduce" initials="SK" userId="S::Sandy.Kaduce@indigoslate.com::642eec7c-e8e9-4fef-b046-282077c04c43" providerId="AD"/>
  <p188:author id="{79D022A5-5E26-8E39-CBE3-39EB80926C9D}" name="Duhsaka - Vanlalduhsaka [Chillibreeze]" initials="V" userId="S::ds@chillibreeze.com::0fe4ba26-9ed5-4499-a337-2691d415724f" providerId="AD"/>
  <p188:author id="{2A6D48BA-9B80-52D0-3D09-495046D217F3}" name="Guest User" initials="GU" userId="S::urn:spo:anon#e123600c0dfb1aab7199ea7629bf14dbb66f9bb287fc45022de8d6968da7dfc1::" providerId="AD"/>
  <p188:author id="{A2817ABD-E99E-EB85-0361-ADF582898D4F}" name="Muana- Lalmuanawma [Chillibreeze]" initials="MO" userId="Muana- Lalmuanawma [Chillibreeze]" providerId="None"/>
  <p188:author id="{E5ECD9BF-0685-7906-0D82-EB5BB200F991}" name="Jessica Crespino" initials="JC" userId="S::jessica@mixconsultinggroup.com::cdb65ab6-d4b4-4b05-bcaa-faaafc90a5f6" providerId="AD"/>
  <p188:author id="{A9B4A4D7-14C6-FA5F-577C-5447ECC729AC}" name="Jerry VL Khiangte [Chillibreeze]" initials="JV" userId="S::jerry.v@chillibreeze.com::789a5665-29b1-4df1-a36d-99d1431e94f8" providerId="AD"/>
  <p188:author id="{7A6DD4EE-B94F-86B7-8B87-85868AC7785B}" name="KC Lalmuansanga [Chillibreeze]" initials="KL" userId="S::kc.l@chillibreeze.com::802dbcca-6b97-42d7-b691-902b814fe24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DBFD"/>
    <a:srgbClr val="9AD6FA"/>
    <a:srgbClr val="2A7CD0"/>
    <a:srgbClr val="A0DDFF"/>
    <a:srgbClr val="0E2E47"/>
    <a:srgbClr val="091F2C"/>
    <a:srgbClr val="13171F"/>
    <a:srgbClr val="263355"/>
    <a:srgbClr val="FFFFFF"/>
    <a:srgbClr val="D7DC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44" autoAdjust="0"/>
  </p:normalViewPr>
  <p:slideViewPr>
    <p:cSldViewPr snapToGrid="0">
      <p:cViewPr varScale="1">
        <p:scale>
          <a:sx n="151" d="100"/>
          <a:sy n="151" d="100"/>
        </p:scale>
        <p:origin x="2946" y="13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3269"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gradFill flip="none" rotWithShape="1">
                <a:gsLst>
                  <a:gs pos="0">
                    <a:schemeClr val="tx2">
                      <a:lumMod val="25000"/>
                      <a:lumOff val="75000"/>
                    </a:schemeClr>
                  </a:gs>
                  <a:gs pos="72000">
                    <a:schemeClr val="tx2">
                      <a:lumMod val="75000"/>
                      <a:lumOff val="25000"/>
                    </a:schemeClr>
                  </a:gs>
                </a:gsLst>
                <a:lin ang="5400000" scaled="1"/>
                <a:tileRect/>
              </a:gradFill>
              <a:ln w="19050">
                <a:solidFill>
                  <a:schemeClr val="lt1"/>
                </a:solidFill>
              </a:ln>
              <a:effectLst/>
            </c:spPr>
            <c:extLst>
              <c:ext xmlns:c16="http://schemas.microsoft.com/office/drawing/2014/chart" uri="{C3380CC4-5D6E-409C-BE32-E72D297353CC}">
                <c16:uniqueId val="{00000001-C40C-4E89-B022-5C3B042A1536}"/>
              </c:ext>
            </c:extLst>
          </c:dPt>
          <c:dPt>
            <c:idx val="1"/>
            <c:bubble3D val="0"/>
            <c:spPr>
              <a:gradFill>
                <a:gsLst>
                  <a:gs pos="0">
                    <a:schemeClr val="accent2"/>
                  </a:gs>
                  <a:gs pos="72000">
                    <a:schemeClr val="accent2">
                      <a:lumMod val="50000"/>
                    </a:schemeClr>
                  </a:gs>
                </a:gsLst>
                <a:lin ang="5400000" scaled="1"/>
              </a:gradFill>
              <a:ln w="19050">
                <a:solidFill>
                  <a:schemeClr val="lt1"/>
                </a:solidFill>
              </a:ln>
              <a:effectLst/>
            </c:spPr>
            <c:extLst>
              <c:ext xmlns:c16="http://schemas.microsoft.com/office/drawing/2014/chart" uri="{C3380CC4-5D6E-409C-BE32-E72D297353CC}">
                <c16:uniqueId val="{00000003-C40C-4E89-B022-5C3B042A1536}"/>
              </c:ext>
            </c:extLst>
          </c:dPt>
          <c:cat>
            <c:strRef>
              <c:f>Sheet1!$A$2:$A$3</c:f>
              <c:strCache>
                <c:ptCount val="2"/>
                <c:pt idx="0">
                  <c:v>1st Qtr</c:v>
                </c:pt>
                <c:pt idx="1">
                  <c:v>2nd Qtr</c:v>
                </c:pt>
              </c:strCache>
            </c:strRef>
          </c:cat>
          <c:val>
            <c:numRef>
              <c:f>Sheet1!$B$2:$B$3</c:f>
              <c:numCache>
                <c:formatCode>General</c:formatCode>
                <c:ptCount val="2"/>
                <c:pt idx="0">
                  <c:v>54</c:v>
                </c:pt>
                <c:pt idx="1">
                  <c:v>46</c:v>
                </c:pt>
              </c:numCache>
            </c:numRef>
          </c:val>
          <c:extLst>
            <c:ext xmlns:c16="http://schemas.microsoft.com/office/drawing/2014/chart" uri="{C3380CC4-5D6E-409C-BE32-E72D297353CC}">
              <c16:uniqueId val="{00000004-C40C-4E89-B022-5C3B042A1536}"/>
            </c:ext>
          </c:extLst>
        </c:ser>
        <c:dLbls>
          <c:showLegendKey val="0"/>
          <c:showVal val="0"/>
          <c:showCatName val="0"/>
          <c:showSerName val="0"/>
          <c:showPercent val="0"/>
          <c:showBubbleSize val="0"/>
          <c:showLeaderLines val="1"/>
        </c:dLbls>
        <c:firstSliceAng val="0"/>
        <c:holeSize val="7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B791F3-E88A-B04C-5323-19E13588895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CC4ED61-8C4C-F523-69CD-0ADA87F853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77CC74C-4077-B44B-9907-1441078FE38C}" type="datetimeFigureOut">
              <a:rPr lang="en-US" smtClean="0"/>
              <a:t>1/21/2025</a:t>
            </a:fld>
            <a:endParaRPr lang="en-US" dirty="0"/>
          </a:p>
        </p:txBody>
      </p:sp>
      <p:sp>
        <p:nvSpPr>
          <p:cNvPr id="4" name="Footer Placeholder 3">
            <a:extLst>
              <a:ext uri="{FF2B5EF4-FFF2-40B4-BE49-F238E27FC236}">
                <a16:creationId xmlns:a16="http://schemas.microsoft.com/office/drawing/2014/main" id="{61E42AB0-46B9-0BC1-89F2-D7E464C2C5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0A343D3-CA28-79D2-BE91-31765FE064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8CCA7E-FC5F-AE4C-B435-6ACF35A8BC6D}" type="slidenum">
              <a:rPr lang="en-US" smtClean="0"/>
              <a:t>‹#›</a:t>
            </a:fld>
            <a:endParaRPr lang="en-US" dirty="0"/>
          </a:p>
        </p:txBody>
      </p:sp>
    </p:spTree>
    <p:extLst>
      <p:ext uri="{BB962C8B-B14F-4D97-AF65-F5344CB8AC3E}">
        <p14:creationId xmlns:p14="http://schemas.microsoft.com/office/powerpoint/2010/main" val="466278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38429-F944-4288-B4DE-405727DCB794}" type="datetimeFigureOut">
              <a:rPr lang="en-US" smtClean="0"/>
              <a:t>1/21/2025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7EC5C7-6BD9-4CD6-93E3-26E55B4F3345}" type="slidenum">
              <a:rPr lang="en-US" smtClean="0"/>
              <a:t>‹#›</a:t>
            </a:fld>
            <a:endParaRPr lang="en-US" dirty="0"/>
          </a:p>
        </p:txBody>
      </p:sp>
    </p:spTree>
    <p:extLst>
      <p:ext uri="{BB962C8B-B14F-4D97-AF65-F5344CB8AC3E}">
        <p14:creationId xmlns:p14="http://schemas.microsoft.com/office/powerpoint/2010/main" val="933361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image" Target="../media/image20.svg"/></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EFD524-A836-4F6A-B98C-6BA0F543219A}"/>
              </a:ext>
            </a:extLst>
          </p:cNvPr>
          <p:cNvSpPr>
            <a:spLocks noGrp="1"/>
          </p:cNvSpPr>
          <p:nvPr>
            <p:ph type="sldNum" sz="quarter" idx="11"/>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5F2D3714-B553-A044-BA72-366907BA36B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Notes Placeholder 1">
            <a:extLst>
              <a:ext uri="{FF2B5EF4-FFF2-40B4-BE49-F238E27FC236}">
                <a16:creationId xmlns:a16="http://schemas.microsoft.com/office/drawing/2014/main" id="{633F5462-3515-4449-B0AB-8FE47DD2FE0C}"/>
              </a:ext>
            </a:extLst>
          </p:cNvPr>
          <p:cNvSpPr>
            <a:spLocks noGrp="1"/>
          </p:cNvSpPr>
          <p:nvPr>
            <p:ph type="body" idx="1"/>
          </p:nvPr>
        </p:nvSpPr>
        <p:spPr>
          <a:xfrm>
            <a:off x="495300" y="4495800"/>
            <a:ext cx="5775325" cy="3538101"/>
          </a:xfrm>
        </p:spPr>
        <p:txBody>
          <a:bodyPr/>
          <a:lstStyle/>
          <a:p>
            <a:endParaRPr lang="en-US" sz="1400" dirty="0"/>
          </a:p>
        </p:txBody>
      </p:sp>
      <p:pic>
        <p:nvPicPr>
          <p:cNvPr id="7" name="Graphic 6">
            <a:extLst>
              <a:ext uri="{FF2B5EF4-FFF2-40B4-BE49-F238E27FC236}">
                <a16:creationId xmlns:a16="http://schemas.microsoft.com/office/drawing/2014/main" id="{E8EC163F-D77F-4DAF-A4A7-81C285A2FA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5300" y="723900"/>
            <a:ext cx="5775325" cy="3248620"/>
          </a:xfrm>
          <a:prstGeom prst="rect">
            <a:avLst/>
          </a:prstGeom>
        </p:spPr>
      </p:pic>
    </p:spTree>
    <p:extLst>
      <p:ext uri="{BB962C8B-B14F-4D97-AF65-F5344CB8AC3E}">
        <p14:creationId xmlns:p14="http://schemas.microsoft.com/office/powerpoint/2010/main" val="1204228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7EC5C7-6BD9-4CD6-93E3-26E55B4F3345}" type="slidenum">
              <a:rPr lang="en-US" smtClean="0"/>
              <a:t>2</a:t>
            </a:fld>
            <a:endParaRPr lang="en-US" dirty="0"/>
          </a:p>
        </p:txBody>
      </p:sp>
    </p:spTree>
    <p:extLst>
      <p:ext uri="{BB962C8B-B14F-4D97-AF65-F5344CB8AC3E}">
        <p14:creationId xmlns:p14="http://schemas.microsoft.com/office/powerpoint/2010/main" val="4032419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lnSpc>
                <a:spcPct val="100000"/>
              </a:lnSpc>
              <a:spcAft>
                <a:spcPts val="0"/>
              </a:spcAft>
              <a:defRPr/>
            </a:pPr>
            <a:endParaRPr lang="en-US" sz="1200" dirty="0">
              <a:highlight>
                <a:srgbClr val="FFFF00"/>
              </a:highlight>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390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7EC5C7-6BD9-4CD6-93E3-26E55B4F3345}" type="slidenum">
              <a:rPr lang="en-US" smtClean="0"/>
              <a:t>4</a:t>
            </a:fld>
            <a:endParaRPr lang="en-US" dirty="0"/>
          </a:p>
        </p:txBody>
      </p:sp>
    </p:spTree>
    <p:extLst>
      <p:ext uri="{BB962C8B-B14F-4D97-AF65-F5344CB8AC3E}">
        <p14:creationId xmlns:p14="http://schemas.microsoft.com/office/powerpoint/2010/main" val="328945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54A96C-82AA-4260-91D7-26F7C0FD045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243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sz="1200" b="0" i="0" u="none" strike="noStrike" kern="1200" cap="none" spc="0" normalizeH="0" baseline="0" noProof="0" dirty="0">
              <a:ln>
                <a:noFill/>
              </a:ln>
              <a:solidFill>
                <a:prstClr val="black"/>
              </a:solidFill>
              <a:effectLst/>
              <a:uLnTx/>
              <a:uFillTx/>
              <a:latin typeface="Aptos"/>
              <a:cs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8702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50" dirty="0">
              <a:cs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031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50" dirty="0">
              <a:cs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354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spcAft>
                <a:spcPts val="600"/>
              </a:spcAft>
            </a:pPr>
            <a:endParaRPr lang="en-US" sz="850" dirty="0">
              <a:cs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180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282B-C399-E60D-E643-C0BC7C957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256AE-1871-9CC4-0915-DE9C58D59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E82DA-D878-FE9D-686D-5DCF529F8CAC}"/>
              </a:ext>
            </a:extLst>
          </p:cNvPr>
          <p:cNvSpPr>
            <a:spLocks noGrp="1"/>
          </p:cNvSpPr>
          <p:nvPr>
            <p:ph type="body" idx="1"/>
          </p:nvPr>
        </p:nvSpPr>
        <p:spPr/>
        <p:txBody>
          <a:bodyPr/>
          <a:lstStyle/>
          <a:p>
            <a:pPr marL="228600" marR="0" lvl="0" indent="-228600" algn="l" defTabSz="932742" rtl="0" eaLnBrk="1" fontAlgn="auto" latinLnBrk="0" hangingPunct="1">
              <a:lnSpc>
                <a:spcPct val="100000"/>
              </a:lnSpc>
              <a:spcBef>
                <a:spcPts val="0"/>
              </a:spcBef>
              <a:spcAft>
                <a:spcPts val="400"/>
              </a:spcAft>
              <a:buClr>
                <a:srgbClr val="000000"/>
              </a:buClr>
              <a:buSzPct val="100000"/>
              <a:buFont typeface="Arial" panose="020B0604020202020204" pitchFamily="34" charset="0"/>
              <a:buChar char="•"/>
              <a:tabLst/>
              <a:defRPr/>
            </a:pPr>
            <a:endParaRPr kumimoji="0" lang="en-US" sz="1200" b="0" i="0" u="none" strike="noStrike" kern="100" cap="none" spc="0" normalizeH="0" baseline="0" noProof="0" dirty="0">
              <a:ln>
                <a:noFill/>
              </a:ln>
              <a:solidFill>
                <a:srgbClr val="091F2C"/>
              </a:solidFill>
              <a:effectLst/>
              <a:uLnTx/>
              <a:uFillTx/>
              <a:latin typeface="Segoe UI" panose="020B0502040204020203"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sz="1200" b="0" i="0" u="none" strike="noStrike" kern="1200" cap="none" spc="0" normalizeH="0" baseline="0" noProof="0" dirty="0">
              <a:ln>
                <a:noFill/>
              </a:ln>
              <a:solidFill>
                <a:prstClr val="black"/>
              </a:solidFill>
              <a:effectLst/>
              <a:uLnTx/>
              <a:uFillTx/>
              <a:latin typeface="Aptos"/>
              <a:cs typeface="Segoe UI" panose="020B0502040204020203" pitchFamily="34" charset="0"/>
            </a:endParaRPr>
          </a:p>
        </p:txBody>
      </p:sp>
      <p:sp>
        <p:nvSpPr>
          <p:cNvPr id="4" name="Slide Number Placeholder 3">
            <a:extLst>
              <a:ext uri="{FF2B5EF4-FFF2-40B4-BE49-F238E27FC236}">
                <a16:creationId xmlns:a16="http://schemas.microsoft.com/office/drawing/2014/main" id="{75557C80-1611-4A46-36FC-DEC288FF0C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86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sz="1200" b="0" i="0" u="none" strike="noStrike" kern="1200" cap="none" spc="0" normalizeH="0" baseline="0" noProof="0" dirty="0">
              <a:ln>
                <a:noFill/>
              </a:ln>
              <a:solidFill>
                <a:prstClr val="black"/>
              </a:solidFill>
              <a:effectLst/>
              <a:uLnTx/>
              <a:uFillTx/>
              <a:latin typeface="Aptos"/>
              <a:cs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7346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07F43-C11C-3DC0-E839-448C1E567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A3247-63EE-8541-A3BC-7B5CFA50EF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16FA2-3ECF-58AE-0C0C-74E51EBDF915}"/>
              </a:ext>
            </a:extLst>
          </p:cNvPr>
          <p:cNvSpPr>
            <a:spLocks noGrp="1"/>
          </p:cNvSpPr>
          <p:nvPr>
            <p:ph type="body" idx="1"/>
          </p:nvPr>
        </p:nvSpPr>
        <p:spPr/>
        <p:txBody>
          <a:bodyPr/>
          <a:lstStyle/>
          <a:p>
            <a:pPr marL="228600" marR="0" lvl="0" indent="-228600" algn="l" defTabSz="932742" rtl="0" eaLnBrk="1" fontAlgn="auto" latinLnBrk="0" hangingPunct="1">
              <a:lnSpc>
                <a:spcPct val="100000"/>
              </a:lnSpc>
              <a:spcBef>
                <a:spcPts val="0"/>
              </a:spcBef>
              <a:spcAft>
                <a:spcPts val="400"/>
              </a:spcAft>
              <a:buClr>
                <a:srgbClr val="000000"/>
              </a:buClr>
              <a:buSzPct val="100000"/>
              <a:buFont typeface="Arial" panose="020B0604020202020204" pitchFamily="34" charset="0"/>
              <a:buChar char="•"/>
              <a:tabLst/>
              <a:defRPr/>
            </a:pPr>
            <a:endParaRPr kumimoji="0" lang="en-US" sz="1200" b="0" i="0" u="none" strike="noStrike" kern="100" cap="none" spc="0" normalizeH="0" baseline="0" noProof="0" dirty="0">
              <a:ln>
                <a:noFill/>
              </a:ln>
              <a:solidFill>
                <a:srgbClr val="091F2C"/>
              </a:solidFill>
              <a:effectLst/>
              <a:uLnTx/>
              <a:uFillTx/>
              <a:latin typeface="Segoe UI" panose="020B0502040204020203"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sz="1200" b="0" i="0" u="none" strike="noStrike" kern="1200" cap="none" spc="0" normalizeH="0" baseline="0" noProof="0" dirty="0">
              <a:ln>
                <a:noFill/>
              </a:ln>
              <a:solidFill>
                <a:prstClr val="black"/>
              </a:solidFill>
              <a:effectLst/>
              <a:uLnTx/>
              <a:uFillTx/>
              <a:latin typeface="Aptos"/>
              <a:cs typeface="Segoe UI" panose="020B0502040204020203" pitchFamily="34" charset="0"/>
            </a:endParaRPr>
          </a:p>
        </p:txBody>
      </p:sp>
      <p:sp>
        <p:nvSpPr>
          <p:cNvPr id="4" name="Slide Number Placeholder 3">
            <a:extLst>
              <a:ext uri="{FF2B5EF4-FFF2-40B4-BE49-F238E27FC236}">
                <a16:creationId xmlns:a16="http://schemas.microsoft.com/office/drawing/2014/main" id="{6BA56E9F-552A-26E3-953F-C8AD5AC43F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9472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94D51-55E6-4048-878C-B0EE32C5B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859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94D51-55E6-4048-878C-B0EE32C5B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130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94D51-55E6-4048-878C-B0EE32C5B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574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F6C24-EFC0-0C58-DEC7-85C9A5099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025D2-4E84-73EC-B275-2603CF251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712E1-8DC5-F5AC-AACA-E46F2642A5B0}"/>
              </a:ext>
            </a:extLst>
          </p:cNvPr>
          <p:cNvSpPr>
            <a:spLocks noGrp="1"/>
          </p:cNvSpPr>
          <p:nvPr>
            <p:ph type="body" idx="1"/>
          </p:nvPr>
        </p:nvSpPr>
        <p:spPr/>
        <p:txBody>
          <a:bodyPr/>
          <a:lstStyle/>
          <a:p>
            <a:pPr marL="228600" marR="0" lvl="0" indent="-228600" algn="l" defTabSz="932742" rtl="0" eaLnBrk="1" fontAlgn="auto" latinLnBrk="0" hangingPunct="1">
              <a:lnSpc>
                <a:spcPct val="100000"/>
              </a:lnSpc>
              <a:spcBef>
                <a:spcPts val="0"/>
              </a:spcBef>
              <a:spcAft>
                <a:spcPts val="400"/>
              </a:spcAft>
              <a:buClr>
                <a:srgbClr val="000000"/>
              </a:buClr>
              <a:buSzPct val="100000"/>
              <a:buFont typeface="Arial" panose="020B0604020202020204" pitchFamily="34" charset="0"/>
              <a:buChar char="•"/>
              <a:tabLst/>
              <a:defRPr/>
            </a:pPr>
            <a:endParaRPr kumimoji="0" lang="en-US" sz="1200" b="0" i="0" u="none" strike="noStrike" kern="100" cap="none" spc="0" normalizeH="0" baseline="0" noProof="0" dirty="0">
              <a:ln>
                <a:noFill/>
              </a:ln>
              <a:solidFill>
                <a:srgbClr val="091F2C"/>
              </a:solidFill>
              <a:effectLst/>
              <a:uLnTx/>
              <a:uFillTx/>
              <a:latin typeface="Segoe UI" panose="020B0502040204020203"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sz="1200" b="0" i="0" u="none" strike="noStrike" kern="1200" cap="none" spc="0" normalizeH="0" baseline="0" noProof="0" dirty="0">
              <a:ln>
                <a:noFill/>
              </a:ln>
              <a:solidFill>
                <a:prstClr val="black"/>
              </a:solidFill>
              <a:effectLst/>
              <a:uLnTx/>
              <a:uFillTx/>
              <a:latin typeface="Aptos"/>
              <a:cs typeface="Segoe UI" panose="020B0502040204020203" pitchFamily="34" charset="0"/>
            </a:endParaRPr>
          </a:p>
        </p:txBody>
      </p:sp>
      <p:sp>
        <p:nvSpPr>
          <p:cNvPr id="4" name="Slide Number Placeholder 3">
            <a:extLst>
              <a:ext uri="{FF2B5EF4-FFF2-40B4-BE49-F238E27FC236}">
                <a16:creationId xmlns:a16="http://schemas.microsoft.com/office/drawing/2014/main" id="{5DC4C6F7-5091-739F-C4B8-859690A57E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913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494D51-55E6-4048-878C-B0EE32C5B6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654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9413" y="703263"/>
            <a:ext cx="6251575" cy="3516312"/>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919384-9D8A-4921-A337-780FB2975A35}"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1/21/2025 1:13 PM</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99AC2-B7BE-489E-946C-4F27CCDA2D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029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Slide Number Placeholder 6"/>
          <p:cNvSpPr>
            <a:spLocks noGrp="1"/>
          </p:cNvSpPr>
          <p:nvPr>
            <p:ph type="sldNum" sz="quarter" idx="13"/>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01321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7EC5C7-6BD9-4CD6-93E3-26E55B4F3345}" type="slidenum">
              <a:rPr lang="en-US" smtClean="0"/>
              <a:t>20</a:t>
            </a:fld>
            <a:endParaRPr lang="en-US" dirty="0"/>
          </a:p>
        </p:txBody>
      </p:sp>
    </p:spTree>
    <p:extLst>
      <p:ext uri="{BB962C8B-B14F-4D97-AF65-F5344CB8AC3E}">
        <p14:creationId xmlns:p14="http://schemas.microsoft.com/office/powerpoint/2010/main" val="520818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2100" marR="0" lvl="1" algn="l" defTabSz="932742" rtl="0" eaLnBrk="1" fontAlgn="auto" latinLnBrk="0" hangingPunct="1">
              <a:lnSpc>
                <a:spcPct val="100000"/>
              </a:lnSpc>
              <a:spcBef>
                <a:spcPts val="300"/>
              </a:spcBef>
              <a:spcAft>
                <a:spcPts val="0"/>
              </a:spcAft>
              <a:buClr>
                <a:srgbClr val="000000"/>
              </a:buClr>
              <a:buSzPct val="100000"/>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444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016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77B72-6BE7-8C0F-6161-B8524B22D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3E43E-935C-D349-E9D0-DC514B4FD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B21423-F3CE-3860-D88D-6B70FBAD3F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6EA8C-CF50-4CF4-382E-F8C3B5AF71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352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67EC5C7-6BD9-4CD6-93E3-26E55B4F3345}" type="slidenum">
              <a:rPr lang="en-US" smtClean="0"/>
              <a:t>24</a:t>
            </a:fld>
            <a:endParaRPr lang="en-US" dirty="0"/>
          </a:p>
        </p:txBody>
      </p:sp>
    </p:spTree>
    <p:extLst>
      <p:ext uri="{BB962C8B-B14F-4D97-AF65-F5344CB8AC3E}">
        <p14:creationId xmlns:p14="http://schemas.microsoft.com/office/powerpoint/2010/main" val="3431839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4F0C0-2485-6F9D-2828-D582659BB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61F34-31BB-D908-F005-5FB6958748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E622D-32E4-A643-67ED-F94488E3A013}"/>
              </a:ext>
            </a:extLst>
          </p:cNvPr>
          <p:cNvSpPr>
            <a:spLocks noGrp="1"/>
          </p:cNvSpPr>
          <p:nvPr>
            <p:ph type="body" idx="1"/>
          </p:nvPr>
        </p:nvSpPr>
        <p:spPr/>
        <p:txBody>
          <a:bodyPr/>
          <a:lstStyle/>
          <a:p>
            <a:pPr marL="0" indent="0">
              <a:lnSpc>
                <a:spcPct val="100000"/>
              </a:lnSpc>
              <a:spcBef>
                <a:spcPts val="300"/>
              </a:spcBef>
              <a:spcAft>
                <a:spcPts val="0"/>
              </a:spcAft>
              <a:buClrTx/>
              <a:buFont typeface="Arial" panose="020B0604020202020204" pitchFamily="34" charset="0"/>
              <a:buNone/>
            </a:pPr>
            <a:endParaRPr lang="en-US" sz="1800" spc="0" dirty="0">
              <a:solidFill>
                <a:schemeClr val="tx1"/>
              </a:solidFill>
              <a:latin typeface="+mn-lt"/>
              <a:cs typeface="Segoe UI" panose="020B0502040204020203" pitchFamily="34" charset="0"/>
            </a:endParaRPr>
          </a:p>
        </p:txBody>
      </p:sp>
      <p:sp>
        <p:nvSpPr>
          <p:cNvPr id="4" name="Slide Number Placeholder 3">
            <a:extLst>
              <a:ext uri="{FF2B5EF4-FFF2-40B4-BE49-F238E27FC236}">
                <a16:creationId xmlns:a16="http://schemas.microsoft.com/office/drawing/2014/main" id="{15B17892-7FC0-A84E-0660-B27AF061D3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930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6B11C-51B5-73EB-E694-E8B5166C37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71806-1B17-079D-4B6B-00865AB5D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BF85C9-6975-6C80-BD77-F14E1AAB2718}"/>
              </a:ext>
            </a:extLst>
          </p:cNvPr>
          <p:cNvSpPr>
            <a:spLocks noGrp="1"/>
          </p:cNvSpPr>
          <p:nvPr>
            <p:ph type="body" idx="1"/>
          </p:nvPr>
        </p:nvSpPr>
        <p:spPr/>
        <p:txBody>
          <a:bodyPr/>
          <a:lstStyle/>
          <a:p>
            <a:pPr marL="0" indent="0">
              <a:lnSpc>
                <a:spcPct val="100000"/>
              </a:lnSpc>
              <a:spcBef>
                <a:spcPts val="300"/>
              </a:spcBef>
              <a:spcAft>
                <a:spcPts val="0"/>
              </a:spcAft>
              <a:buClrTx/>
              <a:buFont typeface="Arial" panose="020B0604020202020204" pitchFamily="34" charset="0"/>
              <a:buNone/>
            </a:pPr>
            <a:endParaRPr lang="en-US" sz="1800" spc="0" dirty="0">
              <a:solidFill>
                <a:schemeClr val="tx1"/>
              </a:solidFill>
              <a:latin typeface="+mn-lt"/>
              <a:cs typeface="Segoe UI" panose="020B0502040204020203" pitchFamily="34" charset="0"/>
            </a:endParaRPr>
          </a:p>
        </p:txBody>
      </p:sp>
      <p:sp>
        <p:nvSpPr>
          <p:cNvPr id="4" name="Slide Number Placeholder 3">
            <a:extLst>
              <a:ext uri="{FF2B5EF4-FFF2-40B4-BE49-F238E27FC236}">
                <a16:creationId xmlns:a16="http://schemas.microsoft.com/office/drawing/2014/main" id="{C9AA64AE-0BC8-1417-31EF-4DE63DAD51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5615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18F04-C3D6-956C-4B09-8E1423040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7A535-FC02-DEB1-128C-17309376A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ECFDD-DFCD-F227-5779-ED14D34A9A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A2742405-69D3-6894-E600-C98A58539F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971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Segoe UI Semilight"/>
              <a:ea typeface="Calibri"/>
              <a:cs typeface="Segoe UI Semilight"/>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927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8249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rgbClr val="000000"/>
              </a:solidFill>
              <a:effectLst/>
              <a:latin typeface="Segoe UI Semilight"/>
              <a:ea typeface="Calibri"/>
              <a:cs typeface="Segoe UI Semi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927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67EC5C7-6BD9-4CD6-93E3-26E55B4F3345}" type="slidenum">
              <a:rPr lang="en-US" smtClean="0"/>
              <a:t>31</a:t>
            </a:fld>
            <a:endParaRPr lang="en-US" dirty="0"/>
          </a:p>
        </p:txBody>
      </p:sp>
    </p:spTree>
    <p:extLst>
      <p:ext uri="{BB962C8B-B14F-4D97-AF65-F5344CB8AC3E}">
        <p14:creationId xmlns:p14="http://schemas.microsoft.com/office/powerpoint/2010/main" val="964439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4F3-7AE1-D21B-26B1-66AE14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8513-D4A8-6593-1B69-E8A536EE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18D0-2A58-13D9-87F0-338E71FF13BD}"/>
              </a:ext>
            </a:extLst>
          </p:cNvPr>
          <p:cNvSpPr>
            <a:spLocks noGrp="1"/>
          </p:cNvSpPr>
          <p:nvPr>
            <p:ph type="body" idx="1"/>
          </p:nvPr>
        </p:nvSpPr>
        <p:spPr/>
        <p:txBody>
          <a:bodyPr/>
          <a:lstStyle/>
          <a:p>
            <a:pPr marL="0" marR="0">
              <a:spcBef>
                <a:spcPts val="0"/>
              </a:spcBef>
            </a:pPr>
            <a:endParaRPr lang="en-US" sz="1400" dirty="0">
              <a:solidFill>
                <a:srgbClr val="000000"/>
              </a:solidFill>
              <a:latin typeface="Aptos" panose="02110004020202020204"/>
              <a:ea typeface="Calibri" panose="020F0502020204030204" pitchFamily="34" charset="0"/>
              <a:cs typeface="Calibri"/>
            </a:endParaRPr>
          </a:p>
          <a:p>
            <a:endParaRPr kumimoji="0" lang="en-US" sz="1400" b="0" i="0" u="none" strike="noStrike" kern="1200" cap="none" spc="0" normalizeH="0" baseline="0" dirty="0">
              <a:ln>
                <a:noFill/>
              </a:ln>
              <a:solidFill>
                <a:srgbClr val="000000"/>
              </a:solidFill>
              <a:effectLst/>
              <a:uLnTx/>
              <a:uFillTx/>
              <a:latin typeface="Segoe UI"/>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A6DA6FF-284A-515F-6B6E-6DDBC6938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1715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4F3-7AE1-D21B-26B1-66AE14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8513-D4A8-6593-1B69-E8A536EE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18D0-2A58-13D9-87F0-338E71FF13BD}"/>
              </a:ext>
            </a:extLst>
          </p:cNvPr>
          <p:cNvSpPr>
            <a:spLocks noGrp="1"/>
          </p:cNvSpPr>
          <p:nvPr>
            <p:ph type="body" idx="1"/>
          </p:nvPr>
        </p:nvSpPr>
        <p:spPr/>
        <p:txBody>
          <a:bodyPr/>
          <a:lstStyle/>
          <a:p>
            <a:pPr marL="0" marR="0">
              <a:spcBef>
                <a:spcPts val="0"/>
              </a:spcBef>
            </a:pPr>
            <a:endParaRPr lang="en-US" sz="1400" dirty="0">
              <a:solidFill>
                <a:srgbClr val="000000"/>
              </a:solidFill>
              <a:latin typeface="Aptos" panose="02110004020202020204"/>
              <a:ea typeface="Calibri" panose="020F0502020204030204" pitchFamily="34" charset="0"/>
              <a:cs typeface="Calibri"/>
            </a:endParaRPr>
          </a:p>
          <a:p>
            <a:endParaRPr kumimoji="0" lang="en-US" sz="1400" b="0" i="0" u="none" strike="noStrike" kern="1200" cap="none" spc="0" normalizeH="0" baseline="0" dirty="0">
              <a:ln>
                <a:noFill/>
              </a:ln>
              <a:solidFill>
                <a:srgbClr val="000000"/>
              </a:solidFill>
              <a:effectLst/>
              <a:uLnTx/>
              <a:uFillTx/>
              <a:latin typeface="Segoe UI"/>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A6DA6FF-284A-515F-6B6E-6DDBC6938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0641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4F3-7AE1-D21B-26B1-66AE14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8513-D4A8-6593-1B69-E8A536EE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18D0-2A58-13D9-87F0-338E71FF13BD}"/>
              </a:ext>
            </a:extLst>
          </p:cNvPr>
          <p:cNvSpPr>
            <a:spLocks noGrp="1"/>
          </p:cNvSpPr>
          <p:nvPr>
            <p:ph type="body" idx="1"/>
          </p:nvPr>
        </p:nvSpPr>
        <p:spPr/>
        <p:txBody>
          <a:bodyPr/>
          <a:lstStyle/>
          <a:p>
            <a:pPr marL="0" marR="0">
              <a:spcBef>
                <a:spcPts val="0"/>
              </a:spcBef>
            </a:pPr>
            <a:endParaRPr lang="en-US" sz="1400" dirty="0">
              <a:solidFill>
                <a:srgbClr val="000000"/>
              </a:solidFill>
              <a:latin typeface="Aptos" panose="02110004020202020204"/>
              <a:ea typeface="Calibri" panose="020F0502020204030204" pitchFamily="34" charset="0"/>
              <a:cs typeface="Calibri"/>
            </a:endParaRPr>
          </a:p>
          <a:p>
            <a:endParaRPr kumimoji="0" lang="en-US" sz="1400" b="0" i="0" u="none" strike="noStrike" kern="1200" cap="none" spc="0" normalizeH="0" baseline="0" dirty="0">
              <a:ln>
                <a:noFill/>
              </a:ln>
              <a:solidFill>
                <a:srgbClr val="000000"/>
              </a:solidFill>
              <a:effectLst/>
              <a:uLnTx/>
              <a:uFillTx/>
              <a:latin typeface="Segoe UI"/>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A6DA6FF-284A-515F-6B6E-6DDBC6938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7934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67EC5C7-6BD9-4CD6-93E3-26E55B4F3345}" type="slidenum">
              <a:rPr lang="en-US" smtClean="0"/>
              <a:t>35</a:t>
            </a:fld>
            <a:endParaRPr lang="en-US" dirty="0"/>
          </a:p>
        </p:txBody>
      </p:sp>
    </p:spTree>
    <p:extLst>
      <p:ext uri="{BB962C8B-B14F-4D97-AF65-F5344CB8AC3E}">
        <p14:creationId xmlns:p14="http://schemas.microsoft.com/office/powerpoint/2010/main" val="34425686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ptos Display"/>
              <a:ea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4547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5127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7EC5C7-6BD9-4CD6-93E3-26E55B4F3345}" type="slidenum">
              <a:rPr lang="en-US" smtClean="0"/>
              <a:t>38</a:t>
            </a:fld>
            <a:endParaRPr lang="en-US" dirty="0"/>
          </a:p>
        </p:txBody>
      </p:sp>
    </p:spTree>
    <p:extLst>
      <p:ext uri="{BB962C8B-B14F-4D97-AF65-F5344CB8AC3E}">
        <p14:creationId xmlns:p14="http://schemas.microsoft.com/office/powerpoint/2010/main" val="8403980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459665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199" y="2059622"/>
            <a:ext cx="4734561" cy="1477328"/>
          </a:xfrm>
          <a:noFill/>
        </p:spPr>
        <p:txBody>
          <a:bodyPr wrap="square" lIns="0" tIns="0" rIns="0" bIns="0" anchor="b" anchorCtr="0">
            <a:spAutoFit/>
          </a:bodyPr>
          <a:lstStyle>
            <a:lvl1pPr>
              <a:defRPr sz="4800" spc="-50" baseline="0">
                <a:solidFill>
                  <a:schemeClr val="accent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tx1"/>
                </a:solidFill>
                <a:latin typeface="+mj-lt"/>
                <a:cs typeface="Segoe UI" panose="020B0502040204020203" pitchFamily="34" charset="0"/>
              </a:defRPr>
            </a:lvl1pPr>
          </a:lstStyle>
          <a:p>
            <a:pPr lvl="0"/>
            <a:r>
              <a:rPr lang="en-US"/>
              <a:t>Speaker name or subtitle text</a:t>
            </a:r>
          </a:p>
        </p:txBody>
      </p:sp>
      <p:pic>
        <p:nvPicPr>
          <p:cNvPr id="3" name="MS logo gray - EMF">
            <a:extLst>
              <a:ext uri="{FF2B5EF4-FFF2-40B4-BE49-F238E27FC236}">
                <a16:creationId xmlns:a16="http://schemas.microsoft.com/office/drawing/2014/main" id="{6141CDDF-9E1B-5539-D2A3-74437EA9E2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12118089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rgbClr val="2A446F"/>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059622"/>
            <a:ext cx="4663440" cy="1477328"/>
          </a:xfrm>
          <a:noFill/>
        </p:spPr>
        <p:txBody>
          <a:bodyPr wrap="square" lIns="0" tIns="0" rIns="0" bIns="0" anchor="b" anchorCtr="0">
            <a:spAutoFit/>
          </a:bodyPr>
          <a:lstStyle>
            <a:lvl1pPr>
              <a:defRPr sz="48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bg1"/>
                </a:solidFill>
                <a:latin typeface="+mj-lt"/>
                <a:cs typeface="Segoe UI" panose="020B0502040204020203" pitchFamily="34" charset="0"/>
              </a:defRPr>
            </a:lvl1pPr>
          </a:lstStyle>
          <a:p>
            <a:pPr lvl="0"/>
            <a:r>
              <a:rPr lang="en-US"/>
              <a:t>Speaker name or subtitle text</a:t>
            </a:r>
          </a:p>
        </p:txBody>
      </p:sp>
      <p:pic>
        <p:nvPicPr>
          <p:cNvPr id="2" name="MS logo white - EMF">
            <a:extLst>
              <a:ext uri="{FF2B5EF4-FFF2-40B4-BE49-F238E27FC236}">
                <a16:creationId xmlns:a16="http://schemas.microsoft.com/office/drawing/2014/main" id="{F8D71319-AF2F-6699-EE9C-9709C185F5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763" t="27714" r="11763" b="27714"/>
          <a:stretch/>
        </p:blipFill>
        <p:spPr bwMode="black">
          <a:xfrm>
            <a:off x="574675" y="540417"/>
            <a:ext cx="1808480" cy="387404"/>
          </a:xfrm>
          <a:prstGeom prst="rect">
            <a:avLst/>
          </a:prstGeom>
        </p:spPr>
      </p:pic>
    </p:spTree>
    <p:extLst>
      <p:ext uri="{BB962C8B-B14F-4D97-AF65-F5344CB8AC3E}">
        <p14:creationId xmlns:p14="http://schemas.microsoft.com/office/powerpoint/2010/main" val="15322932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5">
    <p:bg>
      <p:bgPr>
        <a:solidFill>
          <a:schemeClr val="bg1"/>
        </a:solidFill>
        <a:effectLst/>
      </p:bgPr>
    </p:bg>
    <p:spTree>
      <p:nvGrpSpPr>
        <p:cNvPr id="1" name=""/>
        <p:cNvGrpSpPr/>
        <p:nvPr/>
      </p:nvGrpSpPr>
      <p:grpSpPr>
        <a:xfrm>
          <a:off x="0" y="0"/>
          <a:ext cx="0" cy="0"/>
          <a:chOff x="0" y="0"/>
          <a:chExt cx="0" cy="0"/>
        </a:xfrm>
      </p:grpSpPr>
      <p:pic>
        <p:nvPicPr>
          <p:cNvPr id="3" name="Picture 2" descr="A blue and black hexagon pattern&#10;&#10;Description automatically generated">
            <a:extLst>
              <a:ext uri="{FF2B5EF4-FFF2-40B4-BE49-F238E27FC236}">
                <a16:creationId xmlns:a16="http://schemas.microsoft.com/office/drawing/2014/main" id="{CC8AB35E-BA53-FED7-6DC0-A68A99571E8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2" y="0"/>
            <a:ext cx="12191675" cy="6858000"/>
          </a:xfrm>
          <a:prstGeom prst="rect">
            <a:avLst/>
          </a:prstGeom>
        </p:spPr>
      </p:pic>
      <p:sp>
        <p:nvSpPr>
          <p:cNvPr id="6" name="Rectangle 5">
            <a:extLst>
              <a:ext uri="{FF2B5EF4-FFF2-40B4-BE49-F238E27FC236}">
                <a16:creationId xmlns:a16="http://schemas.microsoft.com/office/drawing/2014/main" id="{800EB0BA-F602-1493-7DCE-78FEB5BB4CAE}"/>
              </a:ext>
            </a:extLst>
          </p:cNvPr>
          <p:cNvSpPr/>
          <p:nvPr userDrawn="1"/>
        </p:nvSpPr>
        <p:spPr bwMode="auto">
          <a:xfrm>
            <a:off x="0" y="0"/>
            <a:ext cx="104502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2" name="Rectangle: Rounded Corners 11">
            <a:extLst>
              <a:ext uri="{FF2B5EF4-FFF2-40B4-BE49-F238E27FC236}">
                <a16:creationId xmlns:a16="http://schemas.microsoft.com/office/drawing/2014/main" id="{FF48B1F4-EA0C-B5BC-FF3C-349E541E141C}"/>
              </a:ext>
              <a:ext uri="{C183D7F6-B498-43B3-948B-1728B52AA6E4}">
                <adec:decorative xmlns:adec="http://schemas.microsoft.com/office/drawing/2017/decorative" val="1"/>
              </a:ext>
            </a:extLst>
          </p:cNvPr>
          <p:cNvSpPr/>
          <p:nvPr userDrawn="1"/>
        </p:nvSpPr>
        <p:spPr bwMode="auto">
          <a:xfrm rot="5400000">
            <a:off x="984475" y="3378378"/>
            <a:ext cx="45719" cy="761206"/>
          </a:xfrm>
          <a:prstGeom prst="roundRect">
            <a:avLst>
              <a:gd name="adj" fmla="val 50000"/>
            </a:avLst>
          </a:prstGeom>
          <a:gradFill>
            <a:gsLst>
              <a:gs pos="100000">
                <a:srgbClr val="A0DDFF"/>
              </a:gs>
              <a:gs pos="22000">
                <a:srgbClr val="13171F"/>
              </a:gs>
            </a:gsLst>
            <a:lin ang="14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199" y="2170323"/>
            <a:ext cx="4734561" cy="1354217"/>
          </a:xfrm>
        </p:spPr>
        <p:txBody>
          <a:bodyPr vert="horz" wrap="square" lIns="0" tIns="0" rIns="0" bIns="0" rtlCol="0" anchor="b">
            <a:spAutoFit/>
          </a:bodyPr>
          <a:lstStyle>
            <a:lvl1pPr>
              <a:defRPr kumimoji="0" lang="en-US" sz="4400" i="0" u="none" strike="noStrike" spc="0" normalizeH="0" dirty="0">
                <a:ln>
                  <a:noFill/>
                </a:ln>
                <a:gradFill flip="none" rotWithShape="1">
                  <a:gsLst>
                    <a:gs pos="99000">
                      <a:srgbClr val="2A7CD0"/>
                    </a:gs>
                    <a:gs pos="0">
                      <a:srgbClr val="A0DDFF"/>
                    </a:gs>
                  </a:gsLst>
                  <a:lin ang="5400000" scaled="1"/>
                  <a:tileRect/>
                </a:gradFill>
                <a:uLnTx/>
                <a:uFillTx/>
                <a:cs typeface="Segoe UI Semibold" panose="020B0502040204020203" pitchFamily="34" charset="0"/>
              </a:defRPr>
            </a:lvl1pPr>
          </a:lstStyle>
          <a:p>
            <a:pPr marL="0" lvl="0">
              <a:spcBef>
                <a:spcPts val="0"/>
              </a:spcBef>
            </a:pPr>
            <a:r>
              <a:rPr lang="en-US"/>
              <a:t>Event name or presentation title </a:t>
            </a:r>
          </a:p>
        </p:txBody>
      </p:sp>
      <p:sp>
        <p:nvSpPr>
          <p:cNvPr id="5" name="Text Placeholder 4"/>
          <p:cNvSpPr>
            <a:spLocks noGrp="1"/>
          </p:cNvSpPr>
          <p:nvPr>
            <p:ph type="body" sz="quarter" idx="12" hasCustomPrompt="1"/>
          </p:nvPr>
        </p:nvSpPr>
        <p:spPr>
          <a:xfrm>
            <a:off x="584198" y="4081516"/>
            <a:ext cx="4773134" cy="338554"/>
          </a:xfrm>
        </p:spPr>
        <p:txBody>
          <a:bodyPr wrap="square" lIns="0" tIns="0" rIns="0" bIns="0">
            <a:spAutoFit/>
          </a:bodyPr>
          <a:lstStyle>
            <a:lvl1pPr marL="0" indent="0">
              <a:buNone/>
              <a:defRPr lang="en-US" sz="2200" dirty="0">
                <a:solidFill>
                  <a:srgbClr val="FFFFFF"/>
                </a:solidFill>
              </a:defRPr>
            </a:lvl1pPr>
          </a:lstStyle>
          <a:p>
            <a:pPr marL="228600" lvl="0" indent="-228600">
              <a:spcBef>
                <a:spcPts val="0"/>
              </a:spcBef>
            </a:pPr>
            <a:r>
              <a:rPr lang="en-US"/>
              <a:t>Speaker name or subtitle text</a:t>
            </a:r>
          </a:p>
        </p:txBody>
      </p:sp>
    </p:spTree>
    <p:extLst>
      <p:ext uri="{BB962C8B-B14F-4D97-AF65-F5344CB8AC3E}">
        <p14:creationId xmlns:p14="http://schemas.microsoft.com/office/powerpoint/2010/main" val="13589009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5">
    <p:bg>
      <p:bgPr>
        <a:solidFill>
          <a:srgbClr val="FFFFF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9CFD9E-98B2-AFD1-A231-7425F7F9DB65}"/>
              </a:ext>
            </a:extLst>
          </p:cNvPr>
          <p:cNvPicPr>
            <a:picLocks noChangeAspect="1"/>
          </p:cNvPicPr>
          <p:nvPr userDrawn="1"/>
        </p:nvPicPr>
        <p:blipFill rotWithShape="1">
          <a:blip r:embed="rId2" cstate="print">
            <a:alphaModFix amt="49000"/>
            <a:extLst>
              <a:ext uri="{28A0092B-C50C-407E-A947-70E740481C1C}">
                <a14:useLocalDpi xmlns:a14="http://schemas.microsoft.com/office/drawing/2010/main"/>
              </a:ext>
            </a:extLst>
          </a:blip>
          <a:srcRect l="-23788"/>
          <a:stretch/>
        </p:blipFill>
        <p:spPr>
          <a:xfrm>
            <a:off x="2272889" y="0"/>
            <a:ext cx="9919111" cy="6858000"/>
          </a:xfrm>
          <a:prstGeom prst="rect">
            <a:avLst/>
          </a:prstGeom>
        </p:spPr>
      </p:pic>
      <p:sp>
        <p:nvSpPr>
          <p:cNvPr id="10" name="Rectangle: Rounded Corners 9">
            <a:extLst>
              <a:ext uri="{FF2B5EF4-FFF2-40B4-BE49-F238E27FC236}">
                <a16:creationId xmlns:a16="http://schemas.microsoft.com/office/drawing/2014/main" id="{15B2DE98-3C35-451A-0A81-D4D437002DA3}"/>
              </a:ext>
              <a:ext uri="{C183D7F6-B498-43B3-948B-1728B52AA6E4}">
                <adec:decorative xmlns:adec="http://schemas.microsoft.com/office/drawing/2017/decorative" val="1"/>
              </a:ext>
            </a:extLst>
          </p:cNvPr>
          <p:cNvSpPr/>
          <p:nvPr userDrawn="1"/>
        </p:nvSpPr>
        <p:spPr bwMode="auto">
          <a:xfrm>
            <a:off x="5991225" y="2476500"/>
            <a:ext cx="5856049" cy="3348750"/>
          </a:xfrm>
          <a:prstGeom prst="roundRect">
            <a:avLst>
              <a:gd name="adj" fmla="val 7761"/>
            </a:avLst>
          </a:prstGeom>
          <a:solidFill>
            <a:srgbClr val="FFFFFF"/>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pic>
        <p:nvPicPr>
          <p:cNvPr id="11" name="Picture 10" descr="A person and person looking at a computer&#10;&#10;Description automatically generated">
            <a:extLst>
              <a:ext uri="{FF2B5EF4-FFF2-40B4-BE49-F238E27FC236}">
                <a16:creationId xmlns:a16="http://schemas.microsoft.com/office/drawing/2014/main" id="{C1949F45-3B55-8824-6766-0DA067B6DCE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243975" y="2748969"/>
            <a:ext cx="5344160" cy="2852745"/>
          </a:xfrm>
          <a:custGeom>
            <a:avLst/>
            <a:gdLst>
              <a:gd name="connsiteX0" fmla="*/ 218292 w 5344160"/>
              <a:gd name="connsiteY0" fmla="*/ 0 h 2852745"/>
              <a:gd name="connsiteX1" fmla="*/ 5125868 w 5344160"/>
              <a:gd name="connsiteY1" fmla="*/ 0 h 2852745"/>
              <a:gd name="connsiteX2" fmla="*/ 5344160 w 5344160"/>
              <a:gd name="connsiteY2" fmla="*/ 218292 h 2852745"/>
              <a:gd name="connsiteX3" fmla="*/ 5344160 w 5344160"/>
              <a:gd name="connsiteY3" fmla="*/ 2634453 h 2852745"/>
              <a:gd name="connsiteX4" fmla="*/ 5125868 w 5344160"/>
              <a:gd name="connsiteY4" fmla="*/ 2852745 h 2852745"/>
              <a:gd name="connsiteX5" fmla="*/ 218292 w 5344160"/>
              <a:gd name="connsiteY5" fmla="*/ 2852745 h 2852745"/>
              <a:gd name="connsiteX6" fmla="*/ 0 w 5344160"/>
              <a:gd name="connsiteY6" fmla="*/ 2634453 h 2852745"/>
              <a:gd name="connsiteX7" fmla="*/ 0 w 5344160"/>
              <a:gd name="connsiteY7" fmla="*/ 218292 h 2852745"/>
              <a:gd name="connsiteX8" fmla="*/ 218292 w 5344160"/>
              <a:gd name="connsiteY8" fmla="*/ 0 h 285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4160" h="2852745">
                <a:moveTo>
                  <a:pt x="218292" y="0"/>
                </a:moveTo>
                <a:lnTo>
                  <a:pt x="5125868" y="0"/>
                </a:lnTo>
                <a:cubicBezTo>
                  <a:pt x="5246427" y="0"/>
                  <a:pt x="5344160" y="97733"/>
                  <a:pt x="5344160" y="218292"/>
                </a:cubicBezTo>
                <a:lnTo>
                  <a:pt x="5344160" y="2634453"/>
                </a:lnTo>
                <a:cubicBezTo>
                  <a:pt x="5344160" y="2755012"/>
                  <a:pt x="5246427" y="2852745"/>
                  <a:pt x="5125868" y="2852745"/>
                </a:cubicBezTo>
                <a:lnTo>
                  <a:pt x="218292" y="2852745"/>
                </a:lnTo>
                <a:cubicBezTo>
                  <a:pt x="97734" y="2852745"/>
                  <a:pt x="0" y="2755012"/>
                  <a:pt x="0" y="2634453"/>
                </a:cubicBezTo>
                <a:lnTo>
                  <a:pt x="0" y="218292"/>
                </a:lnTo>
                <a:cubicBezTo>
                  <a:pt x="0" y="97733"/>
                  <a:pt x="97734" y="0"/>
                  <a:pt x="218292" y="0"/>
                </a:cubicBezTo>
                <a:close/>
              </a:path>
            </a:pathLst>
          </a:custGeom>
        </p:spPr>
      </p:pic>
      <p:pic>
        <p:nvPicPr>
          <p:cNvPr id="15" name="Picture 14">
            <a:extLst>
              <a:ext uri="{FF2B5EF4-FFF2-40B4-BE49-F238E27FC236}">
                <a16:creationId xmlns:a16="http://schemas.microsoft.com/office/drawing/2014/main" id="{1012FA1B-0FE8-FCA2-119F-7EE5CB56DBED}"/>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6240780" y="1177290"/>
            <a:ext cx="5326380" cy="4118610"/>
          </a:xfrm>
          <a:prstGeom prst="rect">
            <a:avLst/>
          </a:prstGeom>
        </p:spPr>
      </p:pic>
      <p:sp>
        <p:nvSpPr>
          <p:cNvPr id="12" name="Rectangle: Rounded Corners 11">
            <a:extLst>
              <a:ext uri="{FF2B5EF4-FFF2-40B4-BE49-F238E27FC236}">
                <a16:creationId xmlns:a16="http://schemas.microsoft.com/office/drawing/2014/main" id="{FF48B1F4-EA0C-B5BC-FF3C-349E541E141C}"/>
              </a:ext>
              <a:ext uri="{C183D7F6-B498-43B3-948B-1728B52AA6E4}">
                <adec:decorative xmlns:adec="http://schemas.microsoft.com/office/drawing/2017/decorative" val="1"/>
              </a:ext>
            </a:extLst>
          </p:cNvPr>
          <p:cNvSpPr/>
          <p:nvPr userDrawn="1"/>
        </p:nvSpPr>
        <p:spPr bwMode="auto">
          <a:xfrm rot="5400000">
            <a:off x="984475" y="3378378"/>
            <a:ext cx="45719" cy="761206"/>
          </a:xfrm>
          <a:prstGeom prst="roundRect">
            <a:avLst>
              <a:gd name="adj" fmla="val 50000"/>
            </a:avLst>
          </a:prstGeom>
          <a:gradFill>
            <a:gsLst>
              <a:gs pos="100000">
                <a:srgbClr val="A0DDFF"/>
              </a:gs>
              <a:gs pos="22000">
                <a:srgbClr val="13171F"/>
              </a:gs>
            </a:gsLst>
            <a:lin ang="14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199" y="2170323"/>
            <a:ext cx="4734561" cy="1354217"/>
          </a:xfrm>
        </p:spPr>
        <p:txBody>
          <a:bodyPr vert="horz" wrap="square" lIns="0" tIns="0" rIns="0" bIns="0" rtlCol="0" anchor="b">
            <a:spAutoFit/>
          </a:bodyPr>
          <a:lstStyle>
            <a:lvl1pPr>
              <a:defRPr lang="en-US" sz="4400" dirty="0">
                <a:gradFill flip="none" rotWithShape="1">
                  <a:gsLst>
                    <a:gs pos="99000">
                      <a:srgbClr val="263355"/>
                    </a:gs>
                    <a:gs pos="0">
                      <a:srgbClr val="2A7CD0"/>
                    </a:gs>
                  </a:gsLst>
                  <a:lin ang="5400000" scaled="1"/>
                  <a:tileRect/>
                </a:gradFill>
              </a:defRPr>
            </a:lvl1pPr>
          </a:lstStyle>
          <a:p>
            <a:pPr marL="0" lvl="0"/>
            <a:r>
              <a:rPr lang="en-US"/>
              <a:t>Event name or presentation title </a:t>
            </a:r>
          </a:p>
        </p:txBody>
      </p:sp>
      <p:sp>
        <p:nvSpPr>
          <p:cNvPr id="5" name="Text Placeholder 4"/>
          <p:cNvSpPr>
            <a:spLocks noGrp="1"/>
          </p:cNvSpPr>
          <p:nvPr>
            <p:ph type="body" sz="quarter" idx="12" hasCustomPrompt="1"/>
          </p:nvPr>
        </p:nvSpPr>
        <p:spPr>
          <a:xfrm>
            <a:off x="584198" y="4081516"/>
            <a:ext cx="4773134" cy="338554"/>
          </a:xfrm>
        </p:spPr>
        <p:txBody>
          <a:bodyPr wrap="square" lIns="0" tIns="0" rIns="0" bIns="0">
            <a:spAutoFit/>
          </a:bodyPr>
          <a:lstStyle>
            <a:lvl1pPr marL="0" indent="0">
              <a:buNone/>
              <a:defRPr lang="en-US" sz="2200" dirty="0">
                <a:solidFill>
                  <a:srgbClr val="000000"/>
                </a:solidFill>
              </a:defRPr>
            </a:lvl1pPr>
          </a:lstStyle>
          <a:p>
            <a:pPr marL="228600" lvl="0" indent="-228600">
              <a:spcBef>
                <a:spcPts val="0"/>
              </a:spcBef>
            </a:pPr>
            <a:r>
              <a:rPr lang="en-US"/>
              <a:t>Speaker name or subtitle text</a:t>
            </a:r>
          </a:p>
        </p:txBody>
      </p:sp>
    </p:spTree>
    <p:extLst>
      <p:ext uri="{BB962C8B-B14F-4D97-AF65-F5344CB8AC3E}">
        <p14:creationId xmlns:p14="http://schemas.microsoft.com/office/powerpoint/2010/main" val="29637955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16D76D-0DD4-A30F-263E-C374F458B75F}"/>
              </a:ext>
            </a:extLst>
          </p:cNvPr>
          <p:cNvSpPr/>
          <p:nvPr userDrawn="1"/>
        </p:nvSpPr>
        <p:spPr bwMode="auto">
          <a:xfrm>
            <a:off x="0" y="0"/>
            <a:ext cx="3554413" cy="6858000"/>
          </a:xfrm>
          <a:prstGeom prst="rect">
            <a:avLst/>
          </a:prstGeom>
          <a:solidFill>
            <a:srgbClr val="C5B4E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21797360-BABF-8850-10F5-65C8CF8916A9}"/>
              </a:ext>
            </a:extLst>
          </p:cNvPr>
          <p:cNvSpPr>
            <a:spLocks noGrp="1"/>
          </p:cNvSpPr>
          <p:nvPr>
            <p:ph type="title" hasCustomPrompt="1"/>
          </p:nvPr>
        </p:nvSpPr>
        <p:spPr>
          <a:xfrm>
            <a:off x="588263" y="3096602"/>
            <a:ext cx="2372425" cy="664797"/>
          </a:xfrm>
          <a:noFill/>
        </p:spPr>
        <p:txBody>
          <a:bodyPr vert="horz" wrap="square" lIns="0" tIns="0" rIns="0" bIns="0" rtlCol="0" anchor="ctr"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pPr lvl="0">
              <a:lnSpc>
                <a:spcPct val="90000"/>
              </a:lnSpc>
            </a:pPr>
            <a:r>
              <a:rPr lang="en-US"/>
              <a:t>Agenda</a:t>
            </a:r>
          </a:p>
        </p:txBody>
      </p:sp>
      <p:sp>
        <p:nvSpPr>
          <p:cNvPr id="5" name="Content Placeholder 5">
            <a:extLst>
              <a:ext uri="{FF2B5EF4-FFF2-40B4-BE49-F238E27FC236}">
                <a16:creationId xmlns:a16="http://schemas.microsoft.com/office/drawing/2014/main" id="{5469CCFA-4B67-AA8C-3F62-1A46BF5AD73E}"/>
              </a:ext>
            </a:extLst>
          </p:cNvPr>
          <p:cNvSpPr>
            <a:spLocks noGrp="1"/>
          </p:cNvSpPr>
          <p:nvPr>
            <p:ph sz="quarter" idx="10"/>
          </p:nvPr>
        </p:nvSpPr>
        <p:spPr>
          <a:xfrm>
            <a:off x="4144963"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677865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5C23-B328-96BA-EED2-DE16E313B20E}"/>
              </a:ext>
            </a:extLst>
          </p:cNvPr>
          <p:cNvSpPr>
            <a:spLocks noGrp="1"/>
          </p:cNvSpPr>
          <p:nvPr>
            <p:ph type="title"/>
          </p:nvPr>
        </p:nvSpPr>
        <p:spPr/>
        <p:txBody>
          <a:bodyPr/>
          <a:lstStyle/>
          <a:p>
            <a:r>
              <a:rPr lang="en-US"/>
              <a:t>Click to edit Master title style</a:t>
            </a:r>
          </a:p>
        </p:txBody>
      </p:sp>
      <p:sp>
        <p:nvSpPr>
          <p:cNvPr id="3" name="Text Placeholder 11">
            <a:extLst>
              <a:ext uri="{FF2B5EF4-FFF2-40B4-BE49-F238E27FC236}">
                <a16:creationId xmlns:a16="http://schemas.microsoft.com/office/drawing/2014/main" id="{D0FAB463-6A45-699A-0A13-D9E2E110A9EC}"/>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88630648-08DE-F395-6A62-398755574CFE}"/>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5" name="Text Placeholder 11">
            <a:extLst>
              <a:ext uri="{FF2B5EF4-FFF2-40B4-BE49-F238E27FC236}">
                <a16:creationId xmlns:a16="http://schemas.microsoft.com/office/drawing/2014/main" id="{F5FE1442-403B-B03F-C9C0-65A7881A0D7B}"/>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96029F02-5F47-3D3F-2320-14EE60AF0CD0}"/>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7" name="Text Placeholder 11">
            <a:extLst>
              <a:ext uri="{FF2B5EF4-FFF2-40B4-BE49-F238E27FC236}">
                <a16:creationId xmlns:a16="http://schemas.microsoft.com/office/drawing/2014/main" id="{B3F9C0F3-86E3-1586-F3CA-6375DD24196B}"/>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4CEDB4A-51A7-3CE8-6980-A6FC8EDC383E}"/>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9" name="Text Placeholder 11">
            <a:extLst>
              <a:ext uri="{FF2B5EF4-FFF2-40B4-BE49-F238E27FC236}">
                <a16:creationId xmlns:a16="http://schemas.microsoft.com/office/drawing/2014/main" id="{BEB0D704-F543-6282-480A-28D09E179D1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FEC4FC9B-A442-E918-89C7-774880FDD008}"/>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222864293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2A446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FFFFFF"/>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FFFFFF"/>
                </a:solidFill>
                <a:latin typeface="+mj-lt"/>
                <a:cs typeface="Segoe UI" panose="020B0502040204020203" pitchFamily="34" charset="0"/>
              </a:defRPr>
            </a:lvl1pPr>
          </a:lstStyle>
          <a:p>
            <a:pPr lvl="0"/>
            <a:r>
              <a:rPr lang="en-US"/>
              <a:t>Speaker name</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333BA4A8-3095-088C-F56A-8C275CFE8309}"/>
              </a:ext>
            </a:extLst>
          </p:cNvPr>
          <p:cNvSpPr>
            <a:spLocks noGrp="1"/>
          </p:cNvSpPr>
          <p:nvPr>
            <p:ph type="pic" sz="quarter" idx="11" hasCustomPrompt="1"/>
          </p:nvPr>
        </p:nvSpPr>
        <p:spPr bwMode="ltGray">
          <a:xfrm>
            <a:off x="6416674" y="585788"/>
            <a:ext cx="5481638" cy="5978525"/>
          </a:xfrm>
          <a:blipFill>
            <a:blip r:embed="rId2" cstate="print">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7" name="MS logo white - EMF">
            <a:extLst>
              <a:ext uri="{FF2B5EF4-FFF2-40B4-BE49-F238E27FC236}">
                <a16:creationId xmlns:a16="http://schemas.microsoft.com/office/drawing/2014/main" id="{5C6DAC05-B3B4-90F3-C5A2-447DC069FD3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1763" t="27714" r="11763" b="27714"/>
          <a:stretch/>
        </p:blipFill>
        <p:spPr bwMode="black">
          <a:xfrm>
            <a:off x="574675" y="540417"/>
            <a:ext cx="1808480" cy="387404"/>
          </a:xfrm>
          <a:prstGeom prst="rect">
            <a:avLst/>
          </a:prstGeom>
        </p:spPr>
      </p:pic>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FFFFFF"/>
                </a:solidFill>
                <a:latin typeface="+mn-lt"/>
                <a:cs typeface="Segoe UI" panose="020B0502040204020203" pitchFamily="34" charset="0"/>
              </a:defRPr>
            </a:lvl1pPr>
          </a:lstStyle>
          <a:p>
            <a:pPr lvl="0"/>
            <a:r>
              <a:rPr lang="en-US"/>
              <a:t>Contact information</a:t>
            </a:r>
          </a:p>
        </p:txBody>
      </p:sp>
    </p:spTree>
    <p:extLst>
      <p:ext uri="{BB962C8B-B14F-4D97-AF65-F5344CB8AC3E}">
        <p14:creationId xmlns:p14="http://schemas.microsoft.com/office/powerpoint/2010/main" val="33531187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2">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091F2C"/>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091F2C"/>
                </a:solidFill>
                <a:latin typeface="+mj-lt"/>
                <a:cs typeface="Segoe UI" panose="020B0502040204020203" pitchFamily="34" charset="0"/>
              </a:defRPr>
            </a:lvl1pPr>
          </a:lstStyle>
          <a:p>
            <a:pPr lvl="0"/>
            <a:r>
              <a:rPr lang="en-US"/>
              <a:t>Speaker name</a:t>
            </a:r>
          </a:p>
        </p:txBody>
      </p:sp>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091F2C"/>
                </a:solidFill>
                <a:latin typeface="+mn-lt"/>
                <a:cs typeface="Segoe UI" panose="020B0502040204020203" pitchFamily="34" charset="0"/>
              </a:defRPr>
            </a:lvl1pPr>
          </a:lstStyle>
          <a:p>
            <a:pPr lvl="0"/>
            <a:r>
              <a:rPr lang="en-US"/>
              <a:t>Contact information</a:t>
            </a:r>
          </a:p>
        </p:txBody>
      </p:sp>
      <p:pic>
        <p:nvPicPr>
          <p:cNvPr id="2" name="MS logo gray - EMF">
            <a:extLst>
              <a:ext uri="{FF2B5EF4-FFF2-40B4-BE49-F238E27FC236}">
                <a16:creationId xmlns:a16="http://schemas.microsoft.com/office/drawing/2014/main" id="{CDC81452-B9AA-A52E-AB75-EF85AABC49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1431965871"/>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3391931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715804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78925595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509305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89499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3107086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593278"/>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514525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662146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FFFF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32D7CB-E849-F9D5-69DC-A82C21FD25AB}"/>
              </a:ext>
            </a:extLst>
          </p:cNvPr>
          <p:cNvGraphicFramePr>
            <a:graphicFrameLocks noChangeAspect="1"/>
          </p:cNvGraphicFramePr>
          <p:nvPr userDrawn="1">
            <p:custDataLst>
              <p:tags r:id="rId1"/>
            </p:custDataLst>
            <p:extLst>
              <p:ext uri="{D42A27DB-BD31-4B8C-83A1-F6EECF244321}">
                <p14:modId xmlns:p14="http://schemas.microsoft.com/office/powerpoint/2010/main" val="4027555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think-cell data - do not delete" hidden="1">
                        <a:extLst>
                          <a:ext uri="{FF2B5EF4-FFF2-40B4-BE49-F238E27FC236}">
                            <a16:creationId xmlns:a16="http://schemas.microsoft.com/office/drawing/2014/main" id="{8E32D7CB-E849-F9D5-69DC-A82C21FD25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492443"/>
          </a:xfrm>
        </p:spPr>
        <p:txBody>
          <a:bodyPr vert="horz"/>
          <a:lstStyle>
            <a:lvl1pPr>
              <a:defRPr sz="3200">
                <a:solidFill>
                  <a:srgbClr val="000000"/>
                </a:solidFill>
                <a:latin typeface="+mj-lt"/>
                <a:cs typeface="Segoe UI Semibold" panose="020B0702040204020203" pitchFamily="34" charset="0"/>
              </a:defRPr>
            </a:lvl1pPr>
          </a:lstStyle>
          <a:p>
            <a:r>
              <a:rPr lang="en-US"/>
              <a:t>Click to edit Master title style</a:t>
            </a:r>
          </a:p>
        </p:txBody>
      </p:sp>
      <p:sp>
        <p:nvSpPr>
          <p:cNvPr id="3" name="Slide Number Placeholder 4">
            <a:extLst>
              <a:ext uri="{FF2B5EF4-FFF2-40B4-BE49-F238E27FC236}">
                <a16:creationId xmlns:a16="http://schemas.microsoft.com/office/drawing/2014/main" id="{80B4D75C-F075-F704-7418-86973A6C6D39}"/>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35250107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936557"/>
            <a:ext cx="4127692" cy="984885"/>
          </a:xfrm>
        </p:spPr>
        <p:txBody>
          <a:bodyPr wrap="square" anchor="ctr">
            <a:spAutoFit/>
          </a:bodyPr>
          <a:lstStyle>
            <a:lvl1pPr>
              <a:defRPr sz="3200"/>
            </a:lvl1pPr>
          </a:lstStyle>
          <a:p>
            <a:r>
              <a:rPr lang="en-US"/>
              <a:t>Click to edit Master title style</a:t>
            </a:r>
          </a:p>
        </p:txBody>
      </p:sp>
    </p:spTree>
    <p:extLst>
      <p:ext uri="{BB962C8B-B14F-4D97-AF65-F5344CB8AC3E}">
        <p14:creationId xmlns:p14="http://schemas.microsoft.com/office/powerpoint/2010/main" val="19333955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18197290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7021271"/>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mo slide">
    <p:bg>
      <p:bgPr>
        <a:solidFill>
          <a:srgbClr val="D4EC8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000000"/>
                </a:solidFill>
                <a:latin typeface="+mn-lt"/>
              </a:defRPr>
            </a:lvl1pPr>
          </a:lstStyle>
          <a:p>
            <a:pPr lvl="0"/>
            <a:r>
              <a:rPr lang="en-US"/>
              <a:t>Speaker name</a:t>
            </a:r>
          </a:p>
        </p:txBody>
      </p:sp>
    </p:spTree>
    <p:extLst>
      <p:ext uri="{BB962C8B-B14F-4D97-AF65-F5344CB8AC3E}">
        <p14:creationId xmlns:p14="http://schemas.microsoft.com/office/powerpoint/2010/main" val="760737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mo slide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9843436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FFE399"/>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73262F"/>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5744604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rgbClr val="225B6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FFE399"/>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42100787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C5B4E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3588389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2">
    <p:bg>
      <p:bgPr>
        <a:solidFill>
          <a:srgbClr val="2A446F"/>
        </a:solid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3DF28FB5-CE13-1F25-B3A6-229CADE9D7AE}"/>
              </a:ext>
            </a:extLst>
          </p:cNvPr>
          <p:cNvSpPr>
            <a:spLocks noGrp="1"/>
          </p:cNvSpPr>
          <p:nvPr>
            <p:ph type="body" sz="quarter" idx="10" hasCustomPrompt="1"/>
          </p:nvPr>
        </p:nvSpPr>
        <p:spPr>
          <a:xfrm>
            <a:off x="1188008" y="2533276"/>
            <a:ext cx="8629760" cy="430887"/>
          </a:xfrm>
        </p:spPr>
        <p:txBody>
          <a:bodyPr anchor="b" anchorCtr="0"/>
          <a:lstStyle>
            <a:lvl1pPr marL="0" indent="0">
              <a:buFont typeface="Arial" panose="020B0604020202020204" pitchFamily="34" charset="0"/>
              <a:buNone/>
              <a:defRPr sz="2800">
                <a:solidFill>
                  <a:srgbClr val="C5B4E3"/>
                </a:solidFill>
                <a:latin typeface="+mn-lt"/>
              </a:defRPr>
            </a:lvl1pPr>
          </a:lstStyle>
          <a:p>
            <a:pPr lvl="0"/>
            <a:r>
              <a:rPr lang="en-US"/>
              <a:t>Upper half of quote</a:t>
            </a:r>
          </a:p>
        </p:txBody>
      </p:sp>
      <p:sp>
        <p:nvSpPr>
          <p:cNvPr id="3" name="Text Placeholder 3">
            <a:extLst>
              <a:ext uri="{FF2B5EF4-FFF2-40B4-BE49-F238E27FC236}">
                <a16:creationId xmlns:a16="http://schemas.microsoft.com/office/drawing/2014/main" id="{89BF322A-232B-752E-270E-44C8DA99F18B}"/>
              </a:ext>
            </a:extLst>
          </p:cNvPr>
          <p:cNvSpPr>
            <a:spLocks noGrp="1"/>
          </p:cNvSpPr>
          <p:nvPr>
            <p:ph type="body" sz="quarter" idx="11" hasCustomPrompt="1"/>
          </p:nvPr>
        </p:nvSpPr>
        <p:spPr>
          <a:xfrm>
            <a:off x="3580598" y="3387805"/>
            <a:ext cx="8028790" cy="430887"/>
          </a:xfrm>
        </p:spPr>
        <p:txBody>
          <a:bodyPr anchor="t" anchorCtr="0"/>
          <a:lstStyle>
            <a:lvl1pPr marL="0" indent="0" algn="r">
              <a:buFont typeface="Arial" panose="020B0604020202020204" pitchFamily="34" charset="0"/>
              <a:buNone/>
              <a:defRPr sz="2800">
                <a:solidFill>
                  <a:srgbClr val="C5B4E3"/>
                </a:solidFill>
                <a:latin typeface="+mn-lt"/>
              </a:defRPr>
            </a:lvl1pPr>
          </a:lstStyle>
          <a:p>
            <a:pPr lvl="0"/>
            <a:r>
              <a:rPr lang="en-US"/>
              <a:t>Lower half of quote</a:t>
            </a:r>
          </a:p>
        </p:txBody>
      </p:sp>
      <p:sp>
        <p:nvSpPr>
          <p:cNvPr id="7" name="Text Placeholder 3">
            <a:extLst>
              <a:ext uri="{FF2B5EF4-FFF2-40B4-BE49-F238E27FC236}">
                <a16:creationId xmlns:a16="http://schemas.microsoft.com/office/drawing/2014/main" id="{4A7550D4-2C01-3D5E-E16D-4921223B02BC}"/>
              </a:ext>
            </a:extLst>
          </p:cNvPr>
          <p:cNvSpPr>
            <a:spLocks noGrp="1"/>
          </p:cNvSpPr>
          <p:nvPr>
            <p:ph type="body" sz="quarter" idx="12" hasCustomPrompt="1"/>
          </p:nvPr>
        </p:nvSpPr>
        <p:spPr>
          <a:xfrm>
            <a:off x="584200" y="5144558"/>
            <a:ext cx="5242560" cy="246221"/>
          </a:xfrm>
        </p:spPr>
        <p:txBody>
          <a:bodyPr anchor="b" anchorCtr="0"/>
          <a:lstStyle>
            <a:lvl1pPr marL="0" indent="0" algn="l">
              <a:buFont typeface="Arial" panose="020B0604020202020204" pitchFamily="34" charset="0"/>
              <a:buNone/>
              <a:defRPr sz="1600">
                <a:solidFill>
                  <a:srgbClr val="C5B4E3"/>
                </a:solidFill>
                <a:latin typeface="+mn-lt"/>
              </a:defRPr>
            </a:lvl1pPr>
          </a:lstStyle>
          <a:p>
            <a:pPr lvl="0"/>
            <a:r>
              <a:rPr lang="en-US"/>
              <a:t>Name</a:t>
            </a:r>
          </a:p>
        </p:txBody>
      </p:sp>
      <p:sp>
        <p:nvSpPr>
          <p:cNvPr id="9" name="Text Placeholder 3">
            <a:extLst>
              <a:ext uri="{FF2B5EF4-FFF2-40B4-BE49-F238E27FC236}">
                <a16:creationId xmlns:a16="http://schemas.microsoft.com/office/drawing/2014/main" id="{B0AECFA6-1847-4076-8B4D-9F39F3F7FBA1}"/>
              </a:ext>
            </a:extLst>
          </p:cNvPr>
          <p:cNvSpPr>
            <a:spLocks noGrp="1"/>
          </p:cNvSpPr>
          <p:nvPr>
            <p:ph type="body" sz="quarter" idx="15" hasCustomPrompt="1"/>
          </p:nvPr>
        </p:nvSpPr>
        <p:spPr>
          <a:xfrm>
            <a:off x="584200" y="5399245"/>
            <a:ext cx="5242560" cy="184666"/>
          </a:xfrm>
        </p:spPr>
        <p:txBody>
          <a:bodyPr anchor="t" anchorCtr="0"/>
          <a:lstStyle>
            <a:lvl1pPr marL="0" indent="0" algn="l">
              <a:buFont typeface="Arial" panose="020B0604020202020204" pitchFamily="34" charset="0"/>
              <a:buNone/>
              <a:defRPr sz="1200">
                <a:solidFill>
                  <a:srgbClr val="C5B4E3"/>
                </a:solidFill>
                <a:latin typeface="+mn-lt"/>
              </a:defRPr>
            </a:lvl1pPr>
          </a:lstStyle>
          <a:p>
            <a:pPr lvl="0"/>
            <a:r>
              <a:rPr lang="en-US"/>
              <a:t>Title</a:t>
            </a:r>
          </a:p>
        </p:txBody>
      </p:sp>
      <p:pic>
        <p:nvPicPr>
          <p:cNvPr id="4" name="Graphic 3">
            <a:extLst>
              <a:ext uri="{FF2B5EF4-FFF2-40B4-BE49-F238E27FC236}">
                <a16:creationId xmlns:a16="http://schemas.microsoft.com/office/drawing/2014/main" id="{2DB5BAB9-DFB6-F01E-069B-702D659FD0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4201" y="585788"/>
            <a:ext cx="1077384" cy="939005"/>
          </a:xfrm>
          <a:prstGeom prst="rect">
            <a:avLst/>
          </a:prstGeom>
        </p:spPr>
      </p:pic>
    </p:spTree>
    <p:extLst>
      <p:ext uri="{BB962C8B-B14F-4D97-AF65-F5344CB8AC3E}">
        <p14:creationId xmlns:p14="http://schemas.microsoft.com/office/powerpoint/2010/main" val="106407952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6BD378-FC9B-BE4E-3181-C36FB0590280}"/>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rgbClr val="091F2C"/>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4" name="Text Placeholder 4">
            <a:extLst>
              <a:ext uri="{FF2B5EF4-FFF2-40B4-BE49-F238E27FC236}">
                <a16:creationId xmlns:a16="http://schemas.microsoft.com/office/drawing/2014/main" id="{CF6BB39D-116F-F4DA-0E9E-84FC7DDA82A0}"/>
              </a:ext>
            </a:extLst>
          </p:cNvPr>
          <p:cNvSpPr>
            <a:spLocks noGrp="1"/>
          </p:cNvSpPr>
          <p:nvPr>
            <p:ph type="body" sz="quarter" idx="12" hasCustomPrompt="1"/>
          </p:nvPr>
        </p:nvSpPr>
        <p:spPr>
          <a:xfrm>
            <a:off x="582042" y="3962400"/>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lang="en-US" sz="1600" kern="1200" spc="0" baseline="0" dirty="0">
                <a:solidFill>
                  <a:srgbClr val="73262F"/>
                </a:solidFill>
                <a:latin typeface="+mn-lt"/>
                <a:ea typeface="+mn-ea"/>
                <a:cs typeface="Segoe UI" panose="020B0502040204020203" pitchFamily="34" charset="0"/>
              </a:defRPr>
            </a:lvl1pPr>
          </a:lstStyle>
          <a:p>
            <a:pPr marL="0" marR="0" lvl="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pPr>
            <a:r>
              <a:rPr lang="en-US"/>
              <a:t>Name</a:t>
            </a:r>
          </a:p>
        </p:txBody>
      </p:sp>
      <p:sp>
        <p:nvSpPr>
          <p:cNvPr id="5" name="Text Placeholder 4">
            <a:extLst>
              <a:ext uri="{FF2B5EF4-FFF2-40B4-BE49-F238E27FC236}">
                <a16:creationId xmlns:a16="http://schemas.microsoft.com/office/drawing/2014/main" id="{E07A4BF7-F74F-2044-A340-C064074DE69E}"/>
              </a:ext>
            </a:extLst>
          </p:cNvPr>
          <p:cNvSpPr>
            <a:spLocks noGrp="1"/>
          </p:cNvSpPr>
          <p:nvPr>
            <p:ph type="body" sz="quarter" idx="14" hasCustomPrompt="1"/>
          </p:nvPr>
        </p:nvSpPr>
        <p:spPr>
          <a:xfrm>
            <a:off x="584200" y="4208621"/>
            <a:ext cx="9144000" cy="184666"/>
          </a:xfrm>
          <a:noFill/>
        </p:spPr>
        <p:txBody>
          <a:bodyPr wrap="square" lIns="0" tIns="0" rIns="0" bIns="0">
            <a:spAutoFit/>
          </a:bodyPr>
          <a:lstStyle>
            <a:lvl1pPr marL="0" indent="0">
              <a:spcBef>
                <a:spcPts val="0"/>
              </a:spcBef>
              <a:spcAft>
                <a:spcPts val="0"/>
              </a:spcAft>
              <a:buFont typeface="Arial" panose="020B0604020202020204" pitchFamily="34" charset="0"/>
              <a:buNone/>
              <a:defRPr sz="1200" spc="0" baseline="0">
                <a:solidFill>
                  <a:srgbClr val="091F2C"/>
                </a:solidFill>
                <a:latin typeface="+mn-lt"/>
              </a:defRPr>
            </a:lvl1pPr>
          </a:lstStyle>
          <a:p>
            <a:pPr lvl="0"/>
            <a:r>
              <a:rPr lang="en-US"/>
              <a:t>Title</a:t>
            </a:r>
          </a:p>
        </p:txBody>
      </p:sp>
    </p:spTree>
    <p:extLst>
      <p:ext uri="{BB962C8B-B14F-4D97-AF65-F5344CB8AC3E}">
        <p14:creationId xmlns:p14="http://schemas.microsoft.com/office/powerpoint/2010/main" val="382864879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creensho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5207700"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609080" y="1427480"/>
            <a:ext cx="4790440" cy="2915920"/>
          </a:xfrm>
          <a:solidFill>
            <a:schemeClr val="accent1"/>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26667636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creensho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4589527"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44936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276975" y="988484"/>
            <a:ext cx="5915025" cy="5869516"/>
          </a:xfrm>
          <a:solidFill>
            <a:srgbClr val="73262F"/>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65308580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33455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8916504"/>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losing logo slide">
    <p:bg>
      <p:bgPr>
        <a:solidFill>
          <a:schemeClr val="bg1"/>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9805093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C77285-FA21-1A97-227B-7A3EFC3B6189}"/>
              </a:ext>
            </a:extLst>
          </p:cNvPr>
          <p:cNvSpPr>
            <a:spLocks noGrp="1"/>
          </p:cNvSpPr>
          <p:nvPr>
            <p:ph type="title"/>
          </p:nvPr>
        </p:nvSpPr>
        <p:spPr>
          <a:xfrm>
            <a:off x="584200" y="365125"/>
            <a:ext cx="10912475" cy="492443"/>
          </a:xfrm>
          <a:prstGeom prst="rect">
            <a:avLst/>
          </a:prstGeom>
        </p:spPr>
        <p:txBody>
          <a:bodyPr vert="horz" wrap="square" lIns="0" tIns="0" rIns="0" bIns="0">
            <a:spAutoFit/>
          </a:bodyPr>
          <a:lstStyle>
            <a:lvl1pPr>
              <a:spcBef>
                <a:spcPts val="0"/>
              </a:spcBef>
              <a:defRPr kumimoji="0" lang="en-IN" sz="3200" b="0" i="0" u="none" strike="noStrike" kern="1200" cap="none" spc="0" normalizeH="0" baseline="0" dirty="0">
                <a:ln>
                  <a:noFill/>
                </a:ln>
                <a:solidFill>
                  <a:srgbClr val="000000"/>
                </a:solidFill>
                <a:effectLst/>
                <a:uLnTx/>
                <a:uFillTx/>
                <a:latin typeface="+mj-lt"/>
                <a:ea typeface="+mn-ea"/>
                <a:cs typeface="Segoe UI Semibold" panose="020B0502040204020203"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a:t>Click to edit Master title style</a:t>
            </a:r>
            <a:endParaRPr lang="en-IN"/>
          </a:p>
        </p:txBody>
      </p:sp>
      <p:sp>
        <p:nvSpPr>
          <p:cNvPr id="2" name="Slide Number Placeholder 4">
            <a:extLst>
              <a:ext uri="{FF2B5EF4-FFF2-40B4-BE49-F238E27FC236}">
                <a16:creationId xmlns:a16="http://schemas.microsoft.com/office/drawing/2014/main" id="{2AFEE603-6E9C-8B6B-0596-4CEF7ACF0D4C}"/>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3243476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18">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4DC066-F1EF-0CCF-BE58-D479E121ED8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950858" y="1470"/>
            <a:ext cx="6238534" cy="6856530"/>
          </a:xfrm>
          <a:prstGeom prst="rect">
            <a:avLst/>
          </a:prstGeom>
        </p:spPr>
      </p:pic>
      <p:sp>
        <p:nvSpPr>
          <p:cNvPr id="3" name="Rectangle 2">
            <a:extLst>
              <a:ext uri="{FF2B5EF4-FFF2-40B4-BE49-F238E27FC236}">
                <a16:creationId xmlns:a16="http://schemas.microsoft.com/office/drawing/2014/main" id="{97BCFDD1-A143-4B17-2637-EB0849CA2815}"/>
              </a:ext>
            </a:extLst>
          </p:cNvPr>
          <p:cNvSpPr/>
          <p:nvPr userDrawn="1"/>
        </p:nvSpPr>
        <p:spPr bwMode="auto">
          <a:xfrm>
            <a:off x="5834743" y="0"/>
            <a:ext cx="116115" cy="6858000"/>
          </a:xfrm>
          <a:prstGeom prst="rect">
            <a:avLst/>
          </a:prstGeom>
          <a:gradFill flip="none" rotWithShape="1">
            <a:gsLst>
              <a:gs pos="68000">
                <a:srgbClr val="A0DDFF"/>
              </a:gs>
              <a:gs pos="100000">
                <a:srgbClr val="297BD0"/>
              </a:gs>
            </a:gsLst>
            <a:lin ang="54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4" name="Title 3">
            <a:extLst>
              <a:ext uri="{FF2B5EF4-FFF2-40B4-BE49-F238E27FC236}">
                <a16:creationId xmlns:a16="http://schemas.microsoft.com/office/drawing/2014/main" id="{37C77285-FA21-1A97-227B-7A3EFC3B6189}"/>
              </a:ext>
            </a:extLst>
          </p:cNvPr>
          <p:cNvSpPr>
            <a:spLocks noGrp="1"/>
          </p:cNvSpPr>
          <p:nvPr>
            <p:ph type="title"/>
          </p:nvPr>
        </p:nvSpPr>
        <p:spPr>
          <a:xfrm>
            <a:off x="584201" y="2598004"/>
            <a:ext cx="4553858" cy="2492990"/>
          </a:xfrm>
          <a:prstGeom prst="rect">
            <a:avLst/>
          </a:prstGeom>
        </p:spPr>
        <p:txBody>
          <a:bodyPr vert="horz" wrap="square" lIns="0" tIns="0" rIns="0" bIns="0" rtlCol="0" anchor="t">
            <a:spAutoFit/>
          </a:bodyPr>
          <a:lstStyle>
            <a:lvl1pPr>
              <a:defRPr kumimoji="0" lang="en-IN" sz="5400" i="0" u="none" strike="noStrike" spc="0" normalizeH="0" dirty="0">
                <a:ln>
                  <a:noFill/>
                </a:ln>
                <a:gradFill flip="none" rotWithShape="1">
                  <a:gsLst>
                    <a:gs pos="99000">
                      <a:srgbClr val="263355"/>
                    </a:gs>
                    <a:gs pos="0">
                      <a:srgbClr val="2A7CD0"/>
                    </a:gs>
                  </a:gsLst>
                  <a:lin ang="5400000" scaled="1"/>
                  <a:tileRect/>
                </a:gradFill>
                <a:uLnTx/>
                <a:uFillTx/>
                <a:cs typeface="Segoe UI Semibold" panose="020B0502040204020203" pitchFamily="34" charset="0"/>
              </a:defRPr>
            </a:lvl1pPr>
          </a:lstStyle>
          <a:p>
            <a:pPr marL="0" lvl="0">
              <a:spcBef>
                <a:spcPts val="0"/>
              </a:spcBef>
            </a:pPr>
            <a:r>
              <a:rPr lang="en-US"/>
              <a:t>Click to edit Master title style</a:t>
            </a:r>
            <a:endParaRPr lang="en-IN"/>
          </a:p>
        </p:txBody>
      </p:sp>
    </p:spTree>
    <p:extLst>
      <p:ext uri="{BB962C8B-B14F-4D97-AF65-F5344CB8AC3E}">
        <p14:creationId xmlns:p14="http://schemas.microsoft.com/office/powerpoint/2010/main" val="318139051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18">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806" y="970050"/>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1205635131"/>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sp>
        <p:nvSpPr>
          <p:cNvPr id="2" name="Title 1"/>
          <p:cNvSpPr>
            <a:spLocks noGrp="1"/>
          </p:cNvSpPr>
          <p:nvPr>
            <p:ph type="title"/>
          </p:nvPr>
        </p:nvSpPr>
        <p:spPr>
          <a:xfrm>
            <a:off x="269240" y="289514"/>
            <a:ext cx="11655840" cy="823789"/>
          </a:xfrm>
        </p:spPr>
        <p:txBody>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63607101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3.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8F3"/>
        </a:solidFill>
        <a:effectLst/>
      </p:bgPr>
    </p:bg>
    <p:spTree>
      <p:nvGrpSpPr>
        <p:cNvPr id="1" name=""/>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2D399170-9346-A178-854E-8DE9C9953EDB}"/>
              </a:ext>
            </a:extLst>
          </p:cNvPr>
          <p:cNvGraphicFramePr>
            <a:graphicFrameLocks noChangeAspect="1"/>
          </p:cNvGraphicFramePr>
          <p:nvPr userDrawn="1">
            <p:custDataLst>
              <p:tags r:id="rId39"/>
            </p:custDataLst>
            <p:extLst>
              <p:ext uri="{D42A27DB-BD31-4B8C-83A1-F6EECF244321}">
                <p14:modId xmlns:p14="http://schemas.microsoft.com/office/powerpoint/2010/main" val="15010536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25" imgH="424" progId="TCLayout.ActiveDocument.1">
                  <p:embed/>
                </p:oleObj>
              </mc:Choice>
              <mc:Fallback>
                <p:oleObj name="think-cell Slide" r:id="rId40" imgW="425" imgH="424" progId="TCLayout.ActiveDocument.1">
                  <p:embed/>
                  <p:pic>
                    <p:nvPicPr>
                      <p:cNvPr id="34" name="think-cell data - do not delete" hidden="1">
                        <a:extLst>
                          <a:ext uri="{FF2B5EF4-FFF2-40B4-BE49-F238E27FC236}">
                            <a16:creationId xmlns:a16="http://schemas.microsoft.com/office/drawing/2014/main" id="{2D399170-9346-A178-854E-8DE9C9953EDB}"/>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42">
            <a:extLst>
              <a:ext uri="{96DAC541-7B7A-43D3-8B79-37D633B846F1}">
                <asvg:svgBlip xmlns:asvg="http://schemas.microsoft.com/office/drawing/2016/SVG/main" r:embed="rId43"/>
              </a:ext>
            </a:extLst>
          </a:blip>
          <a:srcRect/>
          <a:stretch/>
        </p:blipFill>
        <p:spPr>
          <a:xfrm rot="5400000">
            <a:off x="9509919" y="2743200"/>
            <a:ext cx="6858000" cy="1371600"/>
          </a:xfrm>
          <a:prstGeom prst="rect">
            <a:avLst/>
          </a:prstGeom>
        </p:spPr>
      </p:pic>
      <p:sp>
        <p:nvSpPr>
          <p:cNvPr id="5" name="Slide Number Placeholder 4">
            <a:extLst>
              <a:ext uri="{FF2B5EF4-FFF2-40B4-BE49-F238E27FC236}">
                <a16:creationId xmlns:a16="http://schemas.microsoft.com/office/drawing/2014/main" id="{7286676C-4F26-BEEE-6F10-D0B64CF26095}"/>
              </a:ext>
            </a:extLst>
          </p:cNvPr>
          <p:cNvSpPr>
            <a:spLocks noGrp="1"/>
          </p:cNvSpPr>
          <p:nvPr>
            <p:ph type="sldNum" sz="quarter" idx="4"/>
          </p:nvPr>
        </p:nvSpPr>
        <p:spPr>
          <a:xfrm>
            <a:off x="11609391" y="6295360"/>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110777206"/>
      </p:ext>
    </p:extLst>
  </p:cSld>
  <p:clrMap bg1="lt1" tx1="dk1" bg2="lt2" tx2="dk2" accent1="accent1" accent2="accent2" accent3="accent3" accent4="accent4" accent5="accent5" accent6="accent6" hlink="hlink" folHlink="folHlink"/>
  <p:sldLayoutIdLst>
    <p:sldLayoutId id="2147483826" r:id="rId1"/>
    <p:sldLayoutId id="2147483827" r:id="rId2"/>
    <p:sldLayoutId id="2147484207" r:id="rId3"/>
    <p:sldLayoutId id="2147484208"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43" r:id="rId20"/>
    <p:sldLayoutId id="2147483862" r:id="rId21"/>
    <p:sldLayoutId id="2147483872" r:id="rId22"/>
    <p:sldLayoutId id="2147483873" r:id="rId23"/>
    <p:sldLayoutId id="2147483874" r:id="rId24"/>
    <p:sldLayoutId id="2147483875" r:id="rId25"/>
    <p:sldLayoutId id="2147483876" r:id="rId26"/>
    <p:sldLayoutId id="2147483879" r:id="rId27"/>
    <p:sldLayoutId id="2147483881" r:id="rId28"/>
    <p:sldLayoutId id="2147483882" r:id="rId29"/>
    <p:sldLayoutId id="2147483883" r:id="rId30"/>
    <p:sldLayoutId id="2147483884" r:id="rId31"/>
    <p:sldLayoutId id="2147483885" r:id="rId32"/>
    <p:sldLayoutId id="2147483886" r:id="rId33"/>
    <p:sldLayoutId id="2147483888" r:id="rId34"/>
    <p:sldLayoutId id="2147484039" r:id="rId35"/>
    <p:sldLayoutId id="2147484037" r:id="rId36"/>
    <p:sldLayoutId id="2147484038" r:id="rId37"/>
  </p:sldLayoutIdLst>
  <p:transition>
    <p:fade/>
  </p:transition>
  <p:hf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notesSlide" Target="../notesSlides/notesSlide3.xml"/><Relationship Id="rId7" Type="http://schemas.openxmlformats.org/officeDocument/2006/relationships/slide" Target="slide35.xml"/><Relationship Id="rId2" Type="http://schemas.openxmlformats.org/officeDocument/2006/relationships/slideLayout" Target="../slideLayouts/slideLayout34.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image" Target="../media/image6.png"/><Relationship Id="rId9" Type="http://schemas.openxmlformats.org/officeDocument/2006/relationships/slide" Target="slide24.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https://techaisle.com/blog/421-delivering-digital-transformation-benefits-to-smb-and-mid-market-customers" TargetMode="Externa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slide" Target="slide35.xml"/><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slide" Target="slide24.xml"/><Relationship Id="rId5" Type="http://schemas.openxmlformats.org/officeDocument/2006/relationships/slide" Target="slide4.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image" Target="../media/image30.png"/><Relationship Id="rId7" Type="http://schemas.openxmlformats.org/officeDocument/2006/relationships/slide" Target="slide24.xml"/><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slide" Target="slide4.xml"/><Relationship Id="rId5" Type="http://schemas.openxmlformats.org/officeDocument/2006/relationships/image" Target="../media/image32.sv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4.xml"/><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notesSlide" Target="../notesSlides/notesSlide12.xml"/><Relationship Id="rId7" Type="http://schemas.openxmlformats.org/officeDocument/2006/relationships/image" Target="../media/image35.png"/><Relationship Id="rId2" Type="http://schemas.openxmlformats.org/officeDocument/2006/relationships/slideLayout" Target="../slideLayouts/slideLayout34.xml"/><Relationship Id="rId1" Type="http://schemas.openxmlformats.org/officeDocument/2006/relationships/tags" Target="../tags/tag5.xml"/><Relationship Id="rId6" Type="http://schemas.openxmlformats.org/officeDocument/2006/relationships/image" Target="../media/image18.png"/><Relationship Id="rId11" Type="http://schemas.openxmlformats.org/officeDocument/2006/relationships/slide" Target="slide35.xml"/><Relationship Id="rId5" Type="http://schemas.openxmlformats.org/officeDocument/2006/relationships/image" Target="../media/image1.emf"/><Relationship Id="rId10" Type="http://schemas.openxmlformats.org/officeDocument/2006/relationships/slide" Target="slide24.xml"/><Relationship Id="rId4" Type="http://schemas.openxmlformats.org/officeDocument/2006/relationships/oleObject" Target="../embeddings/oleObject4.bin"/><Relationship Id="rId9"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notesSlide" Target="../notesSlides/notesSlide16.xml"/><Relationship Id="rId7" Type="http://schemas.openxmlformats.org/officeDocument/2006/relationships/slide" Target="slide24.xml"/><Relationship Id="rId2" Type="http://schemas.openxmlformats.org/officeDocument/2006/relationships/slideLayout" Target="../slideLayouts/slideLayout34.xml"/><Relationship Id="rId1" Type="http://schemas.openxmlformats.org/officeDocument/2006/relationships/tags" Target="../tags/tag6.xml"/><Relationship Id="rId6" Type="http://schemas.openxmlformats.org/officeDocument/2006/relationships/slide" Target="slide4.xml"/><Relationship Id="rId11" Type="http://schemas.openxmlformats.org/officeDocument/2006/relationships/image" Target="../media/image48.svg"/><Relationship Id="rId5" Type="http://schemas.openxmlformats.org/officeDocument/2006/relationships/image" Target="../media/image1.emf"/><Relationship Id="rId10" Type="http://schemas.openxmlformats.org/officeDocument/2006/relationships/image" Target="../media/image47.png"/><Relationship Id="rId4" Type="http://schemas.openxmlformats.org/officeDocument/2006/relationships/oleObject" Target="../embeddings/oleObject5.bin"/><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6.png"/><Relationship Id="rId7" Type="http://schemas.openxmlformats.org/officeDocument/2006/relationships/image" Target="../media/image52.svg"/><Relationship Id="rId2" Type="http://schemas.openxmlformats.org/officeDocument/2006/relationships/notesSlide" Target="../notesSlides/notesSlide17.xml"/><Relationship Id="rId1" Type="http://schemas.openxmlformats.org/officeDocument/2006/relationships/slideLayout" Target="../slideLayouts/slideLayout34.xml"/><Relationship Id="rId6" Type="http://schemas.openxmlformats.org/officeDocument/2006/relationships/image" Target="../media/image51.png"/><Relationship Id="rId5" Type="http://schemas.openxmlformats.org/officeDocument/2006/relationships/image" Target="../media/image50.sv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sv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7.pn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34.xml"/><Relationship Id="rId6" Type="http://schemas.openxmlformats.org/officeDocument/2006/relationships/image" Target="../media/image59.png"/><Relationship Id="rId5" Type="http://schemas.microsoft.com/office/2007/relationships/hdphoto" Target="../media/hdphoto1.wdp"/><Relationship Id="rId10" Type="http://schemas.openxmlformats.org/officeDocument/2006/relationships/image" Target="../media/image62.png"/><Relationship Id="rId4" Type="http://schemas.openxmlformats.org/officeDocument/2006/relationships/image" Target="../media/image58.png"/><Relationship Id="rId9"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1.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2.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23.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image" Target="../media/image63.png"/><Relationship Id="rId7" Type="http://schemas.openxmlformats.org/officeDocument/2006/relationships/slide" Target="slide4.xml"/><Relationship Id="rId2" Type="http://schemas.openxmlformats.org/officeDocument/2006/relationships/notesSlide" Target="../notesSlides/notesSlide23.xml"/><Relationship Id="rId1" Type="http://schemas.openxmlformats.org/officeDocument/2006/relationships/slideLayout" Target="../slideLayouts/slideLayout34.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 Id="rId9" Type="http://schemas.openxmlformats.org/officeDocument/2006/relationships/slide" Target="slide35.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34.xml"/><Relationship Id="rId5" Type="http://schemas.microsoft.com/office/2007/relationships/hdphoto" Target="../media/hdphoto3.wdp"/><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6.xml"/><Relationship Id="rId1" Type="http://schemas.openxmlformats.org/officeDocument/2006/relationships/slideLayout" Target="../slideLayouts/slideLayout34.xml"/><Relationship Id="rId5" Type="http://schemas.microsoft.com/office/2007/relationships/hdphoto" Target="../media/hdphoto3.wdp"/><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7.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0.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2.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3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3.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3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4.xml"/><Relationship Id="rId1" Type="http://schemas.openxmlformats.org/officeDocument/2006/relationships/slideLayout" Target="../slideLayouts/slideLayout34.xml"/><Relationship Id="rId5" Type="http://schemas.openxmlformats.org/officeDocument/2006/relationships/slide" Target="slide35.xml"/><Relationship Id="rId4" Type="http://schemas.openxmlformats.org/officeDocument/2006/relationships/slide" Target="slide24.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notesSlide" Target="../notesSlides/notesSlide39.xml"/><Relationship Id="rId7" Type="http://schemas.openxmlformats.org/officeDocument/2006/relationships/oleObject" Target="../embeddings/oleObject6.bin"/><Relationship Id="rId2" Type="http://schemas.openxmlformats.org/officeDocument/2006/relationships/slideLayout" Target="../slideLayouts/slideLayout31.xml"/><Relationship Id="rId1" Type="http://schemas.openxmlformats.org/officeDocument/2006/relationships/tags" Target="../tags/tag7.xml"/><Relationship Id="rId6" Type="http://schemas.microsoft.com/office/2007/relationships/hdphoto" Target="../media/hdphoto4.wdp"/><Relationship Id="rId5" Type="http://schemas.openxmlformats.org/officeDocument/2006/relationships/image" Target="../media/image72.png"/><Relationship Id="rId4" Type="http://schemas.openxmlformats.org/officeDocument/2006/relationships/image" Target="../media/image71.jpeg"/><Relationship Id="rId9"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8F26745-F9FE-68EC-4B15-2FEDF1766DF7}"/>
              </a:ext>
              <a:ext uri="{C183D7F6-B498-43B3-948B-1728B52AA6E4}">
                <adec:decorative xmlns:adec="http://schemas.microsoft.com/office/drawing/2017/decorative" val="1"/>
              </a:ext>
            </a:extLst>
          </p:cNvPr>
          <p:cNvSpPr/>
          <p:nvPr/>
        </p:nvSpPr>
        <p:spPr bwMode="auto">
          <a:xfrm>
            <a:off x="1417319" y="1302544"/>
            <a:ext cx="10336531" cy="4272755"/>
          </a:xfrm>
          <a:prstGeom prst="roundRect">
            <a:avLst>
              <a:gd name="adj" fmla="val 4359"/>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 name="Rectangle: Rounded Corners 4">
            <a:extLst>
              <a:ext uri="{FF2B5EF4-FFF2-40B4-BE49-F238E27FC236}">
                <a16:creationId xmlns:a16="http://schemas.microsoft.com/office/drawing/2014/main" id="{8A6766E9-26E2-76F1-49DA-F8C515EFCB92}"/>
              </a:ext>
              <a:ext uri="{C183D7F6-B498-43B3-948B-1728B52AA6E4}">
                <adec:decorative xmlns:adec="http://schemas.microsoft.com/office/drawing/2017/decorative" val="1"/>
              </a:ext>
            </a:extLst>
          </p:cNvPr>
          <p:cNvSpPr/>
          <p:nvPr/>
        </p:nvSpPr>
        <p:spPr bwMode="auto">
          <a:xfrm>
            <a:off x="1555157" y="1426765"/>
            <a:ext cx="10060854" cy="4024312"/>
          </a:xfrm>
          <a:prstGeom prst="roundRect">
            <a:avLst>
              <a:gd name="adj" fmla="val 208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pic>
        <p:nvPicPr>
          <p:cNvPr id="9" name="Picture 8">
            <a:extLst>
              <a:ext uri="{FF2B5EF4-FFF2-40B4-BE49-F238E27FC236}">
                <a16:creationId xmlns:a16="http://schemas.microsoft.com/office/drawing/2014/main" id="{750FBD6E-D764-1A2F-69F5-B7C7A5D320B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89936" y="1620814"/>
            <a:ext cx="3475653" cy="3616375"/>
          </a:xfrm>
          <a:custGeom>
            <a:avLst/>
            <a:gdLst>
              <a:gd name="connsiteX0" fmla="*/ 279999 w 3475653"/>
              <a:gd name="connsiteY0" fmla="*/ 0 h 3616375"/>
              <a:gd name="connsiteX1" fmla="*/ 3195654 w 3475653"/>
              <a:gd name="connsiteY1" fmla="*/ 0 h 3616375"/>
              <a:gd name="connsiteX2" fmla="*/ 3475653 w 3475653"/>
              <a:gd name="connsiteY2" fmla="*/ 279999 h 3616375"/>
              <a:gd name="connsiteX3" fmla="*/ 3475653 w 3475653"/>
              <a:gd name="connsiteY3" fmla="*/ 3336376 h 3616375"/>
              <a:gd name="connsiteX4" fmla="*/ 3195654 w 3475653"/>
              <a:gd name="connsiteY4" fmla="*/ 3616375 h 3616375"/>
              <a:gd name="connsiteX5" fmla="*/ 279999 w 3475653"/>
              <a:gd name="connsiteY5" fmla="*/ 3616375 h 3616375"/>
              <a:gd name="connsiteX6" fmla="*/ 0 w 3475653"/>
              <a:gd name="connsiteY6" fmla="*/ 3336376 h 3616375"/>
              <a:gd name="connsiteX7" fmla="*/ 0 w 3475653"/>
              <a:gd name="connsiteY7" fmla="*/ 279999 h 3616375"/>
              <a:gd name="connsiteX8" fmla="*/ 279999 w 3475653"/>
              <a:gd name="connsiteY8" fmla="*/ 0 h 361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5653" h="3616375">
                <a:moveTo>
                  <a:pt x="279999" y="0"/>
                </a:moveTo>
                <a:lnTo>
                  <a:pt x="3195654" y="0"/>
                </a:lnTo>
                <a:cubicBezTo>
                  <a:pt x="3350293" y="0"/>
                  <a:pt x="3475653" y="125360"/>
                  <a:pt x="3475653" y="279999"/>
                </a:cubicBezTo>
                <a:lnTo>
                  <a:pt x="3475653" y="3336376"/>
                </a:lnTo>
                <a:cubicBezTo>
                  <a:pt x="3475653" y="3491015"/>
                  <a:pt x="3350293" y="3616375"/>
                  <a:pt x="3195654" y="3616375"/>
                </a:cubicBezTo>
                <a:lnTo>
                  <a:pt x="279999" y="3616375"/>
                </a:lnTo>
                <a:cubicBezTo>
                  <a:pt x="125360" y="3616375"/>
                  <a:pt x="0" y="3491015"/>
                  <a:pt x="0" y="3336376"/>
                </a:cubicBezTo>
                <a:lnTo>
                  <a:pt x="0" y="279999"/>
                </a:lnTo>
                <a:cubicBezTo>
                  <a:pt x="0" y="125360"/>
                  <a:pt x="125360" y="0"/>
                  <a:pt x="279999" y="0"/>
                </a:cubicBezTo>
                <a:close/>
              </a:path>
            </a:pathLst>
          </a:custGeom>
        </p:spPr>
      </p:pic>
      <p:sp>
        <p:nvSpPr>
          <p:cNvPr id="4" name="Rectangle: Rounded Corners 3">
            <a:extLst>
              <a:ext uri="{FF2B5EF4-FFF2-40B4-BE49-F238E27FC236}">
                <a16:creationId xmlns:a16="http://schemas.microsoft.com/office/drawing/2014/main" id="{18D12C28-2B8C-DF2D-2F36-31C073CB8A62}"/>
              </a:ext>
              <a:ext uri="{C183D7F6-B498-43B3-948B-1728B52AA6E4}">
                <adec:decorative xmlns:adec="http://schemas.microsoft.com/office/drawing/2017/decorative" val="1"/>
              </a:ext>
            </a:extLst>
          </p:cNvPr>
          <p:cNvSpPr>
            <a:spLocks/>
          </p:cNvSpPr>
          <p:nvPr/>
        </p:nvSpPr>
        <p:spPr bwMode="auto">
          <a:xfrm>
            <a:off x="589935" y="1620814"/>
            <a:ext cx="3475653" cy="3616372"/>
          </a:xfrm>
          <a:prstGeom prst="roundRect">
            <a:avLst>
              <a:gd name="adj" fmla="val 7935"/>
            </a:avLst>
          </a:prstGeom>
          <a:gradFill flip="none" rotWithShape="1">
            <a:gsLst>
              <a:gs pos="0">
                <a:srgbClr val="2A7CD0">
                  <a:alpha val="83000"/>
                </a:srgbClr>
              </a:gs>
              <a:gs pos="67000">
                <a:schemeClr val="tx1">
                  <a:alpha val="62000"/>
                </a:schemeClr>
              </a:gs>
            </a:gsLst>
            <a:lin ang="135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2" name="Title 13">
            <a:extLst>
              <a:ext uri="{FF2B5EF4-FFF2-40B4-BE49-F238E27FC236}">
                <a16:creationId xmlns:a16="http://schemas.microsoft.com/office/drawing/2014/main" id="{739980F9-EDC6-6A8B-E323-2865DB74F965}"/>
              </a:ext>
            </a:extLst>
          </p:cNvPr>
          <p:cNvSpPr txBox="1">
            <a:spLocks noGrp="1"/>
          </p:cNvSpPr>
          <p:nvPr>
            <p:ph type="title" idx="4294967295"/>
          </p:nvPr>
        </p:nvSpPr>
        <p:spPr>
          <a:xfrm>
            <a:off x="1031875" y="2690813"/>
            <a:ext cx="2592388" cy="14763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w="3175">
                  <a:noFill/>
                </a:ln>
                <a:solidFill>
                  <a:srgbClr val="FFFFFF"/>
                </a:solidFill>
                <a:effectLst/>
                <a:uLnTx/>
                <a:uFillTx/>
                <a:latin typeface="+mj-lt"/>
                <a:ea typeface="+mn-ea"/>
                <a:cs typeface="Segoe UI"/>
              </a:rPr>
              <a:t>How to use the Windows Server 2025 sales </a:t>
            </a:r>
            <a:r>
              <a:rPr lang="en-US" sz="2400" spc="0" dirty="0">
                <a:solidFill>
                  <a:srgbClr val="FFFFFF"/>
                </a:solidFill>
                <a:cs typeface="Segoe UI"/>
              </a:rPr>
              <a:t>guide</a:t>
            </a:r>
            <a:r>
              <a:rPr kumimoji="0" lang="en-US" sz="2400" b="0" i="0" u="none" strike="noStrike" kern="1200" cap="none" spc="0" normalizeH="0" baseline="0" noProof="0" dirty="0">
                <a:ln w="3175">
                  <a:noFill/>
                </a:ln>
                <a:solidFill>
                  <a:srgbClr val="FFFFFF"/>
                </a:solidFill>
                <a:effectLst/>
                <a:uLnTx/>
                <a:uFillTx/>
                <a:latin typeface="+mj-lt"/>
                <a:ea typeface="+mn-ea"/>
                <a:cs typeface="Segoe UI"/>
              </a:rPr>
              <a:t> for partners</a:t>
            </a:r>
          </a:p>
        </p:txBody>
      </p:sp>
      <p:sp>
        <p:nvSpPr>
          <p:cNvPr id="10" name="TextBox 9">
            <a:extLst>
              <a:ext uri="{FF2B5EF4-FFF2-40B4-BE49-F238E27FC236}">
                <a16:creationId xmlns:a16="http://schemas.microsoft.com/office/drawing/2014/main" id="{3A463F35-4B0C-E094-B3E2-50D2F7CA160D}"/>
              </a:ext>
            </a:extLst>
          </p:cNvPr>
          <p:cNvSpPr txBox="1"/>
          <p:nvPr/>
        </p:nvSpPr>
        <p:spPr>
          <a:xfrm>
            <a:off x="4330699" y="1620813"/>
            <a:ext cx="7061201" cy="3616375"/>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sz="2000" b="0" i="0" u="none" strike="noStrike" kern="1200" cap="none" normalizeH="0" baseline="0" noProof="0" dirty="0">
                <a:ln>
                  <a:noFill/>
                </a:ln>
                <a:solidFill>
                  <a:srgbClr val="000000"/>
                </a:solidFill>
                <a:effectLst/>
                <a:uLnTx/>
                <a:uFillTx/>
                <a:ea typeface="+mn-ea"/>
                <a:cs typeface="+mn-cs"/>
              </a:rPr>
              <a:t>This all-in-one resource is designed to guide partner sellers and marketers before, during, and after a telesales call.</a:t>
            </a:r>
            <a:br>
              <a:rPr kumimoji="0" lang="en-US" sz="2000" b="0" i="0" u="none" strike="noStrike" kern="1200" cap="none" normalizeH="0" baseline="0" noProof="0" dirty="0">
                <a:ln>
                  <a:noFill/>
                </a:ln>
                <a:solidFill>
                  <a:srgbClr val="000000"/>
                </a:solidFill>
                <a:effectLst/>
                <a:uLnTx/>
                <a:uFillTx/>
                <a:ea typeface="+mn-ea"/>
                <a:cs typeface="+mn-cs"/>
              </a:rPr>
            </a:br>
            <a:r>
              <a:rPr kumimoji="0" lang="en-US" sz="2000" b="0" i="0" u="none" strike="noStrike" kern="1200" cap="none" normalizeH="0" baseline="0" noProof="0" dirty="0">
                <a:ln>
                  <a:noFill/>
                </a:ln>
                <a:solidFill>
                  <a:srgbClr val="000000"/>
                </a:solidFill>
                <a:effectLst/>
                <a:uLnTx/>
                <a:uFillTx/>
                <a:latin typeface="+mj-lt"/>
                <a:ea typeface="+mn-ea"/>
                <a:cs typeface="+mn-cs"/>
              </a:rPr>
              <a:t>The slides are not shown to customers.</a:t>
            </a:r>
            <a:endParaRPr kumimoji="0" lang="en-US" sz="2000" b="0" i="0" u="none" strike="noStrike" kern="1200" cap="none" normalizeH="0" baseline="0" noProof="0" dirty="0">
              <a:ln>
                <a:noFill/>
              </a:ln>
              <a:solidFill>
                <a:srgbClr val="000000"/>
              </a:solidFill>
              <a:effectLst/>
              <a:uLnTx/>
              <a:uFillTx/>
              <a:latin typeface="+mj-lt"/>
              <a:ea typeface="+mn-ea"/>
              <a:cs typeface="Segoe UI Semibold"/>
            </a:endParaRPr>
          </a:p>
          <a:p>
            <a:pPr marL="0" marR="0" lvl="0" indent="0" algn="l" defTabSz="914367" rtl="0" eaLnBrk="1" fontAlgn="auto" latinLnBrk="0" hangingPunct="1">
              <a:lnSpc>
                <a:spcPct val="100000"/>
              </a:lnSpc>
              <a:spcBef>
                <a:spcPts val="0"/>
              </a:spcBef>
              <a:spcAft>
                <a:spcPts val="1800"/>
              </a:spcAft>
              <a:buClrTx/>
              <a:buSzTx/>
              <a:buFont typeface="Arial" panose="020B0604020202020204" pitchFamily="34" charset="0"/>
              <a:buNone/>
              <a:tabLst/>
              <a:defRPr/>
            </a:pPr>
            <a:r>
              <a:rPr lang="en-US" sz="2000" dirty="0">
                <a:solidFill>
                  <a:srgbClr val="000000"/>
                </a:solidFill>
              </a:rPr>
              <a:t>The sales guide provides easy-to-consume scripts and tools so the seller can better understand target customers, listen effectively, unlock sales opportunities, and bring Windows Server 2025 benefits to life. Keep in mind the target customer is someone currently running 8 to 12-year-old hardware and software, Windows Server 2012 or Windows Server 2016.</a:t>
            </a:r>
            <a:br>
              <a:rPr lang="en-US" sz="2000" dirty="0">
                <a:solidFill>
                  <a:srgbClr val="000000"/>
                </a:solidFill>
              </a:rPr>
            </a:br>
            <a:r>
              <a:rPr lang="en-US" sz="2000" dirty="0">
                <a:solidFill>
                  <a:srgbClr val="000000"/>
                </a:solidFill>
              </a:rPr>
              <a:t>The goal is to convince customers to modernize both their software and hardware.</a:t>
            </a:r>
          </a:p>
        </p:txBody>
      </p:sp>
      <p:sp>
        <p:nvSpPr>
          <p:cNvPr id="6" name="Slide Number Placeholder 4">
            <a:extLst>
              <a:ext uri="{FF2B5EF4-FFF2-40B4-BE49-F238E27FC236}">
                <a16:creationId xmlns:a16="http://schemas.microsoft.com/office/drawing/2014/main" id="{4E129033-CACD-EEA6-0AF2-AFFFC9930207}"/>
              </a:ext>
            </a:extLst>
          </p:cNvPr>
          <p:cNvSpPr>
            <a:spLocks noGrp="1"/>
          </p:cNvSpPr>
          <p:nvPr>
            <p:ph type="sldNum" sz="quarter" idx="4"/>
          </p:nvPr>
        </p:nvSpPr>
        <p:spPr>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1</a:t>
            </a:fld>
            <a:endParaRPr lang="en-US" dirty="0"/>
          </a:p>
        </p:txBody>
      </p:sp>
    </p:spTree>
    <p:extLst>
      <p:ext uri="{BB962C8B-B14F-4D97-AF65-F5344CB8AC3E}">
        <p14:creationId xmlns:p14="http://schemas.microsoft.com/office/powerpoint/2010/main" val="197010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1D3EA02-A1D1-EF9C-66B6-37AFAAC11CB1}"/>
              </a:ext>
              <a:ext uri="{C183D7F6-B498-43B3-948B-1728B52AA6E4}">
                <adec:decorative xmlns:adec="http://schemas.microsoft.com/office/drawing/2017/decorative" val="1"/>
              </a:ext>
            </a:extLst>
          </p:cNvPr>
          <p:cNvSpPr/>
          <p:nvPr/>
        </p:nvSpPr>
        <p:spPr bwMode="auto">
          <a:xfrm>
            <a:off x="5991225" y="2476500"/>
            <a:ext cx="5856049" cy="3348750"/>
          </a:xfrm>
          <a:prstGeom prst="roundRect">
            <a:avLst>
              <a:gd name="adj" fmla="val 7761"/>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pic>
        <p:nvPicPr>
          <p:cNvPr id="13" name="Picture 12">
            <a:extLst>
              <a:ext uri="{FF2B5EF4-FFF2-40B4-BE49-F238E27FC236}">
                <a16:creationId xmlns:a16="http://schemas.microsoft.com/office/drawing/2014/main" id="{58780DC9-42E5-8187-33B9-ACCADD8320F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flipH="1">
            <a:off x="6243975" y="2748967"/>
            <a:ext cx="5344160" cy="2852745"/>
          </a:xfrm>
          <a:custGeom>
            <a:avLst/>
            <a:gdLst>
              <a:gd name="connsiteX0" fmla="*/ 5125868 w 5344160"/>
              <a:gd name="connsiteY0" fmla="*/ 0 h 2852745"/>
              <a:gd name="connsiteX1" fmla="*/ 218292 w 5344160"/>
              <a:gd name="connsiteY1" fmla="*/ 0 h 2852745"/>
              <a:gd name="connsiteX2" fmla="*/ 0 w 5344160"/>
              <a:gd name="connsiteY2" fmla="*/ 218292 h 2852745"/>
              <a:gd name="connsiteX3" fmla="*/ 0 w 5344160"/>
              <a:gd name="connsiteY3" fmla="*/ 2634453 h 2852745"/>
              <a:gd name="connsiteX4" fmla="*/ 218292 w 5344160"/>
              <a:gd name="connsiteY4" fmla="*/ 2852745 h 2852745"/>
              <a:gd name="connsiteX5" fmla="*/ 5125868 w 5344160"/>
              <a:gd name="connsiteY5" fmla="*/ 2852745 h 2852745"/>
              <a:gd name="connsiteX6" fmla="*/ 5344160 w 5344160"/>
              <a:gd name="connsiteY6" fmla="*/ 2634453 h 2852745"/>
              <a:gd name="connsiteX7" fmla="*/ 5344160 w 5344160"/>
              <a:gd name="connsiteY7" fmla="*/ 218292 h 2852745"/>
              <a:gd name="connsiteX8" fmla="*/ 5125868 w 5344160"/>
              <a:gd name="connsiteY8" fmla="*/ 0 h 285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4160" h="2852745">
                <a:moveTo>
                  <a:pt x="5125868" y="0"/>
                </a:moveTo>
                <a:lnTo>
                  <a:pt x="218292" y="0"/>
                </a:lnTo>
                <a:cubicBezTo>
                  <a:pt x="97733" y="0"/>
                  <a:pt x="0" y="97733"/>
                  <a:pt x="0" y="218292"/>
                </a:cubicBezTo>
                <a:lnTo>
                  <a:pt x="0" y="2634453"/>
                </a:lnTo>
                <a:cubicBezTo>
                  <a:pt x="0" y="2755012"/>
                  <a:pt x="97733" y="2852745"/>
                  <a:pt x="218292" y="2852745"/>
                </a:cubicBezTo>
                <a:lnTo>
                  <a:pt x="5125868" y="2852745"/>
                </a:lnTo>
                <a:cubicBezTo>
                  <a:pt x="5246426" y="2852745"/>
                  <a:pt x="5344160" y="2755012"/>
                  <a:pt x="5344160" y="2634453"/>
                </a:cubicBezTo>
                <a:lnTo>
                  <a:pt x="5344160" y="218292"/>
                </a:lnTo>
                <a:cubicBezTo>
                  <a:pt x="5344160" y="97733"/>
                  <a:pt x="5246426" y="0"/>
                  <a:pt x="5125868" y="0"/>
                </a:cubicBezTo>
                <a:close/>
              </a:path>
            </a:pathLst>
          </a:custGeom>
        </p:spPr>
      </p:pic>
      <p:sp>
        <p:nvSpPr>
          <p:cNvPr id="3" name="Title 22">
            <a:extLst>
              <a:ext uri="{FF2B5EF4-FFF2-40B4-BE49-F238E27FC236}">
                <a16:creationId xmlns:a16="http://schemas.microsoft.com/office/drawing/2014/main" id="{075A29DD-8D08-B89F-0C57-E0C73169BCB8}"/>
              </a:ext>
            </a:extLst>
          </p:cNvPr>
          <p:cNvSpPr>
            <a:spLocks noGrp="1"/>
          </p:cNvSpPr>
          <p:nvPr>
            <p:ph type="title"/>
          </p:nvPr>
        </p:nvSpPr>
        <p:spPr>
          <a:xfrm>
            <a:off x="584200" y="1492925"/>
            <a:ext cx="4733925" cy="2031325"/>
          </a:xfrm>
        </p:spPr>
        <p:txBody>
          <a:bodyPr vert="horz">
            <a:spAutoFit/>
          </a:bodyPr>
          <a:lstStyle/>
          <a:p>
            <a:r>
              <a:rPr lang="en-US" dirty="0"/>
              <a:t>Windows Server</a:t>
            </a:r>
            <a:br>
              <a:rPr lang="en-US" dirty="0"/>
            </a:br>
            <a:r>
              <a:rPr lang="en-US" dirty="0"/>
              <a:t>2025 sales guide for partners</a:t>
            </a:r>
            <a:endParaRPr lang="en-IN" dirty="0"/>
          </a:p>
        </p:txBody>
      </p:sp>
      <p:sp>
        <p:nvSpPr>
          <p:cNvPr id="5" name="Text Placeholder 4">
            <a:extLst>
              <a:ext uri="{FF2B5EF4-FFF2-40B4-BE49-F238E27FC236}">
                <a16:creationId xmlns:a16="http://schemas.microsoft.com/office/drawing/2014/main" id="{F1CB50CD-3F8C-7A25-B88A-413D3170D2B6}"/>
              </a:ext>
            </a:extLst>
          </p:cNvPr>
          <p:cNvSpPr>
            <a:spLocks noGrp="1"/>
          </p:cNvSpPr>
          <p:nvPr>
            <p:ph type="body" sz="quarter" idx="12"/>
          </p:nvPr>
        </p:nvSpPr>
        <p:spPr>
          <a:xfrm>
            <a:off x="584200" y="4081463"/>
            <a:ext cx="4773613" cy="1692771"/>
          </a:xfrm>
        </p:spPr>
        <p:txBody>
          <a:bodyPr>
            <a:spAutoFit/>
          </a:bodyPr>
          <a:lstStyle/>
          <a:p>
            <a:r>
              <a:rPr lang="en-US" dirty="0"/>
              <a:t>Easy-to-use scripts and tips to help you position Windows Server 2025, align with customers, and highlight the benefits of upgrading software and hardware</a:t>
            </a:r>
          </a:p>
        </p:txBody>
      </p:sp>
      <p:pic>
        <p:nvPicPr>
          <p:cNvPr id="19" name="Picture 18" descr="Microsoft logo">
            <a:extLst>
              <a:ext uri="{FF2B5EF4-FFF2-40B4-BE49-F238E27FC236}">
                <a16:creationId xmlns:a16="http://schemas.microsoft.com/office/drawing/2014/main" id="{E2E57773-1928-350B-6946-B2F9259158F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74821" y="558164"/>
            <a:ext cx="1392556" cy="343901"/>
          </a:xfrm>
          <a:prstGeom prst="rect">
            <a:avLst/>
          </a:prstGeom>
        </p:spPr>
      </p:pic>
      <p:pic>
        <p:nvPicPr>
          <p:cNvPr id="9" name="Picture 8" descr="A person holding a tablet">
            <a:extLst>
              <a:ext uri="{FF2B5EF4-FFF2-40B4-BE49-F238E27FC236}">
                <a16:creationId xmlns:a16="http://schemas.microsoft.com/office/drawing/2014/main" id="{404F5DE5-9B09-F7DF-ADFD-DFF1A3F16115}"/>
              </a:ext>
            </a:extLst>
          </p:cNvPr>
          <p:cNvPicPr>
            <a:picLocks/>
          </p:cNvPicPr>
          <p:nvPr/>
        </p:nvPicPr>
        <p:blipFill>
          <a:blip r:embed="rId5" cstate="print">
            <a:extLst>
              <a:ext uri="{28A0092B-C50C-407E-A947-70E740481C1C}">
                <a14:useLocalDpi xmlns:a14="http://schemas.microsoft.com/office/drawing/2010/main"/>
              </a:ext>
            </a:extLst>
          </a:blip>
          <a:stretch>
            <a:fillRect/>
          </a:stretch>
        </p:blipFill>
        <p:spPr>
          <a:xfrm flipH="1">
            <a:off x="6603999" y="1219200"/>
            <a:ext cx="4457701" cy="4382512"/>
          </a:xfrm>
          <a:prstGeom prst="rect">
            <a:avLst/>
          </a:prstGeom>
        </p:spPr>
      </p:pic>
    </p:spTree>
    <p:extLst>
      <p:ext uri="{BB962C8B-B14F-4D97-AF65-F5344CB8AC3E}">
        <p14:creationId xmlns:p14="http://schemas.microsoft.com/office/powerpoint/2010/main" val="409952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20CC704-CBB1-56D4-CBC8-27A937D9D08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2" y="0"/>
            <a:ext cx="12191675" cy="6858000"/>
          </a:xfrm>
          <a:prstGeom prst="rect">
            <a:avLst/>
          </a:prstGeom>
        </p:spPr>
      </p:pic>
      <p:sp>
        <p:nvSpPr>
          <p:cNvPr id="20" name="Rectangle 19">
            <a:extLst>
              <a:ext uri="{FF2B5EF4-FFF2-40B4-BE49-F238E27FC236}">
                <a16:creationId xmlns:a16="http://schemas.microsoft.com/office/drawing/2014/main" id="{6D20135F-6850-AF26-920B-A71287105488}"/>
              </a:ext>
              <a:ext uri="{C183D7F6-B498-43B3-948B-1728B52AA6E4}">
                <adec:decorative xmlns:adec="http://schemas.microsoft.com/office/drawing/2017/decorative" val="1"/>
              </a:ext>
            </a:extLst>
          </p:cNvPr>
          <p:cNvSpPr/>
          <p:nvPr/>
        </p:nvSpPr>
        <p:spPr bwMode="auto">
          <a:xfrm>
            <a:off x="0" y="0"/>
            <a:ext cx="104502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graphicFrame>
        <p:nvGraphicFramePr>
          <p:cNvPr id="25" name="think-cell data - do not delete" hidden="1">
            <a:extLst>
              <a:ext uri="{FF2B5EF4-FFF2-40B4-BE49-F238E27FC236}">
                <a16:creationId xmlns:a16="http://schemas.microsoft.com/office/drawing/2014/main" id="{C521F372-EF47-1A6E-5A9D-32AE8A1DE90F}"/>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5" imgH="424" progId="TCLayout.ActiveDocument.1">
                  <p:embed/>
                </p:oleObj>
              </mc:Choice>
              <mc:Fallback>
                <p:oleObj name="think-cell Slide" r:id="rId5" imgW="425" imgH="424" progId="TCLayout.ActiveDocument.1">
                  <p:embed/>
                  <p:pic>
                    <p:nvPicPr>
                      <p:cNvPr id="25" name="think-cell data - do not delete" hidden="1">
                        <a:extLst>
                          <a:ext uri="{FF2B5EF4-FFF2-40B4-BE49-F238E27FC236}">
                            <a16:creationId xmlns:a16="http://schemas.microsoft.com/office/drawing/2014/main" id="{C521F372-EF47-1A6E-5A9D-32AE8A1DE90F}"/>
                          </a:ext>
                          <a:ext uri="{C183D7F6-B498-43B3-948B-1728B52AA6E4}">
                            <adec:decorative xmlns:adec="http://schemas.microsoft.com/office/drawing/2017/decorative" val="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Rounded Corners 20">
            <a:extLst>
              <a:ext uri="{FF2B5EF4-FFF2-40B4-BE49-F238E27FC236}">
                <a16:creationId xmlns:a16="http://schemas.microsoft.com/office/drawing/2014/main" id="{9A73AADB-2BFB-9AA2-2C78-1F62F666D45E}"/>
              </a:ext>
              <a:ext uri="{C183D7F6-B498-43B3-948B-1728B52AA6E4}">
                <adec:decorative xmlns:adec="http://schemas.microsoft.com/office/drawing/2017/decorative" val="1"/>
              </a:ext>
            </a:extLst>
          </p:cNvPr>
          <p:cNvSpPr>
            <a:spLocks/>
          </p:cNvSpPr>
          <p:nvPr/>
        </p:nvSpPr>
        <p:spPr bwMode="auto">
          <a:xfrm>
            <a:off x="584200" y="1207823"/>
            <a:ext cx="6437312" cy="5154877"/>
          </a:xfrm>
          <a:prstGeom prst="roundRect">
            <a:avLst>
              <a:gd name="adj" fmla="val 2962"/>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13171F"/>
              </a:solidFill>
              <a:cs typeface="Segoe UI" pitchFamily="34" charset="0"/>
            </a:endParaRPr>
          </a:p>
        </p:txBody>
      </p:sp>
      <p:sp>
        <p:nvSpPr>
          <p:cNvPr id="26" name="Rectangle: Rounded Corners 25">
            <a:extLst>
              <a:ext uri="{FF2B5EF4-FFF2-40B4-BE49-F238E27FC236}">
                <a16:creationId xmlns:a16="http://schemas.microsoft.com/office/drawing/2014/main" id="{829CE1EE-6377-325D-385C-6AC906152918}"/>
              </a:ext>
              <a:ext uri="{C183D7F6-B498-43B3-948B-1728B52AA6E4}">
                <adec:decorative xmlns:adec="http://schemas.microsoft.com/office/drawing/2017/decorative" val="1"/>
              </a:ext>
            </a:extLst>
          </p:cNvPr>
          <p:cNvSpPr>
            <a:spLocks/>
          </p:cNvSpPr>
          <p:nvPr/>
        </p:nvSpPr>
        <p:spPr bwMode="auto">
          <a:xfrm>
            <a:off x="7148512" y="1207823"/>
            <a:ext cx="4460877" cy="2715748"/>
          </a:xfrm>
          <a:prstGeom prst="roundRect">
            <a:avLst>
              <a:gd name="adj" fmla="val 5622"/>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13171F"/>
              </a:solidFill>
              <a:cs typeface="Segoe UI" pitchFamily="34" charset="0"/>
            </a:endParaRPr>
          </a:p>
        </p:txBody>
      </p:sp>
      <p:sp>
        <p:nvSpPr>
          <p:cNvPr id="2" name="Rectangle: Rounded Corners 1">
            <a:extLst>
              <a:ext uri="{FF2B5EF4-FFF2-40B4-BE49-F238E27FC236}">
                <a16:creationId xmlns:a16="http://schemas.microsoft.com/office/drawing/2014/main" id="{43927937-EF42-AB33-DAE7-6AB63E2377CC}"/>
              </a:ext>
              <a:ext uri="{C183D7F6-B498-43B3-948B-1728B52AA6E4}">
                <adec:decorative xmlns:adec="http://schemas.microsoft.com/office/drawing/2017/decorative" val="1"/>
              </a:ext>
            </a:extLst>
          </p:cNvPr>
          <p:cNvSpPr>
            <a:spLocks/>
          </p:cNvSpPr>
          <p:nvPr/>
        </p:nvSpPr>
        <p:spPr bwMode="auto">
          <a:xfrm>
            <a:off x="7275512" y="1334824"/>
            <a:ext cx="4206877" cy="367770"/>
          </a:xfrm>
          <a:prstGeom prst="roundRect">
            <a:avLst>
              <a:gd name="adj" fmla="val 23132"/>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Rectangle: Rounded Corners 14">
            <a:extLst>
              <a:ext uri="{FF2B5EF4-FFF2-40B4-BE49-F238E27FC236}">
                <a16:creationId xmlns:a16="http://schemas.microsoft.com/office/drawing/2014/main" id="{276B7465-D89F-9776-0634-5432F64CECE5}"/>
              </a:ext>
              <a:ext uri="{C183D7F6-B498-43B3-948B-1728B52AA6E4}">
                <adec:decorative xmlns:adec="http://schemas.microsoft.com/office/drawing/2017/decorative" val="1"/>
              </a:ext>
            </a:extLst>
          </p:cNvPr>
          <p:cNvSpPr>
            <a:spLocks/>
          </p:cNvSpPr>
          <p:nvPr/>
        </p:nvSpPr>
        <p:spPr bwMode="auto">
          <a:xfrm>
            <a:off x="711200" y="1334824"/>
            <a:ext cx="6183312" cy="367770"/>
          </a:xfrm>
          <a:prstGeom prst="roundRect">
            <a:avLst>
              <a:gd name="adj" fmla="val 23132"/>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Rectangle: Rounded Corners 15">
            <a:extLst>
              <a:ext uri="{FF2B5EF4-FFF2-40B4-BE49-F238E27FC236}">
                <a16:creationId xmlns:a16="http://schemas.microsoft.com/office/drawing/2014/main" id="{38FD0327-13C6-4FAA-355B-54C816E685DD}"/>
              </a:ext>
              <a:ext uri="{C183D7F6-B498-43B3-948B-1728B52AA6E4}">
                <adec:decorative xmlns:adec="http://schemas.microsoft.com/office/drawing/2017/decorative" val="1"/>
              </a:ext>
            </a:extLst>
          </p:cNvPr>
          <p:cNvSpPr>
            <a:spLocks/>
          </p:cNvSpPr>
          <p:nvPr/>
        </p:nvSpPr>
        <p:spPr bwMode="auto">
          <a:xfrm>
            <a:off x="7148512" y="4050572"/>
            <a:ext cx="4460877" cy="2312127"/>
          </a:xfrm>
          <a:prstGeom prst="roundRect">
            <a:avLst>
              <a:gd name="adj" fmla="val 6604"/>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13171F"/>
              </a:solidFill>
              <a:cs typeface="Segoe UI" pitchFamily="34" charset="0"/>
            </a:endParaRPr>
          </a:p>
        </p:txBody>
      </p:sp>
      <p:sp>
        <p:nvSpPr>
          <p:cNvPr id="30" name="Rectangle: Rounded Corners 29">
            <a:hlinkClick r:id="rId7" action="ppaction://hlinksldjump"/>
            <a:extLst>
              <a:ext uri="{FF2B5EF4-FFF2-40B4-BE49-F238E27FC236}">
                <a16:creationId xmlns:a16="http://schemas.microsoft.com/office/drawing/2014/main" id="{E7A5FF7D-C2A5-81BA-EECF-14D2674753FC}"/>
              </a:ext>
              <a:ext uri="{C183D7F6-B498-43B3-948B-1728B52AA6E4}">
                <adec:decorative xmlns:adec="http://schemas.microsoft.com/office/drawing/2017/decorative" val="1"/>
              </a:ext>
            </a:extLst>
          </p:cNvPr>
          <p:cNvSpPr>
            <a:spLocks/>
          </p:cNvSpPr>
          <p:nvPr/>
        </p:nvSpPr>
        <p:spPr bwMode="auto">
          <a:xfrm>
            <a:off x="7275512" y="4177573"/>
            <a:ext cx="4206877" cy="367770"/>
          </a:xfrm>
          <a:prstGeom prst="roundRect">
            <a:avLst>
              <a:gd name="adj" fmla="val 23132"/>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Oval 31">
            <a:hlinkClick r:id="rId8" action="ppaction://hlinksldjump"/>
            <a:extLst>
              <a:ext uri="{FF2B5EF4-FFF2-40B4-BE49-F238E27FC236}">
                <a16:creationId xmlns:a16="http://schemas.microsoft.com/office/drawing/2014/main" id="{B42C5DEB-4F7C-9725-7109-A4BFA50133F1}"/>
              </a:ext>
              <a:ext uri="{C183D7F6-B498-43B3-948B-1728B52AA6E4}">
                <adec:decorative xmlns:adec="http://schemas.microsoft.com/office/drawing/2017/decorative" val="1"/>
              </a:ext>
            </a:extLst>
          </p:cNvPr>
          <p:cNvSpPr/>
          <p:nvPr/>
        </p:nvSpPr>
        <p:spPr bwMode="auto">
          <a:xfrm>
            <a:off x="761999" y="1372939"/>
            <a:ext cx="291539" cy="2915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43" name="Oval 42">
            <a:hlinkClick r:id="rId7" action="ppaction://hlinksldjump"/>
            <a:extLst>
              <a:ext uri="{FF2B5EF4-FFF2-40B4-BE49-F238E27FC236}">
                <a16:creationId xmlns:a16="http://schemas.microsoft.com/office/drawing/2014/main" id="{17025EF4-D546-A360-493A-BF5ECE6537FB}"/>
              </a:ext>
              <a:ext uri="{C183D7F6-B498-43B3-948B-1728B52AA6E4}">
                <adec:decorative xmlns:adec="http://schemas.microsoft.com/office/drawing/2017/decorative" val="1"/>
              </a:ext>
            </a:extLst>
          </p:cNvPr>
          <p:cNvSpPr/>
          <p:nvPr/>
        </p:nvSpPr>
        <p:spPr bwMode="auto">
          <a:xfrm>
            <a:off x="7326311" y="4215689"/>
            <a:ext cx="291539" cy="2915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39" name="Oval 38">
            <a:hlinkClick r:id="rId9" action="ppaction://hlinksldjump"/>
            <a:extLst>
              <a:ext uri="{FF2B5EF4-FFF2-40B4-BE49-F238E27FC236}">
                <a16:creationId xmlns:a16="http://schemas.microsoft.com/office/drawing/2014/main" id="{0D7D6EDB-3BF5-F979-75B3-1B8C552B1AD6}"/>
              </a:ext>
              <a:ext uri="{C183D7F6-B498-43B3-948B-1728B52AA6E4}">
                <adec:decorative xmlns:adec="http://schemas.microsoft.com/office/drawing/2017/decorative" val="1"/>
              </a:ext>
            </a:extLst>
          </p:cNvPr>
          <p:cNvSpPr/>
          <p:nvPr/>
        </p:nvSpPr>
        <p:spPr bwMode="auto">
          <a:xfrm>
            <a:off x="7326311" y="1372939"/>
            <a:ext cx="291539" cy="2915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9" name="Title 28">
            <a:extLst>
              <a:ext uri="{FF2B5EF4-FFF2-40B4-BE49-F238E27FC236}">
                <a16:creationId xmlns:a16="http://schemas.microsoft.com/office/drawing/2014/main" id="{383787BF-1402-9213-B812-FC63A9F4CAEE}"/>
              </a:ext>
            </a:extLst>
          </p:cNvPr>
          <p:cNvSpPr>
            <a:spLocks noGrp="1"/>
          </p:cNvSpPr>
          <p:nvPr>
            <p:ph type="title"/>
          </p:nvPr>
        </p:nvSpPr>
        <p:spPr>
          <a:xfrm>
            <a:off x="584200" y="365125"/>
            <a:ext cx="10912475" cy="492443"/>
          </a:xfrm>
        </p:spPr>
        <p:txBody>
          <a:bodyPr vert="horz"/>
          <a:lstStyle/>
          <a:p>
            <a:r>
              <a:rPr lang="en-IN" dirty="0">
                <a:solidFill>
                  <a:schemeClr val="bg1"/>
                </a:solidFill>
              </a:rPr>
              <a:t>Table of contents—Sales guide for partners</a:t>
            </a:r>
          </a:p>
        </p:txBody>
      </p:sp>
      <p:sp>
        <p:nvSpPr>
          <p:cNvPr id="59" name="Graphic 86" descr="Icon of a person with a phone">
            <a:hlinkClick r:id="rId8" action="ppaction://hlinksldjump"/>
            <a:extLst>
              <a:ext uri="{FF2B5EF4-FFF2-40B4-BE49-F238E27FC236}">
                <a16:creationId xmlns:a16="http://schemas.microsoft.com/office/drawing/2014/main" id="{E65E1159-58D2-4D89-03CB-E34A0E8BA7A0}"/>
              </a:ext>
            </a:extLst>
          </p:cNvPr>
          <p:cNvSpPr/>
          <p:nvPr/>
        </p:nvSpPr>
        <p:spPr>
          <a:xfrm>
            <a:off x="820900" y="1430814"/>
            <a:ext cx="173736" cy="175789"/>
          </a:xfrm>
          <a:custGeom>
            <a:avLst/>
            <a:gdLst>
              <a:gd name="connsiteX0" fmla="*/ 28575 w 228575"/>
              <a:gd name="connsiteY0" fmla="*/ 152337 h 253949"/>
              <a:gd name="connsiteX1" fmla="*/ 168123 w 228575"/>
              <a:gd name="connsiteY1" fmla="*/ 152337 h 253949"/>
              <a:gd name="connsiteX2" fmla="*/ 172949 w 228575"/>
              <a:gd name="connsiteY2" fmla="*/ 158356 h 253949"/>
              <a:gd name="connsiteX3" fmla="*/ 182093 w 228575"/>
              <a:gd name="connsiteY3" fmla="*/ 167018 h 253949"/>
              <a:gd name="connsiteX4" fmla="*/ 176746 w 228575"/>
              <a:gd name="connsiteY4" fmla="*/ 179743 h 253949"/>
              <a:gd name="connsiteX5" fmla="*/ 168021 w 228575"/>
              <a:gd name="connsiteY5" fmla="*/ 191097 h 253949"/>
              <a:gd name="connsiteX6" fmla="*/ 157937 w 228575"/>
              <a:gd name="connsiteY6" fmla="*/ 187731 h 253949"/>
              <a:gd name="connsiteX7" fmla="*/ 126098 w 228575"/>
              <a:gd name="connsiteY7" fmla="*/ 198730 h 253949"/>
              <a:gd name="connsiteX8" fmla="*/ 116929 w 228575"/>
              <a:gd name="connsiteY8" fmla="*/ 212192 h 253949"/>
              <a:gd name="connsiteX9" fmla="*/ 120358 w 228575"/>
              <a:gd name="connsiteY9" fmla="*/ 249974 h 253949"/>
              <a:gd name="connsiteX10" fmla="*/ 123241 w 228575"/>
              <a:gd name="connsiteY10" fmla="*/ 252870 h 253949"/>
              <a:gd name="connsiteX11" fmla="*/ 101549 w 228575"/>
              <a:gd name="connsiteY11" fmla="*/ 253949 h 253949"/>
              <a:gd name="connsiteX12" fmla="*/ 16574 w 228575"/>
              <a:gd name="connsiteY12" fmla="*/ 228549 h 253949"/>
              <a:gd name="connsiteX13" fmla="*/ 0 w 228575"/>
              <a:gd name="connsiteY13" fmla="*/ 192430 h 253949"/>
              <a:gd name="connsiteX14" fmla="*/ 0 w 228575"/>
              <a:gd name="connsiteY14" fmla="*/ 180912 h 253949"/>
              <a:gd name="connsiteX15" fmla="*/ 28575 w 228575"/>
              <a:gd name="connsiteY15" fmla="*/ 152337 h 253949"/>
              <a:gd name="connsiteX16" fmla="*/ 177889 w 228575"/>
              <a:gd name="connsiteY16" fmla="*/ 130048 h 253949"/>
              <a:gd name="connsiteX17" fmla="*/ 184277 w 228575"/>
              <a:gd name="connsiteY17" fmla="*/ 114973 h 253949"/>
              <a:gd name="connsiteX18" fmla="*/ 201498 w 228575"/>
              <a:gd name="connsiteY18" fmla="*/ 105524 h 253949"/>
              <a:gd name="connsiteX19" fmla="*/ 202997 w 228575"/>
              <a:gd name="connsiteY19" fmla="*/ 105918 h 253949"/>
              <a:gd name="connsiteX20" fmla="*/ 210998 w 228575"/>
              <a:gd name="connsiteY20" fmla="*/ 108483 h 253949"/>
              <a:gd name="connsiteX21" fmla="*/ 226987 w 228575"/>
              <a:gd name="connsiteY21" fmla="*/ 126352 h 253949"/>
              <a:gd name="connsiteX22" fmla="*/ 210198 w 228575"/>
              <a:gd name="connsiteY22" fmla="*/ 200457 h 253949"/>
              <a:gd name="connsiteX23" fmla="*/ 158128 w 228575"/>
              <a:gd name="connsiteY23" fmla="*/ 252908 h 253949"/>
              <a:gd name="connsiteX24" fmla="*/ 137008 w 228575"/>
              <a:gd name="connsiteY24" fmla="*/ 248552 h 253949"/>
              <a:gd name="connsiteX25" fmla="*/ 135433 w 228575"/>
              <a:gd name="connsiteY25" fmla="*/ 247117 h 253949"/>
              <a:gd name="connsiteX26" fmla="*/ 129362 w 228575"/>
              <a:gd name="connsiteY26" fmla="*/ 241021 h 253949"/>
              <a:gd name="connsiteX27" fmla="*/ 126543 w 228575"/>
              <a:gd name="connsiteY27" fmla="*/ 220815 h 253949"/>
              <a:gd name="connsiteX28" fmla="*/ 127432 w 228575"/>
              <a:gd name="connsiteY28" fmla="*/ 219342 h 253949"/>
              <a:gd name="connsiteX29" fmla="*/ 136601 w 228575"/>
              <a:gd name="connsiteY29" fmla="*/ 205880 h 253949"/>
              <a:gd name="connsiteX30" fmla="*/ 152311 w 228575"/>
              <a:gd name="connsiteY30" fmla="*/ 199339 h 253949"/>
              <a:gd name="connsiteX31" fmla="*/ 153924 w 228575"/>
              <a:gd name="connsiteY31" fmla="*/ 199784 h 253949"/>
              <a:gd name="connsiteX32" fmla="*/ 170840 w 228575"/>
              <a:gd name="connsiteY32" fmla="*/ 205423 h 253949"/>
              <a:gd name="connsiteX33" fmla="*/ 187731 w 228575"/>
              <a:gd name="connsiteY33" fmla="*/ 186119 h 253949"/>
              <a:gd name="connsiteX34" fmla="*/ 195301 w 228575"/>
              <a:gd name="connsiteY34" fmla="*/ 165926 h 253949"/>
              <a:gd name="connsiteX35" fmla="*/ 195783 w 228575"/>
              <a:gd name="connsiteY35" fmla="*/ 162509 h 253949"/>
              <a:gd name="connsiteX36" fmla="*/ 181699 w 228575"/>
              <a:gd name="connsiteY36" fmla="*/ 149136 h 253949"/>
              <a:gd name="connsiteX37" fmla="*/ 177279 w 228575"/>
              <a:gd name="connsiteY37" fmla="*/ 131712 h 253949"/>
              <a:gd name="connsiteX38" fmla="*/ 177889 w 228575"/>
              <a:gd name="connsiteY38" fmla="*/ 130048 h 253949"/>
              <a:gd name="connsiteX39" fmla="*/ 184277 w 228575"/>
              <a:gd name="connsiteY39" fmla="*/ 114973 h 253949"/>
              <a:gd name="connsiteX40" fmla="*/ 177889 w 228575"/>
              <a:gd name="connsiteY40" fmla="*/ 130048 h 253949"/>
              <a:gd name="connsiteX41" fmla="*/ 101549 w 228575"/>
              <a:gd name="connsiteY41" fmla="*/ 0 h 253949"/>
              <a:gd name="connsiteX42" fmla="*/ 165049 w 228575"/>
              <a:gd name="connsiteY42" fmla="*/ 63500 h 253949"/>
              <a:gd name="connsiteX43" fmla="*/ 101549 w 228575"/>
              <a:gd name="connsiteY43" fmla="*/ 127000 h 253949"/>
              <a:gd name="connsiteX44" fmla="*/ 38049 w 228575"/>
              <a:gd name="connsiteY44" fmla="*/ 63500 h 253949"/>
              <a:gd name="connsiteX45" fmla="*/ 101549 w 228575"/>
              <a:gd name="connsiteY45" fmla="*/ 0 h 25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8575" h="253949">
                <a:moveTo>
                  <a:pt x="28575" y="152337"/>
                </a:moveTo>
                <a:lnTo>
                  <a:pt x="168123" y="152337"/>
                </a:lnTo>
                <a:cubicBezTo>
                  <a:pt x="169443" y="154521"/>
                  <a:pt x="171056" y="156553"/>
                  <a:pt x="172949" y="158356"/>
                </a:cubicBezTo>
                <a:lnTo>
                  <a:pt x="182093" y="167018"/>
                </a:lnTo>
                <a:cubicBezTo>
                  <a:pt x="180904" y="171486"/>
                  <a:pt x="179104" y="175767"/>
                  <a:pt x="176746" y="179743"/>
                </a:cubicBezTo>
                <a:cubicBezTo>
                  <a:pt x="174357" y="183900"/>
                  <a:pt x="171423" y="187719"/>
                  <a:pt x="168021" y="191097"/>
                </a:cubicBezTo>
                <a:lnTo>
                  <a:pt x="157937" y="187731"/>
                </a:lnTo>
                <a:cubicBezTo>
                  <a:pt x="146059" y="183824"/>
                  <a:pt x="133033" y="188323"/>
                  <a:pt x="126098" y="198730"/>
                </a:cubicBezTo>
                <a:lnTo>
                  <a:pt x="116929" y="212192"/>
                </a:lnTo>
                <a:cubicBezTo>
                  <a:pt x="108942" y="223999"/>
                  <a:pt x="110376" y="239798"/>
                  <a:pt x="120358" y="249974"/>
                </a:cubicBezTo>
                <a:lnTo>
                  <a:pt x="123241" y="252870"/>
                </a:lnTo>
                <a:cubicBezTo>
                  <a:pt x="116370" y="253594"/>
                  <a:pt x="109144" y="253949"/>
                  <a:pt x="101549" y="253949"/>
                </a:cubicBezTo>
                <a:cubicBezTo>
                  <a:pt x="64846" y="253949"/>
                  <a:pt x="36424" y="245605"/>
                  <a:pt x="16574" y="228549"/>
                </a:cubicBezTo>
                <a:cubicBezTo>
                  <a:pt x="6050" y="219499"/>
                  <a:pt x="-3" y="206310"/>
                  <a:pt x="0" y="192430"/>
                </a:cubicBezTo>
                <a:lnTo>
                  <a:pt x="0" y="180912"/>
                </a:lnTo>
                <a:cubicBezTo>
                  <a:pt x="0" y="165130"/>
                  <a:pt x="12793" y="152337"/>
                  <a:pt x="28575" y="152337"/>
                </a:cubicBezTo>
                <a:close/>
                <a:moveTo>
                  <a:pt x="177889" y="130048"/>
                </a:moveTo>
                <a:lnTo>
                  <a:pt x="184277" y="114973"/>
                </a:lnTo>
                <a:cubicBezTo>
                  <a:pt x="187274" y="107899"/>
                  <a:pt x="194450" y="104051"/>
                  <a:pt x="201498" y="105524"/>
                </a:cubicBezTo>
                <a:lnTo>
                  <a:pt x="202997" y="105918"/>
                </a:lnTo>
                <a:lnTo>
                  <a:pt x="210998" y="108483"/>
                </a:lnTo>
                <a:cubicBezTo>
                  <a:pt x="218948" y="111023"/>
                  <a:pt x="225019" y="117818"/>
                  <a:pt x="226987" y="126352"/>
                </a:cubicBezTo>
                <a:cubicBezTo>
                  <a:pt x="231648" y="146647"/>
                  <a:pt x="226047" y="171348"/>
                  <a:pt x="210198" y="200457"/>
                </a:cubicBezTo>
                <a:cubicBezTo>
                  <a:pt x="194361" y="229540"/>
                  <a:pt x="177000" y="247015"/>
                  <a:pt x="158128" y="252908"/>
                </a:cubicBezTo>
                <a:cubicBezTo>
                  <a:pt x="150806" y="255172"/>
                  <a:pt x="142836" y="253529"/>
                  <a:pt x="137008" y="248552"/>
                </a:cubicBezTo>
                <a:lnTo>
                  <a:pt x="135433" y="247117"/>
                </a:lnTo>
                <a:lnTo>
                  <a:pt x="129362" y="241021"/>
                </a:lnTo>
                <a:cubicBezTo>
                  <a:pt x="124120" y="235619"/>
                  <a:pt x="122979" y="227446"/>
                  <a:pt x="126543" y="220815"/>
                </a:cubicBezTo>
                <a:lnTo>
                  <a:pt x="127432" y="219342"/>
                </a:lnTo>
                <a:lnTo>
                  <a:pt x="136601" y="205880"/>
                </a:lnTo>
                <a:cubicBezTo>
                  <a:pt x="140208" y="200584"/>
                  <a:pt x="146380" y="198069"/>
                  <a:pt x="152311" y="199339"/>
                </a:cubicBezTo>
                <a:lnTo>
                  <a:pt x="153924" y="199784"/>
                </a:lnTo>
                <a:lnTo>
                  <a:pt x="170840" y="205423"/>
                </a:lnTo>
                <a:cubicBezTo>
                  <a:pt x="177706" y="200182"/>
                  <a:pt x="183449" y="193619"/>
                  <a:pt x="187731" y="186119"/>
                </a:cubicBezTo>
                <a:cubicBezTo>
                  <a:pt x="191435" y="179890"/>
                  <a:pt x="193998" y="173053"/>
                  <a:pt x="195301" y="165926"/>
                </a:cubicBezTo>
                <a:lnTo>
                  <a:pt x="195783" y="162509"/>
                </a:lnTo>
                <a:lnTo>
                  <a:pt x="181699" y="149136"/>
                </a:lnTo>
                <a:cubicBezTo>
                  <a:pt x="177066" y="144621"/>
                  <a:pt x="175358" y="137889"/>
                  <a:pt x="177279" y="131712"/>
                </a:cubicBezTo>
                <a:lnTo>
                  <a:pt x="177889" y="130048"/>
                </a:lnTo>
                <a:lnTo>
                  <a:pt x="184277" y="114973"/>
                </a:lnTo>
                <a:lnTo>
                  <a:pt x="177889" y="130048"/>
                </a:lnTo>
                <a:close/>
                <a:moveTo>
                  <a:pt x="101549" y="0"/>
                </a:moveTo>
                <a:cubicBezTo>
                  <a:pt x="136619" y="0"/>
                  <a:pt x="165049" y="28430"/>
                  <a:pt x="165049" y="63500"/>
                </a:cubicBezTo>
                <a:cubicBezTo>
                  <a:pt x="165049" y="98570"/>
                  <a:pt x="136619" y="127000"/>
                  <a:pt x="101549" y="127000"/>
                </a:cubicBezTo>
                <a:cubicBezTo>
                  <a:pt x="66479" y="127000"/>
                  <a:pt x="38049" y="98570"/>
                  <a:pt x="38049" y="63500"/>
                </a:cubicBezTo>
                <a:cubicBezTo>
                  <a:pt x="38049" y="28430"/>
                  <a:pt x="66479" y="0"/>
                  <a:pt x="101549"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9" name="Rectangle 48">
            <a:hlinkClick r:id="rId8" action="ppaction://hlinksldjump"/>
            <a:extLst>
              <a:ext uri="{FF2B5EF4-FFF2-40B4-BE49-F238E27FC236}">
                <a16:creationId xmlns:a16="http://schemas.microsoft.com/office/drawing/2014/main" id="{2E852E03-2CC6-B9B8-721E-9F9006A2AC7D}"/>
              </a:ext>
            </a:extLst>
          </p:cNvPr>
          <p:cNvSpPr/>
          <p:nvPr/>
        </p:nvSpPr>
        <p:spPr>
          <a:xfrm>
            <a:off x="1143792" y="1395599"/>
            <a:ext cx="5622698" cy="246221"/>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ctr">
            <a:no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FFFFFF"/>
                </a:solidFill>
                <a:effectLst/>
                <a:uLnTx/>
                <a:uFillTx/>
                <a:latin typeface="+mj-lt"/>
                <a:ea typeface="+mn-ea"/>
                <a:cs typeface="+mn-cs"/>
              </a:rPr>
              <a:t>Prepare for the call</a:t>
            </a:r>
          </a:p>
        </p:txBody>
      </p:sp>
      <p:sp>
        <p:nvSpPr>
          <p:cNvPr id="45" name="Content Placeholder 2">
            <a:extLst>
              <a:ext uri="{FF2B5EF4-FFF2-40B4-BE49-F238E27FC236}">
                <a16:creationId xmlns:a16="http://schemas.microsoft.com/office/drawing/2014/main" id="{C376A712-F85C-4AF6-69C5-C80E1CB66D08}"/>
              </a:ext>
            </a:extLst>
          </p:cNvPr>
          <p:cNvSpPr txBox="1">
            <a:spLocks/>
          </p:cNvSpPr>
          <p:nvPr/>
        </p:nvSpPr>
        <p:spPr>
          <a:xfrm>
            <a:off x="876299" y="1773333"/>
            <a:ext cx="6018213" cy="4424288"/>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4625" marR="0" lvl="0" indent="-174625" algn="l"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Know your target customers’ pain points, concerns, and needs</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BDMs, TDMs, and IT implementers/pros in small or medium-sized businesses</a:t>
            </a:r>
          </a:p>
          <a:p>
            <a:pPr marL="174625" marR="0" lvl="0" indent="-174625" algn="l"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Explore Windows Server 2025</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Latest version of the Microsoft operating system, powering the most important on-premises workloads for over 30 years</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00" cap="none" spc="0" normalizeH="0" baseline="0" noProof="0" dirty="0">
                <a:ln>
                  <a:noFill/>
                </a:ln>
                <a:solidFill>
                  <a:srgbClr val="000000"/>
                </a:solidFill>
                <a:effectLst/>
                <a:uLnTx/>
                <a:uFillTx/>
                <a:ea typeface="Aptos" panose="020B0004020202020204" pitchFamily="34" charset="0"/>
                <a:cs typeface="Arial" panose="020B0604020202020204" pitchFamily="34" charset="0"/>
              </a:rPr>
              <a:t>Builds on proven security, resiliency, and hybrid capabilities, while introducing new levels of performance that help SMBs become cloud-ready and improve agility</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00" cap="none" spc="0" normalizeH="0" baseline="0" noProof="0" dirty="0">
                <a:ln>
                  <a:noFill/>
                </a:ln>
                <a:solidFill>
                  <a:srgbClr val="000000"/>
                </a:solidFill>
                <a:effectLst/>
                <a:uLnTx/>
                <a:uFillTx/>
                <a:ea typeface="+mn-ea"/>
                <a:cs typeface="Arial" panose="020B0604020202020204" pitchFamily="34" charset="0"/>
              </a:rPr>
              <a:t>Enables SMBs to leverage the additional security and innovation benefits of Microsoft Azure</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00" cap="none" spc="0" normalizeH="0" baseline="0" noProof="0" dirty="0">
                <a:ln>
                  <a:noFill/>
                </a:ln>
                <a:solidFill>
                  <a:srgbClr val="000000"/>
                </a:solidFill>
                <a:effectLst/>
                <a:uLnTx/>
                <a:uFillTx/>
                <a:ea typeface="+mn-ea"/>
                <a:cs typeface="Arial" panose="020B0604020202020204" pitchFamily="34" charset="0"/>
              </a:rPr>
              <a:t>Uses OEM licensing model</a:t>
            </a:r>
            <a:r>
              <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a:t>
            </a:r>
            <a:r>
              <a:rPr kumimoji="0" lang="en-US" sz="1200" b="0" i="0" u="none" strike="noStrike" kern="100" cap="none" spc="0" normalizeH="0" baseline="0" noProof="0" dirty="0">
                <a:ln>
                  <a:noFill/>
                </a:ln>
                <a:solidFill>
                  <a:srgbClr val="000000"/>
                </a:solidFill>
                <a:effectLst/>
                <a:uLnTx/>
                <a:uFillTx/>
                <a:ea typeface="+mn-ea"/>
                <a:cs typeface="Arial" panose="020B0604020202020204" pitchFamily="34" charset="0"/>
              </a:rPr>
              <a:t>license by Core, with minimum requirements, and Client Access Licenses (CAL)</a:t>
            </a:r>
          </a:p>
          <a:p>
            <a:pPr marL="174625" marR="0" lvl="0" indent="-174625" algn="l"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Understand key benefits for customers—value propositions</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Advanced security and resiliency</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a:cs typeface="Calibri"/>
              </a:rPr>
              <a:t>Cloud-ready and flexible with hybrid capabilities</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a:cs typeface="Calibri"/>
              </a:rPr>
              <a:t>High-performance infrastructure</a:t>
            </a:r>
          </a:p>
          <a:p>
            <a:pPr marL="174625" marR="0" lvl="0" indent="-174625" algn="l"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Additional info</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AI-driven innovation</a:t>
            </a: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00" cap="none" spc="0" normalizeH="0" baseline="0" noProof="0" dirty="0">
                <a:ln>
                  <a:noFill/>
                </a:ln>
                <a:solidFill>
                  <a:srgbClr val="000000"/>
                </a:solidFill>
                <a:effectLst/>
                <a:uLnTx/>
                <a:uFillTx/>
                <a:ea typeface="Aptos" panose="020B0004020202020204" pitchFamily="34" charset="0"/>
                <a:cs typeface="Arial" panose="020B0604020202020204" pitchFamily="34" charset="0"/>
              </a:rPr>
              <a:t>Flexible hybrid capabilities </a:t>
            </a:r>
            <a:endPar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endParaRPr>
          </a:p>
          <a:p>
            <a:pPr marR="0" lvl="1" indent="-165100" algn="l" defTabSz="932742" rtl="0" eaLnBrk="1" fontAlgn="auto" latinLnBrk="0" hangingPunct="1">
              <a:lnSpc>
                <a:spcPct val="100000"/>
              </a:lnSpc>
              <a:spcBef>
                <a:spcPts val="0"/>
              </a:spcBef>
              <a:spcAft>
                <a:spcPts val="300"/>
              </a:spcAft>
              <a:buClr>
                <a:srgbClr val="000000"/>
              </a:buClr>
              <a:buSzPct val="100000"/>
              <a:buFont typeface="Segoe UI" panose="020B0502040204020203" pitchFamily="34" charset="0"/>
              <a:buChar char="–"/>
              <a:tabLst/>
              <a:defRPr/>
            </a:pPr>
            <a:r>
              <a:rPr kumimoji="0" lang="en-US" sz="12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rPr>
              <a:t>Email tools—copy blocks</a:t>
            </a:r>
            <a:endParaRPr kumimoji="0" lang="en-US" sz="14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endParaRPr>
          </a:p>
          <a:p>
            <a:pPr marL="174625" marR="0" lvl="0" indent="-174625" algn="l"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Top tips for making the call</a:t>
            </a:r>
            <a:endParaRPr kumimoji="0" lang="en-US" sz="1400" b="0" i="0" u="none" strike="noStrike" kern="1200" cap="none" spc="0" normalizeH="0" baseline="0" noProof="0" dirty="0">
              <a:ln>
                <a:noFill/>
              </a:ln>
              <a:solidFill>
                <a:srgbClr val="000000"/>
              </a:solidFill>
              <a:effectLst/>
              <a:uLnTx/>
              <a:uFillTx/>
              <a:ea typeface="Calibri"/>
              <a:cs typeface="Calibri" panose="020F0502020204030204" pitchFamily="34" charset="0"/>
            </a:endParaRPr>
          </a:p>
        </p:txBody>
      </p:sp>
      <p:sp>
        <p:nvSpPr>
          <p:cNvPr id="66" name="Graphic 98" descr="Icon of a person with a chat bubble">
            <a:hlinkClick r:id="rId9" action="ppaction://hlinksldjump"/>
            <a:extLst>
              <a:ext uri="{FF2B5EF4-FFF2-40B4-BE49-F238E27FC236}">
                <a16:creationId xmlns:a16="http://schemas.microsoft.com/office/drawing/2014/main" id="{D265E48F-6A1B-9318-5134-14DFC25E4630}"/>
              </a:ext>
            </a:extLst>
          </p:cNvPr>
          <p:cNvSpPr/>
          <p:nvPr/>
        </p:nvSpPr>
        <p:spPr>
          <a:xfrm>
            <a:off x="7385213" y="1431841"/>
            <a:ext cx="173736" cy="173736"/>
          </a:xfrm>
          <a:custGeom>
            <a:avLst/>
            <a:gdLst>
              <a:gd name="connsiteX0" fmla="*/ 88862 w 241300"/>
              <a:gd name="connsiteY0" fmla="*/ 196837 h 266722"/>
              <a:gd name="connsiteX1" fmla="*/ 101841 w 241300"/>
              <a:gd name="connsiteY1" fmla="*/ 152375 h 266722"/>
              <a:gd name="connsiteX2" fmla="*/ 28575 w 241300"/>
              <a:gd name="connsiteY2" fmla="*/ 152375 h 266722"/>
              <a:gd name="connsiteX3" fmla="*/ 0 w 241300"/>
              <a:gd name="connsiteY3" fmla="*/ 180950 h 266722"/>
              <a:gd name="connsiteX4" fmla="*/ 0 w 241300"/>
              <a:gd name="connsiteY4" fmla="*/ 192634 h 266722"/>
              <a:gd name="connsiteX5" fmla="*/ 6477 w 241300"/>
              <a:gd name="connsiteY5" fmla="*/ 212903 h 266722"/>
              <a:gd name="connsiteX6" fmla="*/ 90043 w 241300"/>
              <a:gd name="connsiteY6" fmla="*/ 253670 h 266722"/>
              <a:gd name="connsiteX7" fmla="*/ 96672 w 241300"/>
              <a:gd name="connsiteY7" fmla="*/ 231915 h 266722"/>
              <a:gd name="connsiteX8" fmla="*/ 88862 w 241300"/>
              <a:gd name="connsiteY8" fmla="*/ 196837 h 266722"/>
              <a:gd name="connsiteX9" fmla="*/ 101575 w 241300"/>
              <a:gd name="connsiteY9" fmla="*/ 0 h 266722"/>
              <a:gd name="connsiteX10" fmla="*/ 165087 w 241300"/>
              <a:gd name="connsiteY10" fmla="*/ 63513 h 266722"/>
              <a:gd name="connsiteX11" fmla="*/ 101575 w 241300"/>
              <a:gd name="connsiteY11" fmla="*/ 127025 h 266722"/>
              <a:gd name="connsiteX12" fmla="*/ 38062 w 241300"/>
              <a:gd name="connsiteY12" fmla="*/ 63513 h 266722"/>
              <a:gd name="connsiteX13" fmla="*/ 101575 w 241300"/>
              <a:gd name="connsiteY13" fmla="*/ 0 h 266722"/>
              <a:gd name="connsiteX14" fmla="*/ 241300 w 241300"/>
              <a:gd name="connsiteY14" fmla="*/ 196837 h 266722"/>
              <a:gd name="connsiteX15" fmla="*/ 171460 w 241300"/>
              <a:gd name="connsiteY15" fmla="*/ 266723 h 266722"/>
              <a:gd name="connsiteX16" fmla="*/ 137566 w 241300"/>
              <a:gd name="connsiteY16" fmla="*/ 257962 h 266722"/>
              <a:gd name="connsiteX17" fmla="*/ 109792 w 241300"/>
              <a:gd name="connsiteY17" fmla="*/ 266408 h 266722"/>
              <a:gd name="connsiteX18" fmla="*/ 101867 w 241300"/>
              <a:gd name="connsiteY18" fmla="*/ 262184 h 266722"/>
              <a:gd name="connsiteX19" fmla="*/ 101867 w 241300"/>
              <a:gd name="connsiteY19" fmla="*/ 258483 h 266722"/>
              <a:gd name="connsiteX20" fmla="*/ 110325 w 241300"/>
              <a:gd name="connsiteY20" fmla="*/ 230708 h 266722"/>
              <a:gd name="connsiteX21" fmla="*/ 137584 w 241300"/>
              <a:gd name="connsiteY21" fmla="*/ 135743 h 266722"/>
              <a:gd name="connsiteX22" fmla="*/ 232550 w 241300"/>
              <a:gd name="connsiteY22" fmla="*/ 163001 h 266722"/>
              <a:gd name="connsiteX23" fmla="*/ 241300 w 241300"/>
              <a:gd name="connsiteY23" fmla="*/ 196825 h 266722"/>
              <a:gd name="connsiteX24" fmla="*/ 146025 w 241300"/>
              <a:gd name="connsiteY24" fmla="*/ 177787 h 266722"/>
              <a:gd name="connsiteX25" fmla="*/ 139675 w 241300"/>
              <a:gd name="connsiteY25" fmla="*/ 184137 h 266722"/>
              <a:gd name="connsiteX26" fmla="*/ 146025 w 241300"/>
              <a:gd name="connsiteY26" fmla="*/ 190487 h 266722"/>
              <a:gd name="connsiteX27" fmla="*/ 196850 w 241300"/>
              <a:gd name="connsiteY27" fmla="*/ 190487 h 266722"/>
              <a:gd name="connsiteX28" fmla="*/ 203200 w 241300"/>
              <a:gd name="connsiteY28" fmla="*/ 184137 h 266722"/>
              <a:gd name="connsiteX29" fmla="*/ 196850 w 241300"/>
              <a:gd name="connsiteY29" fmla="*/ 177787 h 266722"/>
              <a:gd name="connsiteX30" fmla="*/ 146050 w 241300"/>
              <a:gd name="connsiteY30" fmla="*/ 177787 h 266722"/>
              <a:gd name="connsiteX31" fmla="*/ 139675 w 241300"/>
              <a:gd name="connsiteY31" fmla="*/ 209537 h 266722"/>
              <a:gd name="connsiteX32" fmla="*/ 146025 w 241300"/>
              <a:gd name="connsiteY32" fmla="*/ 215887 h 266722"/>
              <a:gd name="connsiteX33" fmla="*/ 171425 w 241300"/>
              <a:gd name="connsiteY33" fmla="*/ 215887 h 266722"/>
              <a:gd name="connsiteX34" fmla="*/ 177775 w 241300"/>
              <a:gd name="connsiteY34" fmla="*/ 209537 h 266722"/>
              <a:gd name="connsiteX35" fmla="*/ 171425 w 241300"/>
              <a:gd name="connsiteY35" fmla="*/ 203187 h 266722"/>
              <a:gd name="connsiteX36" fmla="*/ 146025 w 241300"/>
              <a:gd name="connsiteY36" fmla="*/ 203187 h 266722"/>
              <a:gd name="connsiteX37" fmla="*/ 139675 w 241300"/>
              <a:gd name="connsiteY37" fmla="*/ 209537 h 26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41300" h="266722">
                <a:moveTo>
                  <a:pt x="88862" y="196837"/>
                </a:moveTo>
                <a:cubicBezTo>
                  <a:pt x="88862" y="180454"/>
                  <a:pt x="93624" y="165214"/>
                  <a:pt x="101841" y="152375"/>
                </a:cubicBezTo>
                <a:lnTo>
                  <a:pt x="28575" y="152375"/>
                </a:lnTo>
                <a:cubicBezTo>
                  <a:pt x="12793" y="152375"/>
                  <a:pt x="0" y="165169"/>
                  <a:pt x="0" y="180950"/>
                </a:cubicBezTo>
                <a:lnTo>
                  <a:pt x="0" y="192634"/>
                </a:lnTo>
                <a:cubicBezTo>
                  <a:pt x="0" y="199898"/>
                  <a:pt x="2261" y="206985"/>
                  <a:pt x="6477" y="212903"/>
                </a:cubicBezTo>
                <a:cubicBezTo>
                  <a:pt x="24295" y="237896"/>
                  <a:pt x="52413" y="251435"/>
                  <a:pt x="90043" y="253670"/>
                </a:cubicBezTo>
                <a:lnTo>
                  <a:pt x="96672" y="231915"/>
                </a:lnTo>
                <a:cubicBezTo>
                  <a:pt x="91516" y="220941"/>
                  <a:pt x="88849" y="208962"/>
                  <a:pt x="88862" y="196837"/>
                </a:cubicBezTo>
                <a:close/>
                <a:moveTo>
                  <a:pt x="101575" y="0"/>
                </a:moveTo>
                <a:cubicBezTo>
                  <a:pt x="136652" y="0"/>
                  <a:pt x="165087" y="28436"/>
                  <a:pt x="165087" y="63513"/>
                </a:cubicBezTo>
                <a:cubicBezTo>
                  <a:pt x="165087" y="98590"/>
                  <a:pt x="136652" y="127025"/>
                  <a:pt x="101575" y="127025"/>
                </a:cubicBezTo>
                <a:cubicBezTo>
                  <a:pt x="66497" y="127025"/>
                  <a:pt x="38062" y="98590"/>
                  <a:pt x="38062" y="63513"/>
                </a:cubicBezTo>
                <a:cubicBezTo>
                  <a:pt x="38062" y="28436"/>
                  <a:pt x="66497" y="0"/>
                  <a:pt x="101575" y="0"/>
                </a:cubicBezTo>
                <a:close/>
                <a:moveTo>
                  <a:pt x="241300" y="196837"/>
                </a:moveTo>
                <a:cubicBezTo>
                  <a:pt x="241313" y="235421"/>
                  <a:pt x="210044" y="266710"/>
                  <a:pt x="171460" y="266723"/>
                </a:cubicBezTo>
                <a:cubicBezTo>
                  <a:pt x="159601" y="266727"/>
                  <a:pt x="147937" y="263712"/>
                  <a:pt x="137566" y="257962"/>
                </a:cubicBezTo>
                <a:lnTo>
                  <a:pt x="109792" y="266408"/>
                </a:lnTo>
                <a:cubicBezTo>
                  <a:pt x="106436" y="267430"/>
                  <a:pt x="102889" y="265539"/>
                  <a:pt x="101867" y="262184"/>
                </a:cubicBezTo>
                <a:cubicBezTo>
                  <a:pt x="101500" y="260977"/>
                  <a:pt x="101500" y="259690"/>
                  <a:pt x="101867" y="258483"/>
                </a:cubicBezTo>
                <a:lnTo>
                  <a:pt x="110325" y="230708"/>
                </a:lnTo>
                <a:cubicBezTo>
                  <a:pt x="91628" y="196957"/>
                  <a:pt x="103833" y="154440"/>
                  <a:pt x="137584" y="135743"/>
                </a:cubicBezTo>
                <a:cubicBezTo>
                  <a:pt x="171336" y="117046"/>
                  <a:pt x="213853" y="129249"/>
                  <a:pt x="232550" y="163001"/>
                </a:cubicBezTo>
                <a:cubicBezTo>
                  <a:pt x="238284" y="173352"/>
                  <a:pt x="241295" y="184991"/>
                  <a:pt x="241300" y="196825"/>
                </a:cubicBezTo>
                <a:close/>
                <a:moveTo>
                  <a:pt x="146025" y="177787"/>
                </a:moveTo>
                <a:cubicBezTo>
                  <a:pt x="142518" y="177787"/>
                  <a:pt x="139675" y="180631"/>
                  <a:pt x="139675" y="184137"/>
                </a:cubicBezTo>
                <a:cubicBezTo>
                  <a:pt x="139675" y="187644"/>
                  <a:pt x="142518" y="190487"/>
                  <a:pt x="146025" y="190487"/>
                </a:cubicBezTo>
                <a:lnTo>
                  <a:pt x="196850" y="190487"/>
                </a:lnTo>
                <a:cubicBezTo>
                  <a:pt x="200356" y="190487"/>
                  <a:pt x="203200" y="187644"/>
                  <a:pt x="203200" y="184137"/>
                </a:cubicBezTo>
                <a:cubicBezTo>
                  <a:pt x="203200" y="180631"/>
                  <a:pt x="200356" y="177787"/>
                  <a:pt x="196850" y="177787"/>
                </a:cubicBezTo>
                <a:lnTo>
                  <a:pt x="146050" y="177787"/>
                </a:lnTo>
                <a:close/>
                <a:moveTo>
                  <a:pt x="139675" y="209537"/>
                </a:moveTo>
                <a:cubicBezTo>
                  <a:pt x="139675" y="213044"/>
                  <a:pt x="142518" y="215887"/>
                  <a:pt x="146025" y="215887"/>
                </a:cubicBezTo>
                <a:lnTo>
                  <a:pt x="171425" y="215887"/>
                </a:lnTo>
                <a:cubicBezTo>
                  <a:pt x="174931" y="215887"/>
                  <a:pt x="177775" y="213044"/>
                  <a:pt x="177775" y="209537"/>
                </a:cubicBezTo>
                <a:cubicBezTo>
                  <a:pt x="177775" y="206031"/>
                  <a:pt x="174931" y="203187"/>
                  <a:pt x="171425" y="203187"/>
                </a:cubicBezTo>
                <a:lnTo>
                  <a:pt x="146025" y="203187"/>
                </a:lnTo>
                <a:cubicBezTo>
                  <a:pt x="142518" y="203187"/>
                  <a:pt x="139675" y="206031"/>
                  <a:pt x="139675" y="209537"/>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0" name="Rectangle 49">
            <a:hlinkClick r:id="rId9" action="ppaction://hlinksldjump"/>
            <a:extLst>
              <a:ext uri="{FF2B5EF4-FFF2-40B4-BE49-F238E27FC236}">
                <a16:creationId xmlns:a16="http://schemas.microsoft.com/office/drawing/2014/main" id="{A296E84B-3E01-D34E-0C38-C37C9DCF0B7E}"/>
              </a:ext>
            </a:extLst>
          </p:cNvPr>
          <p:cNvSpPr/>
          <p:nvPr/>
        </p:nvSpPr>
        <p:spPr>
          <a:xfrm>
            <a:off x="7708104" y="1395599"/>
            <a:ext cx="3632996" cy="246221"/>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ctr">
            <a:no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FFFFFF"/>
                </a:solidFill>
                <a:effectLst/>
                <a:uLnTx/>
                <a:uFillTx/>
                <a:latin typeface="+mj-lt"/>
                <a:ea typeface="+mn-ea"/>
                <a:cs typeface="+mn-cs"/>
              </a:rPr>
              <a:t>Call script and discussion guide</a:t>
            </a:r>
          </a:p>
        </p:txBody>
      </p:sp>
      <p:sp>
        <p:nvSpPr>
          <p:cNvPr id="52" name="TextBox 51">
            <a:extLst>
              <a:ext uri="{FF2B5EF4-FFF2-40B4-BE49-F238E27FC236}">
                <a16:creationId xmlns:a16="http://schemas.microsoft.com/office/drawing/2014/main" id="{9CAC50F2-ABE7-898E-E1C6-8EBDC1DFABE5}"/>
              </a:ext>
            </a:extLst>
          </p:cNvPr>
          <p:cNvSpPr txBox="1">
            <a:spLocks/>
          </p:cNvSpPr>
          <p:nvPr/>
        </p:nvSpPr>
        <p:spPr>
          <a:xfrm>
            <a:off x="7419975" y="1773333"/>
            <a:ext cx="4062414" cy="1985159"/>
          </a:xfrm>
          <a:prstGeom prst="rect">
            <a:avLst/>
          </a:prstGeom>
          <a:noFill/>
        </p:spPr>
        <p:txBody>
          <a:bodyPr wrap="square" lIns="0" tIns="0" rIns="0" bIns="0">
            <a:spAutoFit/>
          </a:bodyPr>
          <a:lstStyle/>
          <a:p>
            <a:pPr marL="176213" marR="0" lvl="0" indent="-176213"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One-minute opening pitch</a:t>
            </a:r>
          </a:p>
          <a:p>
            <a:pPr marL="176213" marR="0" lvl="0" indent="-176213"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Discussion guide</a:t>
            </a:r>
          </a:p>
          <a:p>
            <a:pPr marR="0" lvl="1" indent="-165100" defTabSz="932742" rtl="0" eaLnBrk="1" fontAlgn="auto" latinLnBrk="0" hangingPunct="1">
              <a:lnSpc>
                <a:spcPct val="100000"/>
              </a:lnSpc>
              <a:spcBef>
                <a:spcPts val="0"/>
              </a:spcBef>
              <a:spcAft>
                <a:spcPts val="300"/>
              </a:spcAft>
              <a:buClr>
                <a:srgbClr val="000000"/>
              </a:buClr>
              <a:buSzPct val="100000"/>
              <a:buFont typeface="Tahoma" panose="020B0604030504040204" pitchFamily="34" charset="0"/>
              <a:buChar char="–"/>
              <a:tabLst/>
              <a:defRPr/>
            </a:pPr>
            <a:r>
              <a:rPr kumimoji="0" lang="en-US" sz="1200" b="0" i="0" u="none" strike="noStrike" kern="1200" cap="none" spc="0" normalizeH="0" baseline="0" noProof="0" dirty="0">
                <a:ln>
                  <a:noFill/>
                </a:ln>
                <a:solidFill>
                  <a:srgbClr val="000000"/>
                </a:solidFill>
                <a:effectLst/>
                <a:uLnTx/>
                <a:uFillTx/>
                <a:ea typeface="+mn-ea"/>
                <a:cs typeface="+mn-cs"/>
              </a:rPr>
              <a:t>Qualifying questions to understand customer needs, interests, and pain points</a:t>
            </a:r>
          </a:p>
          <a:p>
            <a:pPr marL="628650" marR="0" lvl="2" indent="-11430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ea typeface="+mn-ea"/>
                <a:cs typeface="+mn-cs"/>
              </a:rPr>
              <a:t>Current server hardware/infrastructure</a:t>
            </a:r>
          </a:p>
          <a:p>
            <a:pPr marL="628650" marR="0" lvl="2" indent="-11430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ea typeface="+mn-ea"/>
                <a:cs typeface="+mn-cs"/>
              </a:rPr>
              <a:t>Need for new software and hardware</a:t>
            </a:r>
          </a:p>
          <a:p>
            <a:pPr marL="628650" marR="0" lvl="2" indent="-11430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ea typeface="+mn-ea"/>
                <a:cs typeface="+mn-cs"/>
              </a:rPr>
              <a:t>Need for AI, advanced security, supporting remote work, cloud technologies</a:t>
            </a:r>
          </a:p>
          <a:p>
            <a:pPr marL="176213" marR="0" lvl="0" indent="-176213"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Objection handling</a:t>
            </a:r>
          </a:p>
        </p:txBody>
      </p:sp>
      <p:sp>
        <p:nvSpPr>
          <p:cNvPr id="62" name="Graphic 17" descr="Icon of two people with a checkmark">
            <a:hlinkClick r:id="rId7" action="ppaction://hlinksldjump"/>
            <a:extLst>
              <a:ext uri="{FF2B5EF4-FFF2-40B4-BE49-F238E27FC236}">
                <a16:creationId xmlns:a16="http://schemas.microsoft.com/office/drawing/2014/main" id="{AB917C9A-C491-7CE9-9388-BDA3DBF295BF}"/>
              </a:ext>
            </a:extLst>
          </p:cNvPr>
          <p:cNvSpPr>
            <a:spLocks/>
          </p:cNvSpPr>
          <p:nvPr/>
        </p:nvSpPr>
        <p:spPr>
          <a:xfrm>
            <a:off x="7385213" y="4273564"/>
            <a:ext cx="173736" cy="175789"/>
          </a:xfrm>
          <a:custGeom>
            <a:avLst/>
            <a:gdLst>
              <a:gd name="connsiteX0" fmla="*/ 102965 w 200025"/>
              <a:gd name="connsiteY0" fmla="*/ 104775 h 200025"/>
              <a:gd name="connsiteX1" fmla="*/ 19050 w 200025"/>
              <a:gd name="connsiteY1" fmla="*/ 104775 h 200025"/>
              <a:gd name="connsiteX2" fmla="*/ 0 w 200025"/>
              <a:gd name="connsiteY2" fmla="*/ 123825 h 200025"/>
              <a:gd name="connsiteX3" fmla="*/ 0 w 200025"/>
              <a:gd name="connsiteY3" fmla="*/ 138113 h 200025"/>
              <a:gd name="connsiteX4" fmla="*/ 48 w 200025"/>
              <a:gd name="connsiteY4" fmla="*/ 140303 h 200025"/>
              <a:gd name="connsiteX5" fmla="*/ 61913 w 200025"/>
              <a:gd name="connsiteY5" fmla="*/ 180975 h 200025"/>
              <a:gd name="connsiteX6" fmla="*/ 92764 w 200025"/>
              <a:gd name="connsiteY6" fmla="*/ 176336 h 200025"/>
              <a:gd name="connsiteX7" fmla="*/ 85725 w 200025"/>
              <a:gd name="connsiteY7" fmla="*/ 147638 h 200025"/>
              <a:gd name="connsiteX8" fmla="*/ 102965 w 200025"/>
              <a:gd name="connsiteY8" fmla="*/ 104775 h 200025"/>
              <a:gd name="connsiteX9" fmla="*/ 104775 w 200025"/>
              <a:gd name="connsiteY9" fmla="*/ 42863 h 200025"/>
              <a:gd name="connsiteX10" fmla="*/ 61913 w 200025"/>
              <a:gd name="connsiteY10" fmla="*/ 0 h 200025"/>
              <a:gd name="connsiteX11" fmla="*/ 19050 w 200025"/>
              <a:gd name="connsiteY11" fmla="*/ 42863 h 200025"/>
              <a:gd name="connsiteX12" fmla="*/ 61913 w 200025"/>
              <a:gd name="connsiteY12" fmla="*/ 85725 h 200025"/>
              <a:gd name="connsiteX13" fmla="*/ 104775 w 200025"/>
              <a:gd name="connsiteY13" fmla="*/ 42863 h 200025"/>
              <a:gd name="connsiteX14" fmla="*/ 180975 w 200025"/>
              <a:gd name="connsiteY14" fmla="*/ 52388 h 200025"/>
              <a:gd name="connsiteX15" fmla="*/ 147638 w 200025"/>
              <a:gd name="connsiteY15" fmla="*/ 19050 h 200025"/>
              <a:gd name="connsiteX16" fmla="*/ 114300 w 200025"/>
              <a:gd name="connsiteY16" fmla="*/ 52388 h 200025"/>
              <a:gd name="connsiteX17" fmla="*/ 147638 w 200025"/>
              <a:gd name="connsiteY17" fmla="*/ 85725 h 200025"/>
              <a:gd name="connsiteX18" fmla="*/ 180975 w 200025"/>
              <a:gd name="connsiteY18" fmla="*/ 52388 h 200025"/>
              <a:gd name="connsiteX19" fmla="*/ 200025 w 200025"/>
              <a:gd name="connsiteY19" fmla="*/ 147638 h 200025"/>
              <a:gd name="connsiteX20" fmla="*/ 147638 w 200025"/>
              <a:gd name="connsiteY20" fmla="*/ 200025 h 200025"/>
              <a:gd name="connsiteX21" fmla="*/ 95250 w 200025"/>
              <a:gd name="connsiteY21" fmla="*/ 147638 h 200025"/>
              <a:gd name="connsiteX22" fmla="*/ 147638 w 200025"/>
              <a:gd name="connsiteY22" fmla="*/ 95250 h 200025"/>
              <a:gd name="connsiteX23" fmla="*/ 200025 w 200025"/>
              <a:gd name="connsiteY23" fmla="*/ 147638 h 200025"/>
              <a:gd name="connsiteX24" fmla="*/ 179584 w 200025"/>
              <a:gd name="connsiteY24" fmla="*/ 125216 h 200025"/>
              <a:gd name="connsiteX25" fmla="*/ 172849 w 200025"/>
              <a:gd name="connsiteY25" fmla="*/ 125207 h 200025"/>
              <a:gd name="connsiteX26" fmla="*/ 172841 w 200025"/>
              <a:gd name="connsiteY26" fmla="*/ 125216 h 200025"/>
              <a:gd name="connsiteX27" fmla="*/ 138113 w 200025"/>
              <a:gd name="connsiteY27" fmla="*/ 159953 h 200025"/>
              <a:gd name="connsiteX28" fmla="*/ 122434 w 200025"/>
              <a:gd name="connsiteY28" fmla="*/ 144266 h 200025"/>
              <a:gd name="connsiteX29" fmla="*/ 115691 w 200025"/>
              <a:gd name="connsiteY29" fmla="*/ 144266 h 200025"/>
              <a:gd name="connsiteX30" fmla="*/ 115691 w 200025"/>
              <a:gd name="connsiteY30" fmla="*/ 151009 h 200025"/>
              <a:gd name="connsiteX31" fmla="*/ 134741 w 200025"/>
              <a:gd name="connsiteY31" fmla="*/ 170059 h 200025"/>
              <a:gd name="connsiteX32" fmla="*/ 141476 w 200025"/>
              <a:gd name="connsiteY32" fmla="*/ 170068 h 200025"/>
              <a:gd name="connsiteX33" fmla="*/ 141484 w 200025"/>
              <a:gd name="connsiteY33" fmla="*/ 170059 h 200025"/>
              <a:gd name="connsiteX34" fmla="*/ 179584 w 200025"/>
              <a:gd name="connsiteY34" fmla="*/ 131959 h 200025"/>
              <a:gd name="connsiteX35" fmla="*/ 179593 w 200025"/>
              <a:gd name="connsiteY35" fmla="*/ 125224 h 200025"/>
              <a:gd name="connsiteX36" fmla="*/ 179584 w 200025"/>
              <a:gd name="connsiteY36" fmla="*/ 125216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0025" h="200025">
                <a:moveTo>
                  <a:pt x="102965" y="104775"/>
                </a:moveTo>
                <a:lnTo>
                  <a:pt x="19050" y="104775"/>
                </a:lnTo>
                <a:cubicBezTo>
                  <a:pt x="8529" y="104775"/>
                  <a:pt x="0" y="113304"/>
                  <a:pt x="0" y="123825"/>
                </a:cubicBezTo>
                <a:lnTo>
                  <a:pt x="0" y="138113"/>
                </a:lnTo>
                <a:lnTo>
                  <a:pt x="48" y="140303"/>
                </a:lnTo>
                <a:cubicBezTo>
                  <a:pt x="1572" y="171869"/>
                  <a:pt x="35985" y="180975"/>
                  <a:pt x="61913" y="180975"/>
                </a:cubicBezTo>
                <a:cubicBezTo>
                  <a:pt x="71723" y="180975"/>
                  <a:pt x="82763" y="179670"/>
                  <a:pt x="92764" y="176336"/>
                </a:cubicBezTo>
                <a:cubicBezTo>
                  <a:pt x="88125" y="167482"/>
                  <a:pt x="85710" y="157633"/>
                  <a:pt x="85725" y="147638"/>
                </a:cubicBezTo>
                <a:cubicBezTo>
                  <a:pt x="85725" y="131007"/>
                  <a:pt x="92288" y="115900"/>
                  <a:pt x="102965" y="104775"/>
                </a:cubicBezTo>
                <a:close/>
                <a:moveTo>
                  <a:pt x="104775" y="42863"/>
                </a:moveTo>
                <a:cubicBezTo>
                  <a:pt x="104775" y="19190"/>
                  <a:pt x="85585" y="0"/>
                  <a:pt x="61913" y="0"/>
                </a:cubicBezTo>
                <a:cubicBezTo>
                  <a:pt x="38240" y="0"/>
                  <a:pt x="19050" y="19190"/>
                  <a:pt x="19050" y="42863"/>
                </a:cubicBezTo>
                <a:cubicBezTo>
                  <a:pt x="19050" y="66535"/>
                  <a:pt x="38240" y="85725"/>
                  <a:pt x="61913" y="85725"/>
                </a:cubicBezTo>
                <a:cubicBezTo>
                  <a:pt x="85585" y="85725"/>
                  <a:pt x="104775" y="66535"/>
                  <a:pt x="104775" y="42863"/>
                </a:cubicBezTo>
                <a:close/>
                <a:moveTo>
                  <a:pt x="180975" y="52388"/>
                </a:moveTo>
                <a:cubicBezTo>
                  <a:pt x="180975" y="33976"/>
                  <a:pt x="166049" y="19050"/>
                  <a:pt x="147638" y="19050"/>
                </a:cubicBezTo>
                <a:cubicBezTo>
                  <a:pt x="129226" y="19050"/>
                  <a:pt x="114300" y="33976"/>
                  <a:pt x="114300" y="52388"/>
                </a:cubicBezTo>
                <a:cubicBezTo>
                  <a:pt x="114300" y="70799"/>
                  <a:pt x="129226" y="85725"/>
                  <a:pt x="147638" y="85725"/>
                </a:cubicBezTo>
                <a:cubicBezTo>
                  <a:pt x="166049" y="85725"/>
                  <a:pt x="180975" y="70799"/>
                  <a:pt x="180975" y="52388"/>
                </a:cubicBezTo>
                <a:close/>
                <a:moveTo>
                  <a:pt x="200025" y="147638"/>
                </a:moveTo>
                <a:cubicBezTo>
                  <a:pt x="200025" y="176571"/>
                  <a:pt x="176571" y="200025"/>
                  <a:pt x="147638" y="200025"/>
                </a:cubicBezTo>
                <a:cubicBezTo>
                  <a:pt x="118704" y="200025"/>
                  <a:pt x="95250" y="176571"/>
                  <a:pt x="95250" y="147638"/>
                </a:cubicBezTo>
                <a:cubicBezTo>
                  <a:pt x="95250" y="118704"/>
                  <a:pt x="118704" y="95250"/>
                  <a:pt x="147638" y="95250"/>
                </a:cubicBezTo>
                <a:cubicBezTo>
                  <a:pt x="176571" y="95250"/>
                  <a:pt x="200025" y="118704"/>
                  <a:pt x="200025" y="147638"/>
                </a:cubicBezTo>
                <a:close/>
                <a:moveTo>
                  <a:pt x="179584" y="125216"/>
                </a:moveTo>
                <a:cubicBezTo>
                  <a:pt x="177727" y="123354"/>
                  <a:pt x="174711" y="123350"/>
                  <a:pt x="172849" y="125207"/>
                </a:cubicBezTo>
                <a:cubicBezTo>
                  <a:pt x="172846" y="125210"/>
                  <a:pt x="172844" y="125213"/>
                  <a:pt x="172841" y="125216"/>
                </a:cubicBezTo>
                <a:lnTo>
                  <a:pt x="138113" y="159953"/>
                </a:lnTo>
                <a:lnTo>
                  <a:pt x="122434" y="144266"/>
                </a:lnTo>
                <a:cubicBezTo>
                  <a:pt x="120572" y="142404"/>
                  <a:pt x="117553" y="142404"/>
                  <a:pt x="115691" y="144266"/>
                </a:cubicBezTo>
                <a:cubicBezTo>
                  <a:pt x="113829" y="146128"/>
                  <a:pt x="113829" y="149147"/>
                  <a:pt x="115691" y="151009"/>
                </a:cubicBezTo>
                <a:lnTo>
                  <a:pt x="134741" y="170059"/>
                </a:lnTo>
                <a:cubicBezTo>
                  <a:pt x="136598" y="171921"/>
                  <a:pt x="139614" y="171925"/>
                  <a:pt x="141476" y="170068"/>
                </a:cubicBezTo>
                <a:cubicBezTo>
                  <a:pt x="141479" y="170065"/>
                  <a:pt x="141482" y="170062"/>
                  <a:pt x="141484" y="170059"/>
                </a:cubicBezTo>
                <a:lnTo>
                  <a:pt x="179584" y="131959"/>
                </a:lnTo>
                <a:cubicBezTo>
                  <a:pt x="181446" y="130102"/>
                  <a:pt x="181450" y="127086"/>
                  <a:pt x="179593" y="125224"/>
                </a:cubicBezTo>
                <a:cubicBezTo>
                  <a:pt x="179590" y="125221"/>
                  <a:pt x="179587" y="125219"/>
                  <a:pt x="179584" y="125216"/>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1" name="Rectangle 50">
            <a:hlinkClick r:id="rId7" action="ppaction://hlinksldjump"/>
            <a:extLst>
              <a:ext uri="{FF2B5EF4-FFF2-40B4-BE49-F238E27FC236}">
                <a16:creationId xmlns:a16="http://schemas.microsoft.com/office/drawing/2014/main" id="{21D5C5AA-7CA3-F829-A9FC-712C9DE722AB}"/>
              </a:ext>
            </a:extLst>
          </p:cNvPr>
          <p:cNvSpPr>
            <a:spLocks/>
          </p:cNvSpPr>
          <p:nvPr/>
        </p:nvSpPr>
        <p:spPr>
          <a:xfrm>
            <a:off x="7708104" y="4238348"/>
            <a:ext cx="3632996" cy="246221"/>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ctr">
            <a:no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FFFFFF"/>
                </a:solidFill>
                <a:effectLst/>
                <a:uLnTx/>
                <a:uFillTx/>
                <a:latin typeface="+mj-lt"/>
                <a:ea typeface="+mn-ea"/>
                <a:cs typeface="+mn-cs"/>
              </a:rPr>
              <a:t>Call wrap-up</a:t>
            </a:r>
          </a:p>
        </p:txBody>
      </p:sp>
      <p:sp>
        <p:nvSpPr>
          <p:cNvPr id="54" name="Content Placeholder 2">
            <a:extLst>
              <a:ext uri="{FF2B5EF4-FFF2-40B4-BE49-F238E27FC236}">
                <a16:creationId xmlns:a16="http://schemas.microsoft.com/office/drawing/2014/main" id="{C378BBB9-76FE-1E09-B37F-343C3D2BB552}"/>
              </a:ext>
            </a:extLst>
          </p:cNvPr>
          <p:cNvSpPr txBox="1">
            <a:spLocks/>
          </p:cNvSpPr>
          <p:nvPr/>
        </p:nvSpPr>
        <p:spPr>
          <a:xfrm>
            <a:off x="7419975" y="4616082"/>
            <a:ext cx="4062414" cy="1408078"/>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marR="0" lvl="0" indent="-17145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Summarize the call</a:t>
            </a:r>
          </a:p>
          <a:p>
            <a:pPr marL="171450" marR="0" lvl="0" indent="-17145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Direct the customer to a call to action (CTA)</a:t>
            </a:r>
          </a:p>
          <a:p>
            <a:pPr marL="171450" marR="0" lvl="0" indent="-17145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Schedule another call to act on next steps</a:t>
            </a:r>
          </a:p>
          <a:p>
            <a:pPr marL="171450" marR="0" lvl="0" indent="-171450" defTabSz="932742" rtl="0" eaLnBrk="1" fontAlgn="auto" latinLnBrk="0" hangingPunct="1">
              <a:lnSpc>
                <a:spcPct val="100000"/>
              </a:lnSpc>
              <a:spcBef>
                <a:spcPts val="0"/>
              </a:spcBef>
              <a:spcAft>
                <a:spcPts val="300"/>
              </a:spcAft>
              <a:buClr>
                <a:srgbClr val="000000"/>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ea typeface="Calibri"/>
                <a:cs typeface="Calibri"/>
              </a:rPr>
              <a:t>After the call, send an email to thank the customer, recap the conversation, and share Windows Server 2025 info/links</a:t>
            </a:r>
          </a:p>
        </p:txBody>
      </p:sp>
      <p:sp>
        <p:nvSpPr>
          <p:cNvPr id="5" name="Slide Number Placeholder 4">
            <a:extLst>
              <a:ext uri="{FF2B5EF4-FFF2-40B4-BE49-F238E27FC236}">
                <a16:creationId xmlns:a16="http://schemas.microsoft.com/office/drawing/2014/main" id="{26DE784D-4E5F-129C-FA46-327FB636A0ED}"/>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algn="l"/>
            <a:fld id="{B659B50A-DF3E-4072-815D-F5A3B564ACB5}" type="slidenum">
              <a:rPr lang="en-US" smtClean="0">
                <a:solidFill>
                  <a:srgbClr val="FFFFFF"/>
                </a:solidFill>
              </a:rPr>
              <a:pPr algn="l"/>
              <a:t>3</a:t>
            </a:fld>
            <a:endParaRPr lang="en-US" dirty="0">
              <a:solidFill>
                <a:srgbClr val="FFFFFF"/>
              </a:solidFill>
            </a:endParaRPr>
          </a:p>
        </p:txBody>
      </p:sp>
    </p:spTree>
    <p:extLst>
      <p:ext uri="{BB962C8B-B14F-4D97-AF65-F5344CB8AC3E}">
        <p14:creationId xmlns:p14="http://schemas.microsoft.com/office/powerpoint/2010/main" val="205510688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3F5"/>
        </a:solidFill>
        <a:effectLst/>
      </p:bgPr>
    </p:bg>
    <p:spTree>
      <p:nvGrpSpPr>
        <p:cNvPr id="1" name=""/>
        <p:cNvGrpSpPr/>
        <p:nvPr/>
      </p:nvGrpSpPr>
      <p:grpSpPr>
        <a:xfrm>
          <a:off x="0" y="0"/>
          <a:ext cx="0" cy="0"/>
          <a:chOff x="0" y="0"/>
          <a:chExt cx="0" cy="0"/>
        </a:xfrm>
      </p:grpSpPr>
      <p:sp>
        <p:nvSpPr>
          <p:cNvPr id="62" name="Title 61">
            <a:extLst>
              <a:ext uri="{FF2B5EF4-FFF2-40B4-BE49-F238E27FC236}">
                <a16:creationId xmlns:a16="http://schemas.microsoft.com/office/drawing/2014/main" id="{242F1C43-3277-2292-0969-44E578788F4E}"/>
              </a:ext>
            </a:extLst>
          </p:cNvPr>
          <p:cNvSpPr>
            <a:spLocks noGrp="1"/>
          </p:cNvSpPr>
          <p:nvPr>
            <p:ph type="title"/>
          </p:nvPr>
        </p:nvSpPr>
        <p:spPr>
          <a:xfrm>
            <a:off x="584201" y="2598004"/>
            <a:ext cx="4553858" cy="492443"/>
          </a:xfrm>
        </p:spPr>
        <p:txBody>
          <a:bodyPr vert="horz" wrap="square" lIns="0" tIns="0" rIns="0" bIns="0" rtlCol="0" anchor="t">
            <a:spAutoFit/>
          </a:bodyPr>
          <a:lstStyle/>
          <a:p>
            <a:r>
              <a:rPr lang="en-US" dirty="0"/>
              <a:t>Prepare for the call</a:t>
            </a:r>
          </a:p>
        </p:txBody>
      </p:sp>
      <p:pic>
        <p:nvPicPr>
          <p:cNvPr id="12" name="Picture 11" descr="Microsoft logo">
            <a:extLst>
              <a:ext uri="{FF2B5EF4-FFF2-40B4-BE49-F238E27FC236}">
                <a16:creationId xmlns:a16="http://schemas.microsoft.com/office/drawing/2014/main" id="{B6A4239C-DE03-47A5-0C5D-F53908B6FAAC}"/>
              </a:ext>
            </a:extLst>
          </p:cNvPr>
          <p:cNvPicPr>
            <a:picLocks noChangeAspect="1"/>
          </p:cNvPicPr>
          <p:nvPr/>
        </p:nvPicPr>
        <p:blipFill>
          <a:blip r:embed="rId3"/>
          <a:stretch>
            <a:fillRect/>
          </a:stretch>
        </p:blipFill>
        <p:spPr>
          <a:xfrm>
            <a:off x="584200" y="588189"/>
            <a:ext cx="1373981" cy="295235"/>
          </a:xfrm>
          <a:prstGeom prst="rect">
            <a:avLst/>
          </a:prstGeom>
        </p:spPr>
      </p:pic>
      <p:sp>
        <p:nvSpPr>
          <p:cNvPr id="2" name="Title 61">
            <a:extLst>
              <a:ext uri="{FF2B5EF4-FFF2-40B4-BE49-F238E27FC236}">
                <a16:creationId xmlns:a16="http://schemas.microsoft.com/office/drawing/2014/main" id="{3AE390F4-E702-ED0A-60F0-B06FF9B77258}"/>
              </a:ext>
            </a:extLst>
          </p:cNvPr>
          <p:cNvSpPr txBox="1">
            <a:spLocks/>
          </p:cNvSpPr>
          <p:nvPr/>
        </p:nvSpPr>
        <p:spPr>
          <a:xfrm>
            <a:off x="588264" y="2098554"/>
            <a:ext cx="3036344" cy="369332"/>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200" b="0" kern="1200" cap="none" spc="-50" baseline="0">
                <a:ln w="3175">
                  <a:noFill/>
                </a:ln>
                <a:solidFill>
                  <a:srgbClr val="091F2C"/>
                </a:solidFill>
                <a:effectLst/>
                <a:latin typeface="+mj-lt"/>
                <a:ea typeface="+mn-ea"/>
                <a:cs typeface="Segoe UI" pitchFamily="34" charset="0"/>
              </a:defRPr>
            </a:lvl1pPr>
          </a:lstStyle>
          <a:p>
            <a:pPr>
              <a:spcBef>
                <a:spcPts val="0"/>
              </a:spcBef>
            </a:pPr>
            <a:r>
              <a:rPr lang="en-US" sz="2400" spc="0" dirty="0">
                <a:ln>
                  <a:noFill/>
                </a:ln>
                <a:solidFill>
                  <a:srgbClr val="000000"/>
                </a:solidFill>
                <a:cs typeface="Segoe UI Semibold" panose="020B0502040204020203" pitchFamily="34" charset="0"/>
              </a:rPr>
              <a:t>Windows Server 2025</a:t>
            </a:r>
          </a:p>
        </p:txBody>
      </p:sp>
    </p:spTree>
    <p:extLst>
      <p:ext uri="{BB962C8B-B14F-4D97-AF65-F5344CB8AC3E}">
        <p14:creationId xmlns:p14="http://schemas.microsoft.com/office/powerpoint/2010/main" val="71719933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Freeform: Shape 92">
            <a:extLst>
              <a:ext uri="{FF2B5EF4-FFF2-40B4-BE49-F238E27FC236}">
                <a16:creationId xmlns:a16="http://schemas.microsoft.com/office/drawing/2014/main" id="{166B3C37-1F4B-3B3F-05A2-C6A245BB8B03}"/>
              </a:ext>
              <a:ext uri="{C183D7F6-B498-43B3-948B-1728B52AA6E4}">
                <adec:decorative xmlns:adec="http://schemas.microsoft.com/office/drawing/2017/decorative" val="1"/>
              </a:ext>
            </a:extLst>
          </p:cNvPr>
          <p:cNvSpPr>
            <a:spLocks/>
          </p:cNvSpPr>
          <p:nvPr/>
        </p:nvSpPr>
        <p:spPr>
          <a:xfrm rot="10800000">
            <a:off x="1715871" y="3002033"/>
            <a:ext cx="1855448" cy="397368"/>
          </a:xfrm>
          <a:custGeom>
            <a:avLst/>
            <a:gdLst>
              <a:gd name="connsiteX0" fmla="*/ 1720527 w 1931361"/>
              <a:gd name="connsiteY0" fmla="*/ 413626 h 413626"/>
              <a:gd name="connsiteX1" fmla="*/ 210836 w 1931361"/>
              <a:gd name="connsiteY1" fmla="*/ 413626 h 413626"/>
              <a:gd name="connsiteX2" fmla="*/ 111652 w 1931361"/>
              <a:gd name="connsiteY2" fmla="*/ 303450 h 413626"/>
              <a:gd name="connsiteX3" fmla="*/ 111652 w 1931361"/>
              <a:gd name="connsiteY3" fmla="*/ 124646 h 413626"/>
              <a:gd name="connsiteX4" fmla="*/ 0 w 1931361"/>
              <a:gd name="connsiteY4" fmla="*/ 620 h 413626"/>
              <a:gd name="connsiteX5" fmla="*/ 0 w 1931361"/>
              <a:gd name="connsiteY5" fmla="*/ 0 h 413626"/>
              <a:gd name="connsiteX6" fmla="*/ 1931361 w 1931361"/>
              <a:gd name="connsiteY6" fmla="*/ 0 h 413626"/>
              <a:gd name="connsiteX7" fmla="*/ 1931361 w 1931361"/>
              <a:gd name="connsiteY7" fmla="*/ 620 h 413626"/>
              <a:gd name="connsiteX8" fmla="*/ 1819710 w 1931361"/>
              <a:gd name="connsiteY8" fmla="*/ 124646 h 413626"/>
              <a:gd name="connsiteX9" fmla="*/ 1819710 w 1931361"/>
              <a:gd name="connsiteY9" fmla="*/ 303450 h 413626"/>
              <a:gd name="connsiteX10" fmla="*/ 1720527 w 1931361"/>
              <a:gd name="connsiteY10" fmla="*/ 413626 h 41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1361" h="413626">
                <a:moveTo>
                  <a:pt x="1720527" y="413626"/>
                </a:moveTo>
                <a:lnTo>
                  <a:pt x="210836" y="413626"/>
                </a:lnTo>
                <a:cubicBezTo>
                  <a:pt x="156033" y="413626"/>
                  <a:pt x="111652" y="364326"/>
                  <a:pt x="111652" y="303450"/>
                </a:cubicBezTo>
                <a:lnTo>
                  <a:pt x="111652" y="124646"/>
                </a:lnTo>
                <a:cubicBezTo>
                  <a:pt x="111652" y="56121"/>
                  <a:pt x="61688" y="620"/>
                  <a:pt x="0" y="620"/>
                </a:cubicBezTo>
                <a:lnTo>
                  <a:pt x="0" y="0"/>
                </a:lnTo>
                <a:lnTo>
                  <a:pt x="1931361" y="0"/>
                </a:lnTo>
                <a:lnTo>
                  <a:pt x="1931361" y="620"/>
                </a:lnTo>
                <a:cubicBezTo>
                  <a:pt x="1869674" y="620"/>
                  <a:pt x="1819710" y="56121"/>
                  <a:pt x="1819710" y="124646"/>
                </a:cubicBezTo>
                <a:lnTo>
                  <a:pt x="1819710" y="303450"/>
                </a:lnTo>
                <a:cubicBezTo>
                  <a:pt x="1819710" y="364326"/>
                  <a:pt x="1775329" y="413626"/>
                  <a:pt x="1720527" y="413626"/>
                </a:cubicBezTo>
                <a:close/>
              </a:path>
            </a:pathLst>
          </a:custGeom>
          <a:solidFill>
            <a:srgbClr val="9FDBFD"/>
          </a:solidFill>
          <a:ln w="3175" cap="flat" cmpd="sng" algn="ctr">
            <a:noFill/>
            <a:prstDash val="solid"/>
          </a:ln>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94" name="Freeform: Shape 93">
            <a:extLst>
              <a:ext uri="{FF2B5EF4-FFF2-40B4-BE49-F238E27FC236}">
                <a16:creationId xmlns:a16="http://schemas.microsoft.com/office/drawing/2014/main" id="{45B0C0D7-2B50-5C01-819A-85CF9F0D098C}"/>
              </a:ext>
              <a:ext uri="{C183D7F6-B498-43B3-948B-1728B52AA6E4}">
                <adec:decorative xmlns:adec="http://schemas.microsoft.com/office/drawing/2017/decorative" val="1"/>
              </a:ext>
            </a:extLst>
          </p:cNvPr>
          <p:cNvSpPr>
            <a:spLocks/>
          </p:cNvSpPr>
          <p:nvPr/>
        </p:nvSpPr>
        <p:spPr>
          <a:xfrm rot="10800000">
            <a:off x="5467349" y="3002033"/>
            <a:ext cx="1855448" cy="397368"/>
          </a:xfrm>
          <a:custGeom>
            <a:avLst/>
            <a:gdLst>
              <a:gd name="connsiteX0" fmla="*/ 1720527 w 1931361"/>
              <a:gd name="connsiteY0" fmla="*/ 413626 h 413626"/>
              <a:gd name="connsiteX1" fmla="*/ 210836 w 1931361"/>
              <a:gd name="connsiteY1" fmla="*/ 413626 h 413626"/>
              <a:gd name="connsiteX2" fmla="*/ 111652 w 1931361"/>
              <a:gd name="connsiteY2" fmla="*/ 303450 h 413626"/>
              <a:gd name="connsiteX3" fmla="*/ 111652 w 1931361"/>
              <a:gd name="connsiteY3" fmla="*/ 124646 h 413626"/>
              <a:gd name="connsiteX4" fmla="*/ 0 w 1931361"/>
              <a:gd name="connsiteY4" fmla="*/ 620 h 413626"/>
              <a:gd name="connsiteX5" fmla="*/ 0 w 1931361"/>
              <a:gd name="connsiteY5" fmla="*/ 0 h 413626"/>
              <a:gd name="connsiteX6" fmla="*/ 1931361 w 1931361"/>
              <a:gd name="connsiteY6" fmla="*/ 0 h 413626"/>
              <a:gd name="connsiteX7" fmla="*/ 1931361 w 1931361"/>
              <a:gd name="connsiteY7" fmla="*/ 620 h 413626"/>
              <a:gd name="connsiteX8" fmla="*/ 1819710 w 1931361"/>
              <a:gd name="connsiteY8" fmla="*/ 124646 h 413626"/>
              <a:gd name="connsiteX9" fmla="*/ 1819710 w 1931361"/>
              <a:gd name="connsiteY9" fmla="*/ 303450 h 413626"/>
              <a:gd name="connsiteX10" fmla="*/ 1720527 w 1931361"/>
              <a:gd name="connsiteY10" fmla="*/ 413626 h 41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1361" h="413626">
                <a:moveTo>
                  <a:pt x="1720527" y="413626"/>
                </a:moveTo>
                <a:lnTo>
                  <a:pt x="210836" y="413626"/>
                </a:lnTo>
                <a:cubicBezTo>
                  <a:pt x="156033" y="413626"/>
                  <a:pt x="111652" y="364326"/>
                  <a:pt x="111652" y="303450"/>
                </a:cubicBezTo>
                <a:lnTo>
                  <a:pt x="111652" y="124646"/>
                </a:lnTo>
                <a:cubicBezTo>
                  <a:pt x="111652" y="56121"/>
                  <a:pt x="61688" y="620"/>
                  <a:pt x="0" y="620"/>
                </a:cubicBezTo>
                <a:lnTo>
                  <a:pt x="0" y="0"/>
                </a:lnTo>
                <a:lnTo>
                  <a:pt x="1931361" y="0"/>
                </a:lnTo>
                <a:lnTo>
                  <a:pt x="1931361" y="620"/>
                </a:lnTo>
                <a:cubicBezTo>
                  <a:pt x="1869674" y="620"/>
                  <a:pt x="1819710" y="56121"/>
                  <a:pt x="1819710" y="124646"/>
                </a:cubicBezTo>
                <a:lnTo>
                  <a:pt x="1819710" y="303450"/>
                </a:lnTo>
                <a:cubicBezTo>
                  <a:pt x="1819710" y="364326"/>
                  <a:pt x="1775329" y="413626"/>
                  <a:pt x="1720527" y="413626"/>
                </a:cubicBezTo>
                <a:close/>
              </a:path>
            </a:pathLst>
          </a:custGeom>
          <a:solidFill>
            <a:srgbClr val="9FDBFD"/>
          </a:solidFill>
          <a:ln w="3175" cap="flat" cmpd="sng" algn="ctr">
            <a:noFill/>
            <a:prstDash val="solid"/>
          </a:ln>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95" name="Freeform: Shape 94">
            <a:extLst>
              <a:ext uri="{FF2B5EF4-FFF2-40B4-BE49-F238E27FC236}">
                <a16:creationId xmlns:a16="http://schemas.microsoft.com/office/drawing/2014/main" id="{58CF99AB-812A-19FB-A106-09675AFAFE09}"/>
              </a:ext>
              <a:ext uri="{C183D7F6-B498-43B3-948B-1728B52AA6E4}">
                <adec:decorative xmlns:adec="http://schemas.microsoft.com/office/drawing/2017/decorative" val="1"/>
              </a:ext>
            </a:extLst>
          </p:cNvPr>
          <p:cNvSpPr>
            <a:spLocks/>
          </p:cNvSpPr>
          <p:nvPr/>
        </p:nvSpPr>
        <p:spPr>
          <a:xfrm rot="10800000">
            <a:off x="8959683" y="3002033"/>
            <a:ext cx="1855448" cy="397368"/>
          </a:xfrm>
          <a:custGeom>
            <a:avLst/>
            <a:gdLst>
              <a:gd name="connsiteX0" fmla="*/ 1720527 w 1931361"/>
              <a:gd name="connsiteY0" fmla="*/ 413626 h 413626"/>
              <a:gd name="connsiteX1" fmla="*/ 210836 w 1931361"/>
              <a:gd name="connsiteY1" fmla="*/ 413626 h 413626"/>
              <a:gd name="connsiteX2" fmla="*/ 111652 w 1931361"/>
              <a:gd name="connsiteY2" fmla="*/ 303450 h 413626"/>
              <a:gd name="connsiteX3" fmla="*/ 111652 w 1931361"/>
              <a:gd name="connsiteY3" fmla="*/ 124646 h 413626"/>
              <a:gd name="connsiteX4" fmla="*/ 0 w 1931361"/>
              <a:gd name="connsiteY4" fmla="*/ 620 h 413626"/>
              <a:gd name="connsiteX5" fmla="*/ 0 w 1931361"/>
              <a:gd name="connsiteY5" fmla="*/ 0 h 413626"/>
              <a:gd name="connsiteX6" fmla="*/ 1931361 w 1931361"/>
              <a:gd name="connsiteY6" fmla="*/ 0 h 413626"/>
              <a:gd name="connsiteX7" fmla="*/ 1931361 w 1931361"/>
              <a:gd name="connsiteY7" fmla="*/ 620 h 413626"/>
              <a:gd name="connsiteX8" fmla="*/ 1819710 w 1931361"/>
              <a:gd name="connsiteY8" fmla="*/ 124646 h 413626"/>
              <a:gd name="connsiteX9" fmla="*/ 1819710 w 1931361"/>
              <a:gd name="connsiteY9" fmla="*/ 303450 h 413626"/>
              <a:gd name="connsiteX10" fmla="*/ 1720527 w 1931361"/>
              <a:gd name="connsiteY10" fmla="*/ 413626 h 41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31361" h="413626">
                <a:moveTo>
                  <a:pt x="1720527" y="413626"/>
                </a:moveTo>
                <a:lnTo>
                  <a:pt x="210836" y="413626"/>
                </a:lnTo>
                <a:cubicBezTo>
                  <a:pt x="156033" y="413626"/>
                  <a:pt x="111652" y="364326"/>
                  <a:pt x="111652" y="303450"/>
                </a:cubicBezTo>
                <a:lnTo>
                  <a:pt x="111652" y="124646"/>
                </a:lnTo>
                <a:cubicBezTo>
                  <a:pt x="111652" y="56121"/>
                  <a:pt x="61688" y="620"/>
                  <a:pt x="0" y="620"/>
                </a:cubicBezTo>
                <a:lnTo>
                  <a:pt x="0" y="0"/>
                </a:lnTo>
                <a:lnTo>
                  <a:pt x="1931361" y="0"/>
                </a:lnTo>
                <a:lnTo>
                  <a:pt x="1931361" y="620"/>
                </a:lnTo>
                <a:cubicBezTo>
                  <a:pt x="1869674" y="620"/>
                  <a:pt x="1819710" y="56121"/>
                  <a:pt x="1819710" y="124646"/>
                </a:cubicBezTo>
                <a:lnTo>
                  <a:pt x="1819710" y="303450"/>
                </a:lnTo>
                <a:cubicBezTo>
                  <a:pt x="1819710" y="364326"/>
                  <a:pt x="1775329" y="413626"/>
                  <a:pt x="1720527" y="413626"/>
                </a:cubicBezTo>
                <a:close/>
              </a:path>
            </a:pathLst>
          </a:custGeom>
          <a:solidFill>
            <a:srgbClr val="9FDBFD"/>
          </a:solidFill>
          <a:ln w="3175" cap="flat" cmpd="sng" algn="ctr">
            <a:noFill/>
            <a:prstDash val="solid"/>
          </a:ln>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19" name="Rectangle: Rounded Corners 118">
            <a:extLst>
              <a:ext uri="{FF2B5EF4-FFF2-40B4-BE49-F238E27FC236}">
                <a16:creationId xmlns:a16="http://schemas.microsoft.com/office/drawing/2014/main" id="{D61E7AA9-A09C-18D2-918C-F500D42548F8}"/>
              </a:ext>
              <a:ext uri="{C183D7F6-B498-43B3-948B-1728B52AA6E4}">
                <adec:decorative xmlns:adec="http://schemas.microsoft.com/office/drawing/2017/decorative" val="1"/>
              </a:ext>
            </a:extLst>
          </p:cNvPr>
          <p:cNvSpPr>
            <a:spLocks/>
          </p:cNvSpPr>
          <p:nvPr/>
        </p:nvSpPr>
        <p:spPr bwMode="auto">
          <a:xfrm>
            <a:off x="592328" y="3399401"/>
            <a:ext cx="11007344" cy="2671199"/>
          </a:xfrm>
          <a:prstGeom prst="roundRect">
            <a:avLst>
              <a:gd name="adj" fmla="val 8295"/>
            </a:avLst>
          </a:prstGeom>
          <a:gradFill>
            <a:gsLst>
              <a:gs pos="68000">
                <a:srgbClr val="A0DDFF"/>
              </a:gs>
              <a:gs pos="100000">
                <a:srgbClr val="297BD0"/>
              </a:gs>
            </a:gsLst>
            <a:lin ang="2700000" scaled="1"/>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66" name="Rectangle: Rounded Corners 65">
            <a:extLst>
              <a:ext uri="{FF2B5EF4-FFF2-40B4-BE49-F238E27FC236}">
                <a16:creationId xmlns:a16="http://schemas.microsoft.com/office/drawing/2014/main" id="{EAAB84B0-1D1B-28F4-8F71-BDCA0FF6043B}"/>
              </a:ext>
              <a:ext uri="{C183D7F6-B498-43B3-948B-1728B52AA6E4}">
                <adec:decorative xmlns:adec="http://schemas.microsoft.com/office/drawing/2017/decorative" val="1"/>
              </a:ext>
            </a:extLst>
          </p:cNvPr>
          <p:cNvSpPr>
            <a:spLocks/>
          </p:cNvSpPr>
          <p:nvPr/>
        </p:nvSpPr>
        <p:spPr bwMode="auto">
          <a:xfrm>
            <a:off x="650874" y="3451201"/>
            <a:ext cx="10890252" cy="2567599"/>
          </a:xfrm>
          <a:prstGeom prst="roundRect">
            <a:avLst>
              <a:gd name="adj" fmla="val 666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7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1" name="Rectangle: Single Corner Rounded 10">
            <a:extLst>
              <a:ext uri="{FF2B5EF4-FFF2-40B4-BE49-F238E27FC236}">
                <a16:creationId xmlns:a16="http://schemas.microsoft.com/office/drawing/2014/main" id="{1FFEF734-009B-C663-048F-BC9CF49D8BD4}"/>
              </a:ext>
              <a:ext uri="{C183D7F6-B498-43B3-948B-1728B52AA6E4}">
                <adec:decorative xmlns:adec="http://schemas.microsoft.com/office/drawing/2017/decorative" val="1"/>
              </a:ext>
            </a:extLst>
          </p:cNvPr>
          <p:cNvSpPr>
            <a:spLocks/>
          </p:cNvSpPr>
          <p:nvPr/>
        </p:nvSpPr>
        <p:spPr bwMode="auto">
          <a:xfrm flipH="1" flipV="1">
            <a:off x="2604" y="-88900"/>
            <a:ext cx="12189396" cy="2106613"/>
          </a:xfrm>
          <a:prstGeom prst="round1Rect">
            <a:avLst>
              <a:gd name="adj" fmla="val 10500"/>
            </a:avLst>
          </a:prstGeom>
          <a:gradFill flip="none" rotWithShape="1">
            <a:gsLst>
              <a:gs pos="100000">
                <a:srgbClr val="B1B3B3">
                  <a:alpha val="17000"/>
                </a:srgbClr>
              </a:gs>
              <a:gs pos="0">
                <a:srgbClr val="FFFFFF">
                  <a:alpha val="6800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pic>
        <p:nvPicPr>
          <p:cNvPr id="58" name="Picture 57">
            <a:extLst>
              <a:ext uri="{FF2B5EF4-FFF2-40B4-BE49-F238E27FC236}">
                <a16:creationId xmlns:a16="http://schemas.microsoft.com/office/drawing/2014/main" id="{05E789DF-25AF-EF8F-9B4A-457B3EAA3EA9}"/>
              </a:ext>
              <a:ext uri="{C183D7F6-B498-43B3-948B-1728B52AA6E4}">
                <adec:decorative xmlns:adec="http://schemas.microsoft.com/office/drawing/2017/decorative" val="1"/>
              </a:ext>
            </a:extLst>
          </p:cNvPr>
          <p:cNvPicPr>
            <a:picLocks/>
          </p:cNvPicPr>
          <p:nvPr/>
        </p:nvPicPr>
        <p:blipFill rotWithShape="1">
          <a:blip r:embed="rId3" cstate="print">
            <a:alphaModFix/>
            <a:extLst>
              <a:ext uri="{28A0092B-C50C-407E-A947-70E740481C1C}">
                <a14:useLocalDpi xmlns:a14="http://schemas.microsoft.com/office/drawing/2010/main"/>
              </a:ext>
            </a:extLst>
          </a:blip>
          <a:srcRect/>
          <a:stretch/>
        </p:blipFill>
        <p:spPr>
          <a:xfrm flipH="1" flipV="1">
            <a:off x="584200" y="987421"/>
            <a:ext cx="11607800" cy="1030291"/>
          </a:xfrm>
          <a:custGeom>
            <a:avLst/>
            <a:gdLst>
              <a:gd name="connsiteX0" fmla="*/ 11117296 w 11315700"/>
              <a:gd name="connsiteY0" fmla="*/ 1190401 h 1190401"/>
              <a:gd name="connsiteX1" fmla="*/ 0 w 11315700"/>
              <a:gd name="connsiteY1" fmla="*/ 1190401 h 1190401"/>
              <a:gd name="connsiteX2" fmla="*/ 0 w 11315700"/>
              <a:gd name="connsiteY2" fmla="*/ 0 h 1190401"/>
              <a:gd name="connsiteX3" fmla="*/ 11315700 w 11315700"/>
              <a:gd name="connsiteY3" fmla="*/ 0 h 1190401"/>
              <a:gd name="connsiteX4" fmla="*/ 11315700 w 11315700"/>
              <a:gd name="connsiteY4" fmla="*/ 991997 h 1190401"/>
              <a:gd name="connsiteX5" fmla="*/ 11117296 w 11315700"/>
              <a:gd name="connsiteY5" fmla="*/ 1190401 h 119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15700" h="1190401">
                <a:moveTo>
                  <a:pt x="11117296" y="1190401"/>
                </a:moveTo>
                <a:lnTo>
                  <a:pt x="0" y="1190401"/>
                </a:lnTo>
                <a:lnTo>
                  <a:pt x="0" y="0"/>
                </a:lnTo>
                <a:lnTo>
                  <a:pt x="11315700" y="0"/>
                </a:lnTo>
                <a:lnTo>
                  <a:pt x="11315700" y="991997"/>
                </a:lnTo>
                <a:cubicBezTo>
                  <a:pt x="11315700" y="1101573"/>
                  <a:pt x="11226872" y="1190401"/>
                  <a:pt x="11117296" y="1190401"/>
                </a:cubicBezTo>
                <a:close/>
              </a:path>
            </a:pathLst>
          </a:custGeom>
        </p:spPr>
      </p:pic>
      <p:cxnSp>
        <p:nvCxnSpPr>
          <p:cNvPr id="5" name="Straight Connector 4">
            <a:extLst>
              <a:ext uri="{FF2B5EF4-FFF2-40B4-BE49-F238E27FC236}">
                <a16:creationId xmlns:a16="http://schemas.microsoft.com/office/drawing/2014/main" id="{269D5173-944B-9FF4-20F0-B9DB720EBC3C}"/>
              </a:ext>
              <a:ext uri="{C183D7F6-B498-43B3-948B-1728B52AA6E4}">
                <adec:decorative xmlns:adec="http://schemas.microsoft.com/office/drawing/2017/decorative" val="1"/>
              </a:ext>
            </a:extLst>
          </p:cNvPr>
          <p:cNvCxnSpPr>
            <a:cxnSpLocks/>
          </p:cNvCxnSpPr>
          <p:nvPr/>
        </p:nvCxnSpPr>
        <p:spPr>
          <a:xfrm>
            <a:off x="4632383" y="3662446"/>
            <a:ext cx="0" cy="2215991"/>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CF2A132-7C62-C276-6E04-5F8CF0BF856D}"/>
              </a:ext>
              <a:ext uri="{C183D7F6-B498-43B3-948B-1728B52AA6E4}">
                <adec:decorative xmlns:adec="http://schemas.microsoft.com/office/drawing/2017/decorative" val="1"/>
              </a:ext>
            </a:extLst>
          </p:cNvPr>
          <p:cNvCxnSpPr>
            <a:cxnSpLocks/>
          </p:cNvCxnSpPr>
          <p:nvPr/>
        </p:nvCxnSpPr>
        <p:spPr>
          <a:xfrm>
            <a:off x="8157763" y="3662446"/>
            <a:ext cx="0" cy="2215991"/>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0" name="Slide Number Placeholder 4">
            <a:extLst>
              <a:ext uri="{FF2B5EF4-FFF2-40B4-BE49-F238E27FC236}">
                <a16:creationId xmlns:a16="http://schemas.microsoft.com/office/drawing/2014/main" id="{53AD2847-A561-DBF3-5A77-FA13FB0BCCCB}"/>
              </a:ext>
              <a:ext uri="{C183D7F6-B498-43B3-948B-1728B52AA6E4}">
                <adec:decorative xmlns:adec="http://schemas.microsoft.com/office/drawing/2017/decorative" val="1"/>
              </a:ext>
            </a:extLst>
          </p:cNvPr>
          <p:cNvSpPr txBox="1">
            <a:spLocks/>
          </p:cNvSpPr>
          <p:nvPr/>
        </p:nvSpPr>
        <p:spPr>
          <a:xfrm>
            <a:off x="11102861" y="6564313"/>
            <a:ext cx="792466" cy="123111"/>
          </a:xfrm>
          <a:prstGeom prst="rect">
            <a:avLst/>
          </a:prstGeom>
        </p:spPr>
        <p:txBody>
          <a:bodyPr vert="horz" wrap="square" lIns="0" tIns="0" rIns="0" bIns="0" rtlCol="0" anchor="ctr">
            <a:spAutoFit/>
          </a:bodyPr>
          <a:lstStyle>
            <a:defPPr>
              <a:defRPr lang="en-US"/>
            </a:defPPr>
            <a:lvl1pPr marL="0" algn="r" defTabSz="914367" rtl="0" eaLnBrk="1" latinLnBrk="0" hangingPunct="1">
              <a:defRPr sz="800"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r" defTabSz="914367" rtl="0" eaLnBrk="1" fontAlgn="auto" latinLnBrk="0" hangingPunct="1">
              <a:lnSpc>
                <a:spcPct val="100000"/>
              </a:lnSpc>
              <a:spcBef>
                <a:spcPts val="0"/>
              </a:spcBef>
              <a:spcAft>
                <a:spcPts val="0"/>
              </a:spcAft>
              <a:buClrTx/>
              <a:buSzTx/>
              <a:buFontTx/>
              <a:buNone/>
              <a:tabLst/>
              <a:defRPr/>
            </a:pPr>
            <a:fld id="{0F0F523D-4DA0-4642-AC4E-F986DBA3B540}" type="slidenum">
              <a:rPr kumimoji="0" lang="en-US" sz="800" b="0" i="0" u="none" strike="noStrike" kern="1200" cap="none" spc="0" normalizeH="0" baseline="0" noProof="0" smtClean="0">
                <a:ln>
                  <a:noFill/>
                </a:ln>
                <a:solidFill>
                  <a:srgbClr val="FFFFFF"/>
                </a:solidFill>
                <a:effectLst/>
                <a:uLnTx/>
                <a:uFillTx/>
                <a:latin typeface="Segoe UI" panose="020B0502040204020203" pitchFamily="34" charset="0"/>
                <a:ea typeface="+mn-ea"/>
                <a:cs typeface="Segoe UI" panose="020B0502040204020203" pitchFamily="34" charset="0"/>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grpSp>
        <p:nvGrpSpPr>
          <p:cNvPr id="109" name="Group 108">
            <a:extLst>
              <a:ext uri="{FF2B5EF4-FFF2-40B4-BE49-F238E27FC236}">
                <a16:creationId xmlns:a16="http://schemas.microsoft.com/office/drawing/2014/main" id="{2CD314AA-BA94-FABD-3C9C-062326CA7FDC}"/>
              </a:ext>
              <a:ext uri="{C183D7F6-B498-43B3-948B-1728B52AA6E4}">
                <adec:decorative xmlns:adec="http://schemas.microsoft.com/office/drawing/2017/decorative" val="1"/>
              </a:ext>
            </a:extLst>
          </p:cNvPr>
          <p:cNvGrpSpPr/>
          <p:nvPr/>
        </p:nvGrpSpPr>
        <p:grpSpPr>
          <a:xfrm>
            <a:off x="1934946" y="2288517"/>
            <a:ext cx="1417296" cy="1005662"/>
            <a:chOff x="1934948" y="2484466"/>
            <a:chExt cx="1417296" cy="1005662"/>
          </a:xfrm>
        </p:grpSpPr>
        <p:sp>
          <p:nvSpPr>
            <p:cNvPr id="108" name="Rectangle: Rounded Corners 107">
              <a:extLst>
                <a:ext uri="{FF2B5EF4-FFF2-40B4-BE49-F238E27FC236}">
                  <a16:creationId xmlns:a16="http://schemas.microsoft.com/office/drawing/2014/main" id="{3B15A209-FAA5-93CD-CFB2-FE7D191A0833}"/>
                </a:ext>
              </a:extLst>
            </p:cNvPr>
            <p:cNvSpPr/>
            <p:nvPr/>
          </p:nvSpPr>
          <p:spPr bwMode="auto">
            <a:xfrm>
              <a:off x="1934948" y="2484466"/>
              <a:ext cx="1417296" cy="1005662"/>
            </a:xfrm>
            <a:prstGeom prst="roundRect">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rgbClr val="FFFFFF"/>
                </a:solidFill>
                <a:latin typeface="Segoe UI"/>
                <a:ea typeface="Noto Sans" panose="020B0502040504020204" pitchFamily="34" charset="0"/>
                <a:cs typeface="Noto Sans" panose="020B0502040504020204" pitchFamily="34" charset="0"/>
              </a:endParaRPr>
            </a:p>
          </p:txBody>
        </p:sp>
        <p:sp>
          <p:nvSpPr>
            <p:cNvPr id="50" name="Rectangle: Rounded Corners 49">
              <a:extLst>
                <a:ext uri="{FF2B5EF4-FFF2-40B4-BE49-F238E27FC236}">
                  <a16:creationId xmlns:a16="http://schemas.microsoft.com/office/drawing/2014/main" id="{492258D7-1680-BED9-0F7F-05DE8AF3DED5}"/>
                </a:ext>
              </a:extLst>
            </p:cNvPr>
            <p:cNvSpPr/>
            <p:nvPr/>
          </p:nvSpPr>
          <p:spPr bwMode="auto">
            <a:xfrm>
              <a:off x="1934948" y="2484466"/>
              <a:ext cx="1417296" cy="1005662"/>
            </a:xfrm>
            <a:prstGeom prst="roundRect">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grpSp>
      <p:sp>
        <p:nvSpPr>
          <p:cNvPr id="45" name="Freeform: Shape 44">
            <a:extLst>
              <a:ext uri="{FF2B5EF4-FFF2-40B4-BE49-F238E27FC236}">
                <a16:creationId xmlns:a16="http://schemas.microsoft.com/office/drawing/2014/main" id="{DE65C01A-5C99-11C1-56C9-F85E611B7BE9}"/>
              </a:ext>
              <a:ext uri="{C183D7F6-B498-43B3-948B-1728B52AA6E4}">
                <adec:decorative xmlns:adec="http://schemas.microsoft.com/office/drawing/2017/decorative" val="1"/>
              </a:ext>
            </a:extLst>
          </p:cNvPr>
          <p:cNvSpPr/>
          <p:nvPr/>
        </p:nvSpPr>
        <p:spPr bwMode="auto">
          <a:xfrm>
            <a:off x="6216650" y="827028"/>
            <a:ext cx="264318" cy="173005"/>
          </a:xfrm>
          <a:custGeom>
            <a:avLst/>
            <a:gdLst>
              <a:gd name="connsiteX0" fmla="*/ 132159 w 264318"/>
              <a:gd name="connsiteY0" fmla="*/ 0 h 173005"/>
              <a:gd name="connsiteX1" fmla="*/ 264318 w 264318"/>
              <a:gd name="connsiteY1" fmla="*/ 132159 h 173005"/>
              <a:gd name="connsiteX2" fmla="*/ 264318 w 264318"/>
              <a:gd name="connsiteY2" fmla="*/ 173005 h 173005"/>
              <a:gd name="connsiteX3" fmla="*/ 0 w 264318"/>
              <a:gd name="connsiteY3" fmla="*/ 173005 h 173005"/>
              <a:gd name="connsiteX4" fmla="*/ 0 w 264318"/>
              <a:gd name="connsiteY4" fmla="*/ 132159 h 173005"/>
              <a:gd name="connsiteX5" fmla="*/ 132159 w 264318"/>
              <a:gd name="connsiteY5" fmla="*/ 0 h 17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8" h="173005">
                <a:moveTo>
                  <a:pt x="132159" y="0"/>
                </a:moveTo>
                <a:cubicBezTo>
                  <a:pt x="205148" y="0"/>
                  <a:pt x="264318" y="59170"/>
                  <a:pt x="264318" y="132159"/>
                </a:cubicBezTo>
                <a:lnTo>
                  <a:pt x="264318" y="173005"/>
                </a:lnTo>
                <a:lnTo>
                  <a:pt x="0" y="173005"/>
                </a:lnTo>
                <a:lnTo>
                  <a:pt x="0" y="132159"/>
                </a:lnTo>
                <a:cubicBezTo>
                  <a:pt x="0" y="59170"/>
                  <a:pt x="59170" y="0"/>
                  <a:pt x="132159"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47" name="Freeform: Shape 46">
            <a:extLst>
              <a:ext uri="{FF2B5EF4-FFF2-40B4-BE49-F238E27FC236}">
                <a16:creationId xmlns:a16="http://schemas.microsoft.com/office/drawing/2014/main" id="{2DCF7BF6-099A-D0D2-39C8-63419E2793F4}"/>
              </a:ext>
              <a:ext uri="{C183D7F6-B498-43B3-948B-1728B52AA6E4}">
                <adec:decorative xmlns:adec="http://schemas.microsoft.com/office/drawing/2017/decorative" val="1"/>
              </a:ext>
            </a:extLst>
          </p:cNvPr>
          <p:cNvSpPr/>
          <p:nvPr/>
        </p:nvSpPr>
        <p:spPr bwMode="auto">
          <a:xfrm>
            <a:off x="12352567" y="827028"/>
            <a:ext cx="264318" cy="173005"/>
          </a:xfrm>
          <a:custGeom>
            <a:avLst/>
            <a:gdLst>
              <a:gd name="connsiteX0" fmla="*/ 132159 w 264318"/>
              <a:gd name="connsiteY0" fmla="*/ 0 h 173005"/>
              <a:gd name="connsiteX1" fmla="*/ 264318 w 264318"/>
              <a:gd name="connsiteY1" fmla="*/ 132159 h 173005"/>
              <a:gd name="connsiteX2" fmla="*/ 264318 w 264318"/>
              <a:gd name="connsiteY2" fmla="*/ 173005 h 173005"/>
              <a:gd name="connsiteX3" fmla="*/ 0 w 264318"/>
              <a:gd name="connsiteY3" fmla="*/ 173005 h 173005"/>
              <a:gd name="connsiteX4" fmla="*/ 0 w 264318"/>
              <a:gd name="connsiteY4" fmla="*/ 132159 h 173005"/>
              <a:gd name="connsiteX5" fmla="*/ 132159 w 264318"/>
              <a:gd name="connsiteY5" fmla="*/ 0 h 17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8" h="173005">
                <a:moveTo>
                  <a:pt x="132159" y="0"/>
                </a:moveTo>
                <a:cubicBezTo>
                  <a:pt x="205148" y="0"/>
                  <a:pt x="264318" y="59170"/>
                  <a:pt x="264318" y="132159"/>
                </a:cubicBezTo>
                <a:lnTo>
                  <a:pt x="264318" y="173005"/>
                </a:lnTo>
                <a:lnTo>
                  <a:pt x="0" y="173005"/>
                </a:lnTo>
                <a:lnTo>
                  <a:pt x="0" y="132159"/>
                </a:lnTo>
                <a:cubicBezTo>
                  <a:pt x="0" y="59170"/>
                  <a:pt x="59170" y="0"/>
                  <a:pt x="132159"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14" name="Rectangle: Single Corner Rounded 13">
            <a:extLst>
              <a:ext uri="{FF2B5EF4-FFF2-40B4-BE49-F238E27FC236}">
                <a16:creationId xmlns:a16="http://schemas.microsoft.com/office/drawing/2014/main" id="{381EC707-6B83-0791-D095-52282980C9FC}"/>
              </a:ext>
              <a:ext uri="{C183D7F6-B498-43B3-948B-1728B52AA6E4}">
                <adec:decorative xmlns:adec="http://schemas.microsoft.com/office/drawing/2017/decorative" val="1"/>
              </a:ext>
            </a:extLst>
          </p:cNvPr>
          <p:cNvSpPr>
            <a:spLocks/>
          </p:cNvSpPr>
          <p:nvPr/>
        </p:nvSpPr>
        <p:spPr bwMode="auto">
          <a:xfrm flipH="1">
            <a:off x="584200" y="987426"/>
            <a:ext cx="11605196" cy="1030288"/>
          </a:xfrm>
          <a:prstGeom prst="round1Rect">
            <a:avLst/>
          </a:prstGeom>
          <a:gradFill flip="none" rotWithShape="1">
            <a:gsLst>
              <a:gs pos="0">
                <a:srgbClr val="2A7CD0"/>
              </a:gs>
              <a:gs pos="67000">
                <a:schemeClr val="tx1">
                  <a:alpha val="57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rgbClr val="FFF8F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18" name="Freeform: Shape 117">
            <a:extLst>
              <a:ext uri="{FF2B5EF4-FFF2-40B4-BE49-F238E27FC236}">
                <a16:creationId xmlns:a16="http://schemas.microsoft.com/office/drawing/2014/main" id="{16F004B3-D960-E93E-E9EF-0C1D64FA6C54}"/>
              </a:ext>
              <a:ext uri="{C183D7F6-B498-43B3-948B-1728B52AA6E4}">
                <adec:decorative xmlns:adec="http://schemas.microsoft.com/office/drawing/2017/decorative" val="1"/>
              </a:ext>
            </a:extLst>
          </p:cNvPr>
          <p:cNvSpPr>
            <a:spLocks/>
          </p:cNvSpPr>
          <p:nvPr/>
        </p:nvSpPr>
        <p:spPr>
          <a:xfrm>
            <a:off x="6335228" y="827028"/>
            <a:ext cx="5278722" cy="1190687"/>
          </a:xfrm>
          <a:custGeom>
            <a:avLst/>
            <a:gdLst>
              <a:gd name="connsiteX0" fmla="*/ 0 w 5278722"/>
              <a:gd name="connsiteY0" fmla="*/ 0 h 1190687"/>
              <a:gd name="connsiteX1" fmla="*/ 20877 w 5278722"/>
              <a:gd name="connsiteY1" fmla="*/ 0 h 1190687"/>
              <a:gd name="connsiteX2" fmla="*/ 245199 w 5278722"/>
              <a:gd name="connsiteY2" fmla="*/ 0 h 1190687"/>
              <a:gd name="connsiteX3" fmla="*/ 5032129 w 5278722"/>
              <a:gd name="connsiteY3" fmla="*/ 0 h 1190687"/>
              <a:gd name="connsiteX4" fmla="*/ 5033523 w 5278722"/>
              <a:gd name="connsiteY4" fmla="*/ 0 h 1190687"/>
              <a:gd name="connsiteX5" fmla="*/ 5033523 w 5278722"/>
              <a:gd name="connsiteY5" fmla="*/ 141 h 1190687"/>
              <a:gd name="connsiteX6" fmla="*/ 5081826 w 5278722"/>
              <a:gd name="connsiteY6" fmla="*/ 5010 h 1190687"/>
              <a:gd name="connsiteX7" fmla="*/ 5278722 w 5278722"/>
              <a:gd name="connsiteY7" fmla="*/ 246593 h 1190687"/>
              <a:gd name="connsiteX8" fmla="*/ 5278722 w 5278722"/>
              <a:gd name="connsiteY8" fmla="*/ 306447 h 1190687"/>
              <a:gd name="connsiteX9" fmla="*/ 5278722 w 5278722"/>
              <a:gd name="connsiteY9" fmla="*/ 507999 h 1190687"/>
              <a:gd name="connsiteX10" fmla="*/ 5278722 w 5278722"/>
              <a:gd name="connsiteY10" fmla="*/ 1190687 h 1190687"/>
              <a:gd name="connsiteX11" fmla="*/ 137127 w 5278722"/>
              <a:gd name="connsiteY11" fmla="*/ 1190687 h 1190687"/>
              <a:gd name="connsiteX12" fmla="*/ 137127 w 5278722"/>
              <a:gd name="connsiteY12" fmla="*/ 372691 h 1190687"/>
              <a:gd name="connsiteX13" fmla="*/ 137126 w 5278722"/>
              <a:gd name="connsiteY13" fmla="*/ 372685 h 1190687"/>
              <a:gd name="connsiteX14" fmla="*/ 137126 w 5278722"/>
              <a:gd name="connsiteY14" fmla="*/ 153085 h 1190687"/>
              <a:gd name="connsiteX15" fmla="*/ 0 w 5278722"/>
              <a:gd name="connsiteY15" fmla="*/ 761 h 119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8722" h="1190687">
                <a:moveTo>
                  <a:pt x="0" y="0"/>
                </a:moveTo>
                <a:lnTo>
                  <a:pt x="20877" y="0"/>
                </a:lnTo>
                <a:lnTo>
                  <a:pt x="245199" y="0"/>
                </a:lnTo>
                <a:lnTo>
                  <a:pt x="5032129" y="0"/>
                </a:lnTo>
                <a:lnTo>
                  <a:pt x="5033523" y="0"/>
                </a:lnTo>
                <a:lnTo>
                  <a:pt x="5033523" y="141"/>
                </a:lnTo>
                <a:lnTo>
                  <a:pt x="5081826" y="5010"/>
                </a:lnTo>
                <a:cubicBezTo>
                  <a:pt x="5194195" y="28004"/>
                  <a:pt x="5278722" y="127427"/>
                  <a:pt x="5278722" y="246593"/>
                </a:cubicBezTo>
                <a:lnTo>
                  <a:pt x="5278722" y="306447"/>
                </a:lnTo>
                <a:lnTo>
                  <a:pt x="5278722" y="507999"/>
                </a:lnTo>
                <a:lnTo>
                  <a:pt x="5278722" y="1190687"/>
                </a:lnTo>
                <a:lnTo>
                  <a:pt x="137127" y="1190687"/>
                </a:lnTo>
                <a:lnTo>
                  <a:pt x="137127" y="372691"/>
                </a:lnTo>
                <a:lnTo>
                  <a:pt x="137126" y="372685"/>
                </a:lnTo>
                <a:lnTo>
                  <a:pt x="137126" y="153085"/>
                </a:lnTo>
                <a:cubicBezTo>
                  <a:pt x="137126" y="68925"/>
                  <a:pt x="75763" y="761"/>
                  <a:pt x="0" y="761"/>
                </a:cubicBezTo>
                <a:close/>
              </a:path>
            </a:pathLst>
          </a:custGeom>
          <a:gradFill flip="none" rotWithShape="1">
            <a:gsLst>
              <a:gs pos="0">
                <a:srgbClr val="2A7CD0"/>
              </a:gs>
              <a:gs pos="90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4" name="Rectangle: Top Corners Rounded 63">
            <a:extLst>
              <a:ext uri="{FF2B5EF4-FFF2-40B4-BE49-F238E27FC236}">
                <a16:creationId xmlns:a16="http://schemas.microsoft.com/office/drawing/2014/main" id="{E20F85D2-4D3A-7F63-EB93-68E25998B862}"/>
              </a:ext>
              <a:ext uri="{C183D7F6-B498-43B3-948B-1728B52AA6E4}">
                <adec:decorative xmlns:adec="http://schemas.microsoft.com/office/drawing/2017/decorative" val="1"/>
              </a:ext>
            </a:extLst>
          </p:cNvPr>
          <p:cNvSpPr>
            <a:spLocks/>
          </p:cNvSpPr>
          <p:nvPr/>
        </p:nvSpPr>
        <p:spPr bwMode="auto">
          <a:xfrm>
            <a:off x="753364" y="2265936"/>
            <a:ext cx="11015473" cy="4003102"/>
          </a:xfrm>
          <a:prstGeom prst="round2SameRect">
            <a:avLst>
              <a:gd name="adj1" fmla="val 0"/>
              <a:gd name="adj2" fmla="val 4759"/>
            </a:avLst>
          </a:prstGeom>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grpSp>
        <p:nvGrpSpPr>
          <p:cNvPr id="110" name="Group 109">
            <a:extLst>
              <a:ext uri="{FF2B5EF4-FFF2-40B4-BE49-F238E27FC236}">
                <a16:creationId xmlns:a16="http://schemas.microsoft.com/office/drawing/2014/main" id="{4DB63F4D-3544-8A95-411C-81204CCA2125}"/>
              </a:ext>
              <a:ext uri="{C183D7F6-B498-43B3-948B-1728B52AA6E4}">
                <adec:decorative xmlns:adec="http://schemas.microsoft.com/office/drawing/2017/decorative" val="1"/>
              </a:ext>
            </a:extLst>
          </p:cNvPr>
          <p:cNvGrpSpPr/>
          <p:nvPr/>
        </p:nvGrpSpPr>
        <p:grpSpPr>
          <a:xfrm>
            <a:off x="5686425" y="2288517"/>
            <a:ext cx="1417296" cy="1005662"/>
            <a:chOff x="1934948" y="2484466"/>
            <a:chExt cx="1417296" cy="1005662"/>
          </a:xfrm>
        </p:grpSpPr>
        <p:sp>
          <p:nvSpPr>
            <p:cNvPr id="111" name="Rectangle: Rounded Corners 110">
              <a:extLst>
                <a:ext uri="{FF2B5EF4-FFF2-40B4-BE49-F238E27FC236}">
                  <a16:creationId xmlns:a16="http://schemas.microsoft.com/office/drawing/2014/main" id="{3FDD0F1A-4B86-4533-2ACD-3A1D43A7DB1A}"/>
                </a:ext>
              </a:extLst>
            </p:cNvPr>
            <p:cNvSpPr/>
            <p:nvPr/>
          </p:nvSpPr>
          <p:spPr bwMode="auto">
            <a:xfrm>
              <a:off x="1934948" y="2484466"/>
              <a:ext cx="1417296" cy="1005662"/>
            </a:xfrm>
            <a:prstGeom prst="roundRect">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rgbClr val="FFFFFF"/>
                </a:solidFill>
                <a:latin typeface="Segoe UI"/>
                <a:ea typeface="Noto Sans" panose="020B0502040504020204" pitchFamily="34" charset="0"/>
                <a:cs typeface="Noto Sans" panose="020B0502040504020204" pitchFamily="34" charset="0"/>
              </a:endParaRPr>
            </a:p>
          </p:txBody>
        </p:sp>
        <p:sp>
          <p:nvSpPr>
            <p:cNvPr id="112" name="Rectangle: Rounded Corners 111">
              <a:extLst>
                <a:ext uri="{FF2B5EF4-FFF2-40B4-BE49-F238E27FC236}">
                  <a16:creationId xmlns:a16="http://schemas.microsoft.com/office/drawing/2014/main" id="{6B5F68A1-FB0A-6BB0-0F05-C206B9C39CC9}"/>
                </a:ext>
              </a:extLst>
            </p:cNvPr>
            <p:cNvSpPr/>
            <p:nvPr/>
          </p:nvSpPr>
          <p:spPr bwMode="auto">
            <a:xfrm>
              <a:off x="1934948" y="2484466"/>
              <a:ext cx="1417296" cy="1005662"/>
            </a:xfrm>
            <a:prstGeom prst="roundRect">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grpSp>
      <p:grpSp>
        <p:nvGrpSpPr>
          <p:cNvPr id="113" name="Group 112">
            <a:extLst>
              <a:ext uri="{FF2B5EF4-FFF2-40B4-BE49-F238E27FC236}">
                <a16:creationId xmlns:a16="http://schemas.microsoft.com/office/drawing/2014/main" id="{0199AAFA-67F7-EB10-F080-B0587F76479B}"/>
              </a:ext>
              <a:ext uri="{C183D7F6-B498-43B3-948B-1728B52AA6E4}">
                <adec:decorative xmlns:adec="http://schemas.microsoft.com/office/drawing/2017/decorative" val="1"/>
              </a:ext>
            </a:extLst>
          </p:cNvPr>
          <p:cNvGrpSpPr/>
          <p:nvPr/>
        </p:nvGrpSpPr>
        <p:grpSpPr>
          <a:xfrm>
            <a:off x="9178759" y="2288517"/>
            <a:ext cx="1417296" cy="1005662"/>
            <a:chOff x="1934948" y="2484466"/>
            <a:chExt cx="1417296" cy="1005662"/>
          </a:xfrm>
        </p:grpSpPr>
        <p:sp>
          <p:nvSpPr>
            <p:cNvPr id="114" name="Rectangle: Rounded Corners 113">
              <a:extLst>
                <a:ext uri="{FF2B5EF4-FFF2-40B4-BE49-F238E27FC236}">
                  <a16:creationId xmlns:a16="http://schemas.microsoft.com/office/drawing/2014/main" id="{8B0EABEC-8AA0-9C3F-29AA-AA03A921D147}"/>
                </a:ext>
              </a:extLst>
            </p:cNvPr>
            <p:cNvSpPr/>
            <p:nvPr/>
          </p:nvSpPr>
          <p:spPr bwMode="auto">
            <a:xfrm>
              <a:off x="1934948" y="2484466"/>
              <a:ext cx="1417296" cy="1005662"/>
            </a:xfrm>
            <a:prstGeom prst="roundRect">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rgbClr val="FFFFFF"/>
                </a:solidFill>
                <a:latin typeface="Segoe UI"/>
                <a:ea typeface="Noto Sans" panose="020B0502040504020204" pitchFamily="34" charset="0"/>
                <a:cs typeface="Noto Sans" panose="020B0502040504020204" pitchFamily="34" charset="0"/>
              </a:endParaRPr>
            </a:p>
          </p:txBody>
        </p:sp>
        <p:sp>
          <p:nvSpPr>
            <p:cNvPr id="115" name="Rectangle: Rounded Corners 114">
              <a:extLst>
                <a:ext uri="{FF2B5EF4-FFF2-40B4-BE49-F238E27FC236}">
                  <a16:creationId xmlns:a16="http://schemas.microsoft.com/office/drawing/2014/main" id="{146D586E-A89D-5637-61DC-71666362AD77}"/>
                </a:ext>
              </a:extLst>
            </p:cNvPr>
            <p:cNvSpPr/>
            <p:nvPr/>
          </p:nvSpPr>
          <p:spPr bwMode="auto">
            <a:xfrm>
              <a:off x="1934948" y="2484466"/>
              <a:ext cx="1417296" cy="1005662"/>
            </a:xfrm>
            <a:prstGeom prst="roundRect">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grpSp>
      <p:sp>
        <p:nvSpPr>
          <p:cNvPr id="3" name="Title 2">
            <a:extLst>
              <a:ext uri="{FF2B5EF4-FFF2-40B4-BE49-F238E27FC236}">
                <a16:creationId xmlns:a16="http://schemas.microsoft.com/office/drawing/2014/main" id="{77CB7AD0-CAD1-1106-A68F-49F9C06230A5}"/>
              </a:ext>
            </a:extLst>
          </p:cNvPr>
          <p:cNvSpPr>
            <a:spLocks noGrp="1"/>
          </p:cNvSpPr>
          <p:nvPr>
            <p:ph type="title"/>
          </p:nvPr>
        </p:nvSpPr>
        <p:spPr>
          <a:xfrm>
            <a:off x="584200" y="365125"/>
            <a:ext cx="10912475" cy="492125"/>
          </a:xfrm>
        </p:spPr>
        <p:txBody>
          <a:bodyPr/>
          <a:lstStyle/>
          <a:p>
            <a:pPr lvl="0"/>
            <a:r>
              <a:rPr lang="en-US" dirty="0"/>
              <a:t>Target customers</a:t>
            </a:r>
            <a:endParaRPr lang="en-US" noProof="0" dirty="0"/>
          </a:p>
        </p:txBody>
      </p:sp>
      <p:sp>
        <p:nvSpPr>
          <p:cNvPr id="46" name="Rectangle 45">
            <a:extLst>
              <a:ext uri="{FF2B5EF4-FFF2-40B4-BE49-F238E27FC236}">
                <a16:creationId xmlns:a16="http://schemas.microsoft.com/office/drawing/2014/main" id="{06123826-C2B4-7DBC-91E3-8832C910D181}"/>
              </a:ext>
            </a:extLst>
          </p:cNvPr>
          <p:cNvSpPr>
            <a:spLocks/>
          </p:cNvSpPr>
          <p:nvPr/>
        </p:nvSpPr>
        <p:spPr bwMode="auto">
          <a:xfrm>
            <a:off x="808522" y="1126391"/>
            <a:ext cx="5302384" cy="738664"/>
          </a:xfrm>
          <a:prstGeom prst="rect">
            <a:avLst/>
          </a:prstGeom>
          <a:no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R="0" lvl="0" algn="l" defTabSz="914367" rtl="0" eaLnBrk="1" fontAlgn="auto" latinLnBrk="0" hangingPunct="1">
              <a:lnSpc>
                <a:spcPct val="100000"/>
              </a:lnSpc>
              <a:spcBef>
                <a:spcPts val="300"/>
              </a:spcBef>
              <a:spcAft>
                <a:spcPts val="600"/>
              </a:spcAft>
              <a:buClrTx/>
              <a:buSzTx/>
              <a:buFontTx/>
              <a:buNone/>
              <a:tabLst/>
              <a:defRPr/>
            </a:pPr>
            <a:r>
              <a:rPr kumimoji="0" lang="en-US" sz="1600" b="0" i="0" u="none" strike="noStrike" kern="0" cap="none" spc="0" normalizeH="0" baseline="0" noProof="0" dirty="0">
                <a:ln>
                  <a:noFill/>
                </a:ln>
                <a:solidFill>
                  <a:srgbClr val="FFFFFF"/>
                </a:solidFill>
                <a:effectLst/>
                <a:uLnTx/>
                <a:uFillTx/>
                <a:ea typeface="+mn-ea"/>
                <a:cs typeface="Segoe UI" panose="020B0502040204020203" pitchFamily="34" charset="0"/>
              </a:rPr>
              <a:t>Target customers include </a:t>
            </a:r>
            <a:r>
              <a:rPr kumimoji="0" lang="en-US" sz="1600" b="0" i="0" u="none" strike="noStrike" kern="0" cap="none" spc="0" normalizeH="0" baseline="0" noProof="0" dirty="0">
                <a:ln>
                  <a:noFill/>
                </a:ln>
                <a:solidFill>
                  <a:srgbClr val="8DC8E8"/>
                </a:solidFill>
                <a:effectLst/>
                <a:uLnTx/>
                <a:uFillTx/>
                <a:latin typeface="+mj-lt"/>
                <a:ea typeface="+mn-ea"/>
                <a:cs typeface="Segoe UI" panose="020B0502040204020203" pitchFamily="34" charset="0"/>
              </a:rPr>
              <a:t>business decision makers (BDMs), technical decision makers (TDMs), and IT implementers/pros </a:t>
            </a:r>
            <a:r>
              <a:rPr kumimoji="0" lang="en-US" sz="1600" b="0" i="0" u="none" strike="noStrike" kern="0" cap="none" spc="0" normalizeH="0" baseline="0" noProof="0" dirty="0">
                <a:ln>
                  <a:noFill/>
                </a:ln>
                <a:solidFill>
                  <a:srgbClr val="FFFFFF"/>
                </a:solidFill>
                <a:effectLst/>
                <a:uLnTx/>
                <a:uFillTx/>
                <a:ea typeface="+mn-ea"/>
                <a:cs typeface="Segoe UI" panose="020B0502040204020203" pitchFamily="34" charset="0"/>
              </a:rPr>
              <a:t>at small and medium-sized businesses.</a:t>
            </a:r>
          </a:p>
        </p:txBody>
      </p:sp>
      <p:sp>
        <p:nvSpPr>
          <p:cNvPr id="12" name="Rectangle 11">
            <a:extLst>
              <a:ext uri="{FF2B5EF4-FFF2-40B4-BE49-F238E27FC236}">
                <a16:creationId xmlns:a16="http://schemas.microsoft.com/office/drawing/2014/main" id="{4CFA6282-E759-132B-0938-D383BA42186E}"/>
              </a:ext>
            </a:extLst>
          </p:cNvPr>
          <p:cNvSpPr>
            <a:spLocks/>
          </p:cNvSpPr>
          <p:nvPr/>
        </p:nvSpPr>
        <p:spPr bwMode="auto">
          <a:xfrm>
            <a:off x="6730602" y="915579"/>
            <a:ext cx="4609464" cy="984885"/>
          </a:xfrm>
          <a:prstGeom prst="rect">
            <a:avLst/>
          </a:prstGeom>
          <a:no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R="0" lvl="0" algn="l" defTabSz="914367" rtl="0" eaLnBrk="1" fontAlgn="auto" latinLnBrk="0" hangingPunct="1">
              <a:lnSpc>
                <a:spcPct val="100000"/>
              </a:lnSpc>
              <a:spcBef>
                <a:spcPts val="300"/>
              </a:spcBef>
              <a:spcAft>
                <a:spcPts val="600"/>
              </a:spcAft>
              <a:buClrTx/>
              <a:buSzTx/>
              <a:buFontTx/>
              <a:buNone/>
              <a:tabLst/>
              <a:defRPr/>
            </a:pPr>
            <a:r>
              <a:rPr lang="en-US" sz="1600" kern="0" dirty="0">
                <a:solidFill>
                  <a:schemeClr val="accent6"/>
                </a:solidFill>
                <a:latin typeface="+mj-lt"/>
                <a:cs typeface="Segoe UI" panose="020B0502040204020203" pitchFamily="34" charset="0"/>
              </a:rPr>
              <a:t>79% </a:t>
            </a:r>
            <a:r>
              <a:rPr kumimoji="0" lang="en-US" sz="1600" b="0" i="0" u="none" strike="noStrike" kern="1200" cap="none" spc="0" normalizeH="0" baseline="0" noProof="0" dirty="0">
                <a:ln>
                  <a:noFill/>
                </a:ln>
                <a:solidFill>
                  <a:srgbClr val="FFFFFF"/>
                </a:solidFill>
                <a:effectLst/>
                <a:uLnTx/>
                <a:uFillTx/>
                <a:ea typeface="+mn-ea"/>
                <a:cs typeface="Segoe UI" panose="020B0502040204020203" pitchFamily="34" charset="0"/>
              </a:rPr>
              <a:t>of organizations are on a path to digital​ transformation, ranging from deploying modern, flexible infrastructure to integrating advanced </a:t>
            </a:r>
            <a:br>
              <a:rPr kumimoji="0" lang="en-US" sz="1600" b="0" i="0" u="none" strike="noStrike" kern="1200" cap="none" spc="0" normalizeH="0" baseline="0" noProof="0" dirty="0">
                <a:ln>
                  <a:noFill/>
                </a:ln>
                <a:solidFill>
                  <a:srgbClr val="FFFFFF"/>
                </a:solidFill>
                <a:effectLst/>
                <a:uLnTx/>
                <a:uFillTx/>
                <a:ea typeface="+mn-ea"/>
                <a:cs typeface="Segoe UI" panose="020B0502040204020203" pitchFamily="34" charset="0"/>
              </a:rPr>
            </a:br>
            <a:r>
              <a:rPr kumimoji="0" lang="en-US" sz="1600" b="0" i="0" u="none" strike="noStrike" kern="1200" cap="none" spc="0" normalizeH="0" baseline="0" noProof="0" dirty="0">
                <a:ln>
                  <a:noFill/>
                </a:ln>
                <a:solidFill>
                  <a:srgbClr val="FFFFFF"/>
                </a:solidFill>
                <a:effectLst/>
                <a:uLnTx/>
                <a:uFillTx/>
                <a:ea typeface="+mn-ea"/>
                <a:cs typeface="Segoe UI" panose="020B0502040204020203" pitchFamily="34" charset="0"/>
              </a:rPr>
              <a:t>IT-enabled capabilities.</a:t>
            </a:r>
            <a:r>
              <a:rPr kumimoji="0" lang="en-US" sz="1600" b="0" i="0" u="none" strike="noStrike" kern="1200" cap="none" spc="0" normalizeH="0" baseline="30000" noProof="0" dirty="0">
                <a:ln>
                  <a:noFill/>
                </a:ln>
                <a:solidFill>
                  <a:srgbClr val="FFFFFF"/>
                </a:solidFill>
                <a:effectLst/>
                <a:uLnTx/>
                <a:uFillTx/>
                <a:ea typeface="+mn-ea"/>
                <a:cs typeface="Segoe UI" panose="020B0502040204020203" pitchFamily="34" charset="0"/>
              </a:rPr>
              <a:t>1</a:t>
            </a:r>
            <a:r>
              <a:rPr kumimoji="0" lang="en-US" sz="1600" b="0" i="0" u="none" strike="noStrike" kern="1200" cap="none" spc="0" normalizeH="0" baseline="0" noProof="0" dirty="0">
                <a:ln>
                  <a:noFill/>
                </a:ln>
                <a:solidFill>
                  <a:srgbClr val="FFFFFF"/>
                </a:solidFill>
                <a:effectLst/>
                <a:uLnTx/>
                <a:uFillTx/>
                <a:ea typeface="+mn-ea"/>
                <a:cs typeface="Segoe UI" panose="020B0502040204020203" pitchFamily="34" charset="0"/>
              </a:rPr>
              <a:t>​</a:t>
            </a:r>
          </a:p>
        </p:txBody>
      </p:sp>
      <p:pic>
        <p:nvPicPr>
          <p:cNvPr id="105" name="Picture 104" descr="A portrait of a person">
            <a:extLst>
              <a:ext uri="{FF2B5EF4-FFF2-40B4-BE49-F238E27FC236}">
                <a16:creationId xmlns:a16="http://schemas.microsoft.com/office/drawing/2014/main" id="{8D57DCA6-5706-8D0C-288E-3A1DD189F43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934946" y="2107375"/>
            <a:ext cx="1417296" cy="1186805"/>
          </a:xfrm>
          <a:custGeom>
            <a:avLst/>
            <a:gdLst>
              <a:gd name="connsiteX0" fmla="*/ 167614 w 1417296"/>
              <a:gd name="connsiteY0" fmla="*/ 0 h 1186805"/>
              <a:gd name="connsiteX1" fmla="*/ 1249682 w 1417296"/>
              <a:gd name="connsiteY1" fmla="*/ 0 h 1186805"/>
              <a:gd name="connsiteX2" fmla="*/ 1417296 w 1417296"/>
              <a:gd name="connsiteY2" fmla="*/ 167614 h 1186805"/>
              <a:gd name="connsiteX3" fmla="*/ 1417296 w 1417296"/>
              <a:gd name="connsiteY3" fmla="*/ 348757 h 1186805"/>
              <a:gd name="connsiteX4" fmla="*/ 1417296 w 1417296"/>
              <a:gd name="connsiteY4" fmla="*/ 838048 h 1186805"/>
              <a:gd name="connsiteX5" fmla="*/ 1417296 w 1417296"/>
              <a:gd name="connsiteY5" fmla="*/ 1019191 h 1186805"/>
              <a:gd name="connsiteX6" fmla="*/ 1249682 w 1417296"/>
              <a:gd name="connsiteY6" fmla="*/ 1186805 h 1186805"/>
              <a:gd name="connsiteX7" fmla="*/ 167614 w 1417296"/>
              <a:gd name="connsiteY7" fmla="*/ 1186805 h 1186805"/>
              <a:gd name="connsiteX8" fmla="*/ 0 w 1417296"/>
              <a:gd name="connsiteY8" fmla="*/ 1019191 h 1186805"/>
              <a:gd name="connsiteX9" fmla="*/ 0 w 1417296"/>
              <a:gd name="connsiteY9" fmla="*/ 838048 h 1186805"/>
              <a:gd name="connsiteX10" fmla="*/ 0 w 1417296"/>
              <a:gd name="connsiteY10" fmla="*/ 348757 h 1186805"/>
              <a:gd name="connsiteX11" fmla="*/ 0 w 1417296"/>
              <a:gd name="connsiteY11" fmla="*/ 167614 h 1186805"/>
              <a:gd name="connsiteX12" fmla="*/ 167614 w 1417296"/>
              <a:gd name="connsiteY12" fmla="*/ 0 h 118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296" h="1186805">
                <a:moveTo>
                  <a:pt x="167614" y="0"/>
                </a:moveTo>
                <a:lnTo>
                  <a:pt x="1249682" y="0"/>
                </a:lnTo>
                <a:cubicBezTo>
                  <a:pt x="1342253" y="0"/>
                  <a:pt x="1417296" y="75043"/>
                  <a:pt x="1417296" y="167614"/>
                </a:cubicBezTo>
                <a:lnTo>
                  <a:pt x="1417296" y="348757"/>
                </a:lnTo>
                <a:lnTo>
                  <a:pt x="1417296" y="838048"/>
                </a:lnTo>
                <a:lnTo>
                  <a:pt x="1417296" y="1019191"/>
                </a:lnTo>
                <a:cubicBezTo>
                  <a:pt x="1417296" y="1111762"/>
                  <a:pt x="1342253" y="1186805"/>
                  <a:pt x="1249682" y="1186805"/>
                </a:cubicBezTo>
                <a:lnTo>
                  <a:pt x="167614" y="1186805"/>
                </a:lnTo>
                <a:cubicBezTo>
                  <a:pt x="75043" y="1186805"/>
                  <a:pt x="0" y="1111762"/>
                  <a:pt x="0" y="1019191"/>
                </a:cubicBezTo>
                <a:lnTo>
                  <a:pt x="0" y="838048"/>
                </a:lnTo>
                <a:lnTo>
                  <a:pt x="0" y="348757"/>
                </a:lnTo>
                <a:lnTo>
                  <a:pt x="0" y="167614"/>
                </a:lnTo>
                <a:cubicBezTo>
                  <a:pt x="0" y="75043"/>
                  <a:pt x="75043" y="0"/>
                  <a:pt x="167614" y="0"/>
                </a:cubicBezTo>
                <a:close/>
              </a:path>
            </a:pathLst>
          </a:custGeom>
        </p:spPr>
      </p:pic>
      <p:sp>
        <p:nvSpPr>
          <p:cNvPr id="19" name="Content Placeholder 2">
            <a:extLst>
              <a:ext uri="{FF2B5EF4-FFF2-40B4-BE49-F238E27FC236}">
                <a16:creationId xmlns:a16="http://schemas.microsoft.com/office/drawing/2014/main" id="{1D272CE1-B895-A794-77BC-ADF1B0D150DE}"/>
              </a:ext>
            </a:extLst>
          </p:cNvPr>
          <p:cNvSpPr txBox="1">
            <a:spLocks/>
          </p:cNvSpPr>
          <p:nvPr/>
        </p:nvSpPr>
        <p:spPr>
          <a:xfrm>
            <a:off x="808522" y="3662446"/>
            <a:ext cx="3670144" cy="222368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600" b="0" i="0" u="none" strike="noStrike" kern="0" cap="none" spc="0" normalizeH="0" baseline="0" noProof="0" dirty="0">
                <a:ln>
                  <a:noFill/>
                </a:ln>
                <a:solidFill>
                  <a:srgbClr val="2A7CD0"/>
                </a:solidFill>
                <a:effectLst/>
                <a:uLnTx/>
                <a:uFillTx/>
                <a:latin typeface="+mj-lt"/>
                <a:ea typeface="+mn-ea"/>
                <a:cs typeface="Segoe UI" panose="020B0502040204020203" pitchFamily="34" charset="0"/>
              </a:rPr>
              <a:t>Business decision </a:t>
            </a:r>
            <a:r>
              <a:rPr lang="en-US" sz="1600" kern="0" dirty="0">
                <a:solidFill>
                  <a:srgbClr val="2A7CD0"/>
                </a:solidFill>
                <a:latin typeface="+mj-lt"/>
                <a:cs typeface="Segoe UI" panose="020B0502040204020203" pitchFamily="34" charset="0"/>
              </a:rPr>
              <a:t>makers</a:t>
            </a:r>
            <a:r>
              <a:rPr kumimoji="0" lang="en-US" sz="1600" b="0" i="0" u="none" strike="noStrike" kern="0" cap="none" spc="0" normalizeH="0" baseline="0" noProof="0" dirty="0">
                <a:ln>
                  <a:noFill/>
                </a:ln>
                <a:solidFill>
                  <a:srgbClr val="2A7CD0"/>
                </a:solidFill>
                <a:effectLst/>
                <a:uLnTx/>
                <a:uFillTx/>
                <a:latin typeface="+mj-lt"/>
                <a:ea typeface="+mn-ea"/>
                <a:cs typeface="Segoe UI" panose="020B0502040204020203" pitchFamily="34" charset="0"/>
              </a:rPr>
              <a:t> (BDMs)</a:t>
            </a:r>
          </a:p>
          <a:p>
            <a:pPr marL="0" marR="0" lvl="3"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BDMs include owners, leadership team members, and department heads.</a:t>
            </a:r>
            <a:b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b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They balance technology investments with business goals, focusing on innovation,</a:t>
            </a:r>
            <a:b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b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market improvement, and cost control.</a:t>
            </a:r>
            <a:b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b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BDMs are excited about AI but less aware of their IT infrastructure. Connect by emphasizing business benefits and performance improvements without technical jargon.</a:t>
            </a:r>
          </a:p>
        </p:txBody>
      </p:sp>
      <p:pic>
        <p:nvPicPr>
          <p:cNvPr id="13" name="Picture 12" descr="A portrait of a person">
            <a:extLst>
              <a:ext uri="{FF2B5EF4-FFF2-40B4-BE49-F238E27FC236}">
                <a16:creationId xmlns:a16="http://schemas.microsoft.com/office/drawing/2014/main" id="{2A99263D-EB44-B160-9833-54532EF4014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847334" y="2062979"/>
            <a:ext cx="1095478" cy="1230397"/>
          </a:xfrm>
          <a:prstGeom prst="rect">
            <a:avLst/>
          </a:prstGeom>
        </p:spPr>
      </p:pic>
      <p:sp>
        <p:nvSpPr>
          <p:cNvPr id="22" name="Content Placeholder 2">
            <a:extLst>
              <a:ext uri="{FF2B5EF4-FFF2-40B4-BE49-F238E27FC236}">
                <a16:creationId xmlns:a16="http://schemas.microsoft.com/office/drawing/2014/main" id="{3404D5A9-6C3E-363D-E35E-A4AE5CAFC04E}"/>
              </a:ext>
            </a:extLst>
          </p:cNvPr>
          <p:cNvSpPr txBox="1">
            <a:spLocks/>
          </p:cNvSpPr>
          <p:nvPr/>
        </p:nvSpPr>
        <p:spPr>
          <a:xfrm>
            <a:off x="4810800" y="3662447"/>
            <a:ext cx="3168546" cy="2215991"/>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3" indent="0">
              <a:spcBef>
                <a:spcPts val="0"/>
              </a:spcBef>
              <a:spcAft>
                <a:spcPts val="300"/>
              </a:spcAft>
              <a:buNone/>
              <a:defRPr/>
            </a:pPr>
            <a:r>
              <a:rPr lang="en-US" sz="1600" kern="0" dirty="0">
                <a:solidFill>
                  <a:srgbClr val="2A7CD0"/>
                </a:solidFill>
                <a:latin typeface="+mj-lt"/>
                <a:cs typeface="Segoe UI" panose="020B0502040204020203" pitchFamily="34" charset="0"/>
              </a:rPr>
              <a:t>Technical decision makers (TDMs)</a:t>
            </a:r>
          </a:p>
          <a:p>
            <a:pPr marL="0" marR="0" lvl="3" indent="0" algn="l" defTabSz="914367" rtl="0" eaLnBrk="1" fontAlgn="auto" latinLnBrk="0" hangingPunct="1">
              <a:lnSpc>
                <a:spcPct val="100000"/>
              </a:lnSpc>
              <a:spcBef>
                <a:spcPts val="0"/>
              </a:spcBef>
              <a:spcAft>
                <a:spcPts val="300"/>
              </a:spcAft>
              <a:buClrTx/>
              <a:buSzTx/>
              <a:buFont typeface="Wingdings" panose="05000000000000000000" pitchFamily="2" charset="2"/>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TDMs are IT leaders like CIOs, CTOs, or IT directors. They seek cost-effective solutions that enhance security, compliance, and innovation while managing change and controlling costs. Engage TDMs by highlighting real costs, end-user benefits of technical features, and expected business performance improvements.</a:t>
            </a:r>
          </a:p>
        </p:txBody>
      </p:sp>
      <p:pic>
        <p:nvPicPr>
          <p:cNvPr id="100" name="Picture 99" descr="A portrait of a person">
            <a:extLst>
              <a:ext uri="{FF2B5EF4-FFF2-40B4-BE49-F238E27FC236}">
                <a16:creationId xmlns:a16="http://schemas.microsoft.com/office/drawing/2014/main" id="{5EE14B00-8709-D4DF-9380-CD3673E2E3D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178759" y="2105397"/>
            <a:ext cx="1417296" cy="1188782"/>
          </a:xfrm>
          <a:custGeom>
            <a:avLst/>
            <a:gdLst>
              <a:gd name="connsiteX0" fmla="*/ 167614 w 1417296"/>
              <a:gd name="connsiteY0" fmla="*/ 0 h 1188782"/>
              <a:gd name="connsiteX1" fmla="*/ 1249682 w 1417296"/>
              <a:gd name="connsiteY1" fmla="*/ 0 h 1188782"/>
              <a:gd name="connsiteX2" fmla="*/ 1417296 w 1417296"/>
              <a:gd name="connsiteY2" fmla="*/ 167614 h 1188782"/>
              <a:gd name="connsiteX3" fmla="*/ 1417296 w 1417296"/>
              <a:gd name="connsiteY3" fmla="*/ 350735 h 1188782"/>
              <a:gd name="connsiteX4" fmla="*/ 1417296 w 1417296"/>
              <a:gd name="connsiteY4" fmla="*/ 838047 h 1188782"/>
              <a:gd name="connsiteX5" fmla="*/ 1417296 w 1417296"/>
              <a:gd name="connsiteY5" fmla="*/ 1021168 h 1188782"/>
              <a:gd name="connsiteX6" fmla="*/ 1249682 w 1417296"/>
              <a:gd name="connsiteY6" fmla="*/ 1188782 h 1188782"/>
              <a:gd name="connsiteX7" fmla="*/ 167614 w 1417296"/>
              <a:gd name="connsiteY7" fmla="*/ 1188782 h 1188782"/>
              <a:gd name="connsiteX8" fmla="*/ 0 w 1417296"/>
              <a:gd name="connsiteY8" fmla="*/ 1021168 h 1188782"/>
              <a:gd name="connsiteX9" fmla="*/ 0 w 1417296"/>
              <a:gd name="connsiteY9" fmla="*/ 838047 h 1188782"/>
              <a:gd name="connsiteX10" fmla="*/ 0 w 1417296"/>
              <a:gd name="connsiteY10" fmla="*/ 350735 h 1188782"/>
              <a:gd name="connsiteX11" fmla="*/ 0 w 1417296"/>
              <a:gd name="connsiteY11" fmla="*/ 167614 h 1188782"/>
              <a:gd name="connsiteX12" fmla="*/ 167614 w 1417296"/>
              <a:gd name="connsiteY12" fmla="*/ 0 h 118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296" h="1188782">
                <a:moveTo>
                  <a:pt x="167614" y="0"/>
                </a:moveTo>
                <a:lnTo>
                  <a:pt x="1249682" y="0"/>
                </a:lnTo>
                <a:cubicBezTo>
                  <a:pt x="1342253" y="0"/>
                  <a:pt x="1417296" y="75043"/>
                  <a:pt x="1417296" y="167614"/>
                </a:cubicBezTo>
                <a:lnTo>
                  <a:pt x="1417296" y="350735"/>
                </a:lnTo>
                <a:lnTo>
                  <a:pt x="1417296" y="838047"/>
                </a:lnTo>
                <a:lnTo>
                  <a:pt x="1417296" y="1021168"/>
                </a:lnTo>
                <a:cubicBezTo>
                  <a:pt x="1417296" y="1113739"/>
                  <a:pt x="1342253" y="1188782"/>
                  <a:pt x="1249682" y="1188782"/>
                </a:cubicBezTo>
                <a:lnTo>
                  <a:pt x="167614" y="1188782"/>
                </a:lnTo>
                <a:cubicBezTo>
                  <a:pt x="75043" y="1188782"/>
                  <a:pt x="0" y="1113739"/>
                  <a:pt x="0" y="1021168"/>
                </a:cubicBezTo>
                <a:lnTo>
                  <a:pt x="0" y="838047"/>
                </a:lnTo>
                <a:lnTo>
                  <a:pt x="0" y="350735"/>
                </a:lnTo>
                <a:lnTo>
                  <a:pt x="0" y="167614"/>
                </a:lnTo>
                <a:cubicBezTo>
                  <a:pt x="0" y="75043"/>
                  <a:pt x="75043" y="0"/>
                  <a:pt x="167614" y="0"/>
                </a:cubicBezTo>
                <a:close/>
              </a:path>
            </a:pathLst>
          </a:custGeom>
        </p:spPr>
      </p:pic>
      <p:sp>
        <p:nvSpPr>
          <p:cNvPr id="24" name="Content Placeholder 2">
            <a:extLst>
              <a:ext uri="{FF2B5EF4-FFF2-40B4-BE49-F238E27FC236}">
                <a16:creationId xmlns:a16="http://schemas.microsoft.com/office/drawing/2014/main" id="{8AD70614-9550-9D57-71C9-F9C109439317}"/>
              </a:ext>
            </a:extLst>
          </p:cNvPr>
          <p:cNvSpPr txBox="1">
            <a:spLocks/>
          </p:cNvSpPr>
          <p:nvPr/>
        </p:nvSpPr>
        <p:spPr>
          <a:xfrm>
            <a:off x="8336179" y="3662447"/>
            <a:ext cx="3102457" cy="2215991"/>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3" indent="0">
              <a:spcBef>
                <a:spcPts val="0"/>
              </a:spcBef>
              <a:spcAft>
                <a:spcPts val="300"/>
              </a:spcAft>
              <a:buNone/>
              <a:defRPr/>
            </a:pPr>
            <a:r>
              <a:rPr lang="en-US" sz="1600" kern="0" dirty="0">
                <a:solidFill>
                  <a:srgbClr val="2A7CD0"/>
                </a:solidFill>
                <a:latin typeface="+mj-lt"/>
                <a:cs typeface="Segoe UI" panose="020B0502040204020203" pitchFamily="34" charset="0"/>
              </a:rPr>
              <a:t>IT implementers/pros</a:t>
            </a:r>
          </a:p>
          <a:p>
            <a:pPr marL="0" marR="0" lvl="3" indent="0" algn="l" defTabSz="91436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IT pros range from generalists to specialists with direct server technology knowledge. They seek high-quality, easy-to-deploy solutions that maximize limited budgets and resources. Connect by focusing on technical aspects, ease of implementation, management, and compatibility.</a:t>
            </a:r>
          </a:p>
        </p:txBody>
      </p:sp>
      <p:sp>
        <p:nvSpPr>
          <p:cNvPr id="2" name="Rectangle: Rounded Corners 1">
            <a:extLst>
              <a:ext uri="{FF2B5EF4-FFF2-40B4-BE49-F238E27FC236}">
                <a16:creationId xmlns:a16="http://schemas.microsoft.com/office/drawing/2014/main" id="{2D7EC683-1DC7-6174-4CCD-CA47FC60F39B}"/>
              </a:ext>
            </a:extLst>
          </p:cNvPr>
          <p:cNvSpPr>
            <a:spLocks/>
          </p:cNvSpPr>
          <p:nvPr/>
        </p:nvSpPr>
        <p:spPr bwMode="auto">
          <a:xfrm>
            <a:off x="1616571" y="6025533"/>
            <a:ext cx="9150746" cy="457460"/>
          </a:xfrm>
          <a:prstGeom prst="roundRect">
            <a:avLst>
              <a:gd name="adj" fmla="val 15131"/>
            </a:avLst>
          </a:prstGeom>
          <a:solidFill>
            <a:srgbClr val="72B6E9"/>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r>
              <a:rPr lang="en-US" sz="1200" kern="0" dirty="0">
                <a:solidFill>
                  <a:srgbClr val="000000"/>
                </a:solidFill>
                <a:latin typeface="+mj-lt"/>
                <a:cs typeface="Segoe UI" panose="020B0502040204020203" pitchFamily="34" charset="0"/>
              </a:rPr>
              <a:t>Seller guidance: </a:t>
            </a:r>
            <a:r>
              <a:rPr lang="en-US" sz="1200" kern="0" dirty="0">
                <a:solidFill>
                  <a:srgbClr val="000000"/>
                </a:solidFill>
                <a:cs typeface="Segoe UI" panose="020B0502040204020203" pitchFamily="34" charset="0"/>
              </a:rPr>
              <a:t>Windows Server 2025’s comprehensive impact requires discussions across multiple decision makers. Expect to engage with </a:t>
            </a:r>
            <a:r>
              <a:rPr lang="en-US" sz="1200" kern="0" dirty="0">
                <a:solidFill>
                  <a:srgbClr val="000000"/>
                </a:solidFill>
                <a:latin typeface="+mj-lt"/>
                <a:cs typeface="Segoe UI" panose="020B0502040204020203" pitchFamily="34" charset="0"/>
              </a:rPr>
              <a:t>all </a:t>
            </a:r>
            <a:r>
              <a:rPr lang="en-US" sz="1200" kern="0" dirty="0">
                <a:solidFill>
                  <a:srgbClr val="000000"/>
                </a:solidFill>
                <a:cs typeface="Segoe UI" panose="020B0502040204020203" pitchFamily="34" charset="0"/>
              </a:rPr>
              <a:t>of these stakeholders—BDMs, TDMs, and IT implementers/pros. </a:t>
            </a:r>
            <a:endParaRPr kumimoji="0" lang="en-US" sz="1200" b="0" i="0" u="none" strike="noStrike" kern="0" cap="none" spc="0" normalizeH="0" baseline="0" noProof="0" dirty="0">
              <a:ln>
                <a:noFill/>
              </a:ln>
              <a:solidFill>
                <a:srgbClr val="000000"/>
              </a:solidFill>
              <a:effectLst/>
              <a:uLnTx/>
              <a:uFillTx/>
              <a:ea typeface="+mn-ea"/>
              <a:cs typeface="Segoe UI" panose="020B0502040204020203" pitchFamily="34" charset="0"/>
            </a:endParaRPr>
          </a:p>
        </p:txBody>
      </p:sp>
      <p:sp>
        <p:nvSpPr>
          <p:cNvPr id="17" name="TextBox 16">
            <a:extLst>
              <a:ext uri="{FF2B5EF4-FFF2-40B4-BE49-F238E27FC236}">
                <a16:creationId xmlns:a16="http://schemas.microsoft.com/office/drawing/2014/main" id="{7CEDDB6A-A8EE-68AE-0F1D-3C81B3BB4215}"/>
              </a:ext>
            </a:extLst>
          </p:cNvPr>
          <p:cNvSpPr txBox="1"/>
          <p:nvPr/>
        </p:nvSpPr>
        <p:spPr>
          <a:xfrm>
            <a:off x="6810369" y="6642333"/>
            <a:ext cx="5304646"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effectLst/>
                <a:uLnTx/>
                <a:uFillTx/>
                <a:ea typeface="+mn-ea"/>
                <a:cs typeface="+mn-cs"/>
              </a:rPr>
              <a:t>Anurag Agrawal, Techaisle, </a:t>
            </a:r>
            <a:r>
              <a:rPr kumimoji="0" lang="en-US" sz="800" b="0" i="0" u="sng" strike="noStrike" kern="1200" cap="none" spc="0" normalizeH="0" baseline="0" noProof="0" dirty="0">
                <a:ln>
                  <a:noFill/>
                </a:ln>
                <a:solidFill>
                  <a:srgbClr val="0078D4"/>
                </a:solidFill>
                <a:effectLst/>
                <a:uLnTx/>
                <a:uFillTx/>
                <a:ea typeface="+mn-ea"/>
                <a:cs typeface="+mn-cs"/>
                <a:hlinkClick r:id="rId7">
                  <a:extLst>
                    <a:ext uri="{A12FA001-AC4F-418D-AE19-62706E023703}">
                      <ahyp:hlinkClr xmlns:ahyp="http://schemas.microsoft.com/office/drawing/2018/hyperlinkcolor" val="tx"/>
                    </a:ext>
                  </a:extLst>
                </a:hlinkClick>
              </a:rPr>
              <a:t>Delivering digital transformation benefits to SMB and midmarket customers</a:t>
            </a:r>
            <a:r>
              <a:rPr kumimoji="0" lang="en-US" sz="800" b="0" i="0" u="none" strike="noStrike" kern="1200" cap="none" spc="0" normalizeH="0" baseline="0" noProof="0" dirty="0">
                <a:ln>
                  <a:noFill/>
                </a:ln>
                <a:effectLst/>
                <a:uLnTx/>
                <a:uFillTx/>
                <a:ea typeface="+mn-ea"/>
                <a:cs typeface="+mn-cs"/>
              </a:rPr>
              <a:t>, August 2020.​​</a:t>
            </a:r>
            <a:endParaRPr kumimoji="0" lang="en-US" sz="1800" b="0" i="0" u="none" strike="noStrike" kern="1200" cap="none" spc="0" normalizeH="0" baseline="0" noProof="0" dirty="0">
              <a:ln>
                <a:noFill/>
              </a:ln>
              <a:effectLst/>
              <a:uLnTx/>
              <a:uFillTx/>
              <a:ea typeface="+mn-ea"/>
              <a:cs typeface="+mn-cs"/>
            </a:endParaRPr>
          </a:p>
        </p:txBody>
      </p:sp>
    </p:spTree>
    <p:extLst>
      <p:ext uri="{BB962C8B-B14F-4D97-AF65-F5344CB8AC3E}">
        <p14:creationId xmlns:p14="http://schemas.microsoft.com/office/powerpoint/2010/main" val="91314914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3433F98D-5745-6FC1-60F0-8C52A466870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864600" y="1371600"/>
            <a:ext cx="2744788" cy="4884058"/>
          </a:xfrm>
          <a:custGeom>
            <a:avLst/>
            <a:gdLst>
              <a:gd name="connsiteX0" fmla="*/ 157633 w 2744788"/>
              <a:gd name="connsiteY0" fmla="*/ 0 h 4884058"/>
              <a:gd name="connsiteX1" fmla="*/ 2587155 w 2744788"/>
              <a:gd name="connsiteY1" fmla="*/ 0 h 4884058"/>
              <a:gd name="connsiteX2" fmla="*/ 2744788 w 2744788"/>
              <a:gd name="connsiteY2" fmla="*/ 157633 h 4884058"/>
              <a:gd name="connsiteX3" fmla="*/ 2744788 w 2744788"/>
              <a:gd name="connsiteY3" fmla="*/ 4726425 h 4884058"/>
              <a:gd name="connsiteX4" fmla="*/ 2587155 w 2744788"/>
              <a:gd name="connsiteY4" fmla="*/ 4884058 h 4884058"/>
              <a:gd name="connsiteX5" fmla="*/ 157633 w 2744788"/>
              <a:gd name="connsiteY5" fmla="*/ 4884058 h 4884058"/>
              <a:gd name="connsiteX6" fmla="*/ 0 w 2744788"/>
              <a:gd name="connsiteY6" fmla="*/ 4726425 h 4884058"/>
              <a:gd name="connsiteX7" fmla="*/ 0 w 2744788"/>
              <a:gd name="connsiteY7" fmla="*/ 157633 h 4884058"/>
              <a:gd name="connsiteX8" fmla="*/ 157633 w 2744788"/>
              <a:gd name="connsiteY8" fmla="*/ 0 h 4884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4788" h="4884058">
                <a:moveTo>
                  <a:pt x="157633" y="0"/>
                </a:moveTo>
                <a:lnTo>
                  <a:pt x="2587155" y="0"/>
                </a:lnTo>
                <a:cubicBezTo>
                  <a:pt x="2674213" y="0"/>
                  <a:pt x="2744788" y="70575"/>
                  <a:pt x="2744788" y="157633"/>
                </a:cubicBezTo>
                <a:lnTo>
                  <a:pt x="2744788" y="4726425"/>
                </a:lnTo>
                <a:cubicBezTo>
                  <a:pt x="2744788" y="4813483"/>
                  <a:pt x="2674213" y="4884058"/>
                  <a:pt x="2587155" y="4884058"/>
                </a:cubicBezTo>
                <a:lnTo>
                  <a:pt x="157633" y="4884058"/>
                </a:lnTo>
                <a:cubicBezTo>
                  <a:pt x="70575" y="4884058"/>
                  <a:pt x="0" y="4813483"/>
                  <a:pt x="0" y="4726425"/>
                </a:cubicBezTo>
                <a:lnTo>
                  <a:pt x="0" y="157633"/>
                </a:lnTo>
                <a:cubicBezTo>
                  <a:pt x="0" y="70575"/>
                  <a:pt x="70575" y="0"/>
                  <a:pt x="157633" y="0"/>
                </a:cubicBezTo>
                <a:close/>
              </a:path>
            </a:pathLst>
          </a:custGeom>
        </p:spPr>
      </p:pic>
      <p:sp>
        <p:nvSpPr>
          <p:cNvPr id="22" name="Rectangle: Rounded Corners 21">
            <a:extLst>
              <a:ext uri="{FF2B5EF4-FFF2-40B4-BE49-F238E27FC236}">
                <a16:creationId xmlns:a16="http://schemas.microsoft.com/office/drawing/2014/main" id="{3D2DFB93-6B5B-D799-CBE7-20132E397D8C}"/>
              </a:ext>
              <a:ext uri="{C183D7F6-B498-43B3-948B-1728B52AA6E4}">
                <adec:decorative xmlns:adec="http://schemas.microsoft.com/office/drawing/2017/decorative" val="1"/>
              </a:ext>
            </a:extLst>
          </p:cNvPr>
          <p:cNvSpPr>
            <a:spLocks/>
          </p:cNvSpPr>
          <p:nvPr/>
        </p:nvSpPr>
        <p:spPr bwMode="auto">
          <a:xfrm>
            <a:off x="8864600" y="1371600"/>
            <a:ext cx="2744788" cy="4884058"/>
          </a:xfrm>
          <a:prstGeom prst="roundRect">
            <a:avLst>
              <a:gd name="adj" fmla="val 5743"/>
            </a:avLst>
          </a:prstGeom>
          <a:gradFill flip="none" rotWithShape="1">
            <a:gsLst>
              <a:gs pos="0">
                <a:srgbClr val="2A7CD0">
                  <a:alpha val="83000"/>
                </a:srgbClr>
              </a:gs>
              <a:gs pos="67000">
                <a:schemeClr val="tx1">
                  <a:alpha val="62000"/>
                </a:schemeClr>
              </a:gs>
            </a:gsLst>
            <a:lin ang="135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7" name="Rectangle: Rounded Corners 6">
            <a:extLst>
              <a:ext uri="{FF2B5EF4-FFF2-40B4-BE49-F238E27FC236}">
                <a16:creationId xmlns:a16="http://schemas.microsoft.com/office/drawing/2014/main" id="{8B2BBA27-DB09-FFCB-5BEA-248001CE6737}"/>
              </a:ext>
              <a:ext uri="{C183D7F6-B498-43B3-948B-1728B52AA6E4}">
                <adec:decorative xmlns:adec="http://schemas.microsoft.com/office/drawing/2017/decorative" val="1"/>
              </a:ext>
            </a:extLst>
          </p:cNvPr>
          <p:cNvSpPr>
            <a:spLocks/>
          </p:cNvSpPr>
          <p:nvPr/>
        </p:nvSpPr>
        <p:spPr bwMode="auto">
          <a:xfrm>
            <a:off x="584201" y="1371600"/>
            <a:ext cx="7964714" cy="4884057"/>
          </a:xfrm>
          <a:prstGeom prst="roundRect">
            <a:avLst>
              <a:gd name="adj" fmla="val 3897"/>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8" name="Rectangle: Rounded Corners 7">
            <a:extLst>
              <a:ext uri="{FF2B5EF4-FFF2-40B4-BE49-F238E27FC236}">
                <a16:creationId xmlns:a16="http://schemas.microsoft.com/office/drawing/2014/main" id="{8B4AB2B4-B1A3-905E-0E0F-C1172C77EFA7}"/>
              </a:ext>
              <a:ext uri="{C183D7F6-B498-43B3-948B-1728B52AA6E4}">
                <adec:decorative xmlns:adec="http://schemas.microsoft.com/office/drawing/2017/decorative" val="1"/>
              </a:ext>
            </a:extLst>
          </p:cNvPr>
          <p:cNvSpPr/>
          <p:nvPr/>
        </p:nvSpPr>
        <p:spPr bwMode="auto">
          <a:xfrm>
            <a:off x="708660" y="1506699"/>
            <a:ext cx="7715796" cy="4613859"/>
          </a:xfrm>
          <a:prstGeom prst="roundRect">
            <a:avLst>
              <a:gd name="adj" fmla="val 3230"/>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1" name="Rectangle: Rounded Corners 20">
            <a:extLst>
              <a:ext uri="{FF2B5EF4-FFF2-40B4-BE49-F238E27FC236}">
                <a16:creationId xmlns:a16="http://schemas.microsoft.com/office/drawing/2014/main" id="{1C441BE0-D14F-E199-8093-32A0003A4211}"/>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6" name="Title 5">
            <a:extLst>
              <a:ext uri="{FF2B5EF4-FFF2-40B4-BE49-F238E27FC236}">
                <a16:creationId xmlns:a16="http://schemas.microsoft.com/office/drawing/2014/main" id="{4278D4AE-E5D1-A686-DC30-11544D8CB6E9}"/>
              </a:ext>
            </a:extLst>
          </p:cNvPr>
          <p:cNvSpPr>
            <a:spLocks noGrp="1"/>
          </p:cNvSpPr>
          <p:nvPr>
            <p:ph type="title"/>
          </p:nvPr>
        </p:nvSpPr>
        <p:spPr>
          <a:xfrm>
            <a:off x="584200" y="365125"/>
            <a:ext cx="10912475" cy="492443"/>
          </a:xfrm>
        </p:spPr>
        <p:txBody>
          <a:bodyPr/>
          <a:lstStyle/>
          <a:p>
            <a:r>
              <a:rPr lang="en-US" dirty="0"/>
              <a:t>Market challenges</a:t>
            </a:r>
          </a:p>
        </p:txBody>
      </p:sp>
      <p:sp>
        <p:nvSpPr>
          <p:cNvPr id="53" name="Graphic 51" descr="Icon of a chart made of vertical lines with a line tracing the top of each, turning into an arrow pointing up">
            <a:extLst>
              <a:ext uri="{FF2B5EF4-FFF2-40B4-BE49-F238E27FC236}">
                <a16:creationId xmlns:a16="http://schemas.microsoft.com/office/drawing/2014/main" id="{79647430-D6FC-8AA8-194B-3956B73A9C6D}"/>
              </a:ext>
            </a:extLst>
          </p:cNvPr>
          <p:cNvSpPr/>
          <p:nvPr/>
        </p:nvSpPr>
        <p:spPr>
          <a:xfrm>
            <a:off x="891786" y="1735187"/>
            <a:ext cx="418564" cy="440595"/>
          </a:xfrm>
          <a:custGeom>
            <a:avLst/>
            <a:gdLst>
              <a:gd name="connsiteX0" fmla="*/ 548596 w 744523"/>
              <a:gd name="connsiteY0" fmla="*/ 78371 h 783709"/>
              <a:gd name="connsiteX1" fmla="*/ 509411 w 744523"/>
              <a:gd name="connsiteY1" fmla="*/ 39185 h 783709"/>
              <a:gd name="connsiteX2" fmla="*/ 548596 w 744523"/>
              <a:gd name="connsiteY2" fmla="*/ 0 h 783709"/>
              <a:gd name="connsiteX3" fmla="*/ 705338 w 744523"/>
              <a:gd name="connsiteY3" fmla="*/ 0 h 783709"/>
              <a:gd name="connsiteX4" fmla="*/ 744524 w 744523"/>
              <a:gd name="connsiteY4" fmla="*/ 39185 h 783709"/>
              <a:gd name="connsiteX5" fmla="*/ 744524 w 744523"/>
              <a:gd name="connsiteY5" fmla="*/ 195927 h 783709"/>
              <a:gd name="connsiteX6" fmla="*/ 705338 w 744523"/>
              <a:gd name="connsiteY6" fmla="*/ 235113 h 783709"/>
              <a:gd name="connsiteX7" fmla="*/ 666153 w 744523"/>
              <a:gd name="connsiteY7" fmla="*/ 195927 h 783709"/>
              <a:gd name="connsiteX8" fmla="*/ 666153 w 744523"/>
              <a:gd name="connsiteY8" fmla="*/ 133779 h 783709"/>
              <a:gd name="connsiteX9" fmla="*/ 439151 w 744523"/>
              <a:gd name="connsiteY9" fmla="*/ 360781 h 783709"/>
              <a:gd name="connsiteX10" fmla="*/ 383743 w 744523"/>
              <a:gd name="connsiteY10" fmla="*/ 360781 h 783709"/>
              <a:gd name="connsiteX11" fmla="*/ 274298 w 744523"/>
              <a:gd name="connsiteY11" fmla="*/ 251336 h 783709"/>
              <a:gd name="connsiteX12" fmla="*/ 66890 w 744523"/>
              <a:gd name="connsiteY12" fmla="*/ 458744 h 783709"/>
              <a:gd name="connsiteX13" fmla="*/ 11481 w 744523"/>
              <a:gd name="connsiteY13" fmla="*/ 457780 h 783709"/>
              <a:gd name="connsiteX14" fmla="*/ 11481 w 744523"/>
              <a:gd name="connsiteY14" fmla="*/ 403336 h 783709"/>
              <a:gd name="connsiteX15" fmla="*/ 246594 w 744523"/>
              <a:gd name="connsiteY15" fmla="*/ 168223 h 783709"/>
              <a:gd name="connsiteX16" fmla="*/ 302002 w 744523"/>
              <a:gd name="connsiteY16" fmla="*/ 168223 h 783709"/>
              <a:gd name="connsiteX17" fmla="*/ 411447 w 744523"/>
              <a:gd name="connsiteY17" fmla="*/ 277668 h 783709"/>
              <a:gd name="connsiteX18" fmla="*/ 610745 w 744523"/>
              <a:gd name="connsiteY18" fmla="*/ 78371 h 783709"/>
              <a:gd name="connsiteX19" fmla="*/ 548596 w 744523"/>
              <a:gd name="connsiteY19" fmla="*/ 78371 h 783709"/>
              <a:gd name="connsiteX20" fmla="*/ 78371 w 744523"/>
              <a:gd name="connsiteY20" fmla="*/ 626967 h 783709"/>
              <a:gd name="connsiteX21" fmla="*/ 78371 w 744523"/>
              <a:gd name="connsiteY21" fmla="*/ 744524 h 783709"/>
              <a:gd name="connsiteX22" fmla="*/ 39185 w 744523"/>
              <a:gd name="connsiteY22" fmla="*/ 783709 h 783709"/>
              <a:gd name="connsiteX23" fmla="*/ 0 w 744523"/>
              <a:gd name="connsiteY23" fmla="*/ 744524 h 783709"/>
              <a:gd name="connsiteX24" fmla="*/ 0 w 744523"/>
              <a:gd name="connsiteY24" fmla="*/ 626967 h 783709"/>
              <a:gd name="connsiteX25" fmla="*/ 39185 w 744523"/>
              <a:gd name="connsiteY25" fmla="*/ 587782 h 783709"/>
              <a:gd name="connsiteX26" fmla="*/ 78371 w 744523"/>
              <a:gd name="connsiteY26" fmla="*/ 626967 h 783709"/>
              <a:gd name="connsiteX27" fmla="*/ 274298 w 744523"/>
              <a:gd name="connsiteY27" fmla="*/ 470226 h 783709"/>
              <a:gd name="connsiteX28" fmla="*/ 235113 w 744523"/>
              <a:gd name="connsiteY28" fmla="*/ 431040 h 783709"/>
              <a:gd name="connsiteX29" fmla="*/ 195927 w 744523"/>
              <a:gd name="connsiteY29" fmla="*/ 470226 h 783709"/>
              <a:gd name="connsiteX30" fmla="*/ 195927 w 744523"/>
              <a:gd name="connsiteY30" fmla="*/ 744524 h 783709"/>
              <a:gd name="connsiteX31" fmla="*/ 235113 w 744523"/>
              <a:gd name="connsiteY31" fmla="*/ 783709 h 783709"/>
              <a:gd name="connsiteX32" fmla="*/ 274298 w 744523"/>
              <a:gd name="connsiteY32" fmla="*/ 744524 h 783709"/>
              <a:gd name="connsiteX33" fmla="*/ 274298 w 744523"/>
              <a:gd name="connsiteY33" fmla="*/ 470226 h 783709"/>
              <a:gd name="connsiteX34" fmla="*/ 431040 w 744523"/>
              <a:gd name="connsiteY34" fmla="*/ 509411 h 783709"/>
              <a:gd name="connsiteX35" fmla="*/ 470226 w 744523"/>
              <a:gd name="connsiteY35" fmla="*/ 548596 h 783709"/>
              <a:gd name="connsiteX36" fmla="*/ 470226 w 744523"/>
              <a:gd name="connsiteY36" fmla="*/ 744524 h 783709"/>
              <a:gd name="connsiteX37" fmla="*/ 431040 w 744523"/>
              <a:gd name="connsiteY37" fmla="*/ 783709 h 783709"/>
              <a:gd name="connsiteX38" fmla="*/ 391855 w 744523"/>
              <a:gd name="connsiteY38" fmla="*/ 744524 h 783709"/>
              <a:gd name="connsiteX39" fmla="*/ 391855 w 744523"/>
              <a:gd name="connsiteY39" fmla="*/ 548596 h 783709"/>
              <a:gd name="connsiteX40" fmla="*/ 431040 w 744523"/>
              <a:gd name="connsiteY40" fmla="*/ 509411 h 783709"/>
              <a:gd name="connsiteX41" fmla="*/ 666153 w 744523"/>
              <a:gd name="connsiteY41" fmla="*/ 352669 h 783709"/>
              <a:gd name="connsiteX42" fmla="*/ 626967 w 744523"/>
              <a:gd name="connsiteY42" fmla="*/ 313484 h 783709"/>
              <a:gd name="connsiteX43" fmla="*/ 587782 w 744523"/>
              <a:gd name="connsiteY43" fmla="*/ 352669 h 783709"/>
              <a:gd name="connsiteX44" fmla="*/ 587782 w 744523"/>
              <a:gd name="connsiteY44" fmla="*/ 744524 h 783709"/>
              <a:gd name="connsiteX45" fmla="*/ 626967 w 744523"/>
              <a:gd name="connsiteY45" fmla="*/ 783709 h 783709"/>
              <a:gd name="connsiteX46" fmla="*/ 666153 w 744523"/>
              <a:gd name="connsiteY46" fmla="*/ 744524 h 783709"/>
              <a:gd name="connsiteX47" fmla="*/ 666153 w 744523"/>
              <a:gd name="connsiteY47" fmla="*/ 352669 h 78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744523" h="783709">
                <a:moveTo>
                  <a:pt x="548596" y="78371"/>
                </a:moveTo>
                <a:cubicBezTo>
                  <a:pt x="526954" y="78371"/>
                  <a:pt x="509411" y="60827"/>
                  <a:pt x="509411" y="39185"/>
                </a:cubicBezTo>
                <a:cubicBezTo>
                  <a:pt x="509411" y="17544"/>
                  <a:pt x="526954" y="0"/>
                  <a:pt x="548596" y="0"/>
                </a:cubicBezTo>
                <a:lnTo>
                  <a:pt x="705338" y="0"/>
                </a:lnTo>
                <a:cubicBezTo>
                  <a:pt x="726980" y="0"/>
                  <a:pt x="744524" y="17544"/>
                  <a:pt x="744524" y="39185"/>
                </a:cubicBezTo>
                <a:lnTo>
                  <a:pt x="744524" y="195927"/>
                </a:lnTo>
                <a:cubicBezTo>
                  <a:pt x="744524" y="217569"/>
                  <a:pt x="726980" y="235113"/>
                  <a:pt x="705338" y="235113"/>
                </a:cubicBezTo>
                <a:cubicBezTo>
                  <a:pt x="683696" y="235113"/>
                  <a:pt x="666153" y="217569"/>
                  <a:pt x="666153" y="195927"/>
                </a:cubicBezTo>
                <a:lnTo>
                  <a:pt x="666153" y="133779"/>
                </a:lnTo>
                <a:lnTo>
                  <a:pt x="439151" y="360781"/>
                </a:lnTo>
                <a:cubicBezTo>
                  <a:pt x="423850" y="376079"/>
                  <a:pt x="399045" y="376079"/>
                  <a:pt x="383743" y="360781"/>
                </a:cubicBezTo>
                <a:lnTo>
                  <a:pt x="274298" y="251336"/>
                </a:lnTo>
                <a:lnTo>
                  <a:pt x="66890" y="458744"/>
                </a:lnTo>
                <a:cubicBezTo>
                  <a:pt x="51323" y="473780"/>
                  <a:pt x="26516" y="473349"/>
                  <a:pt x="11481" y="457780"/>
                </a:cubicBezTo>
                <a:cubicBezTo>
                  <a:pt x="-3185" y="442596"/>
                  <a:pt x="-3185" y="418520"/>
                  <a:pt x="11481" y="403336"/>
                </a:cubicBezTo>
                <a:lnTo>
                  <a:pt x="246594" y="168223"/>
                </a:lnTo>
                <a:cubicBezTo>
                  <a:pt x="261896" y="152926"/>
                  <a:pt x="286700" y="152926"/>
                  <a:pt x="302002" y="168223"/>
                </a:cubicBezTo>
                <a:lnTo>
                  <a:pt x="411447" y="277668"/>
                </a:lnTo>
                <a:lnTo>
                  <a:pt x="610745" y="78371"/>
                </a:lnTo>
                <a:lnTo>
                  <a:pt x="548596" y="78371"/>
                </a:lnTo>
                <a:close/>
                <a:moveTo>
                  <a:pt x="78371" y="626967"/>
                </a:moveTo>
                <a:lnTo>
                  <a:pt x="78371" y="744524"/>
                </a:lnTo>
                <a:cubicBezTo>
                  <a:pt x="78371" y="766166"/>
                  <a:pt x="60827" y="783709"/>
                  <a:pt x="39185" y="783709"/>
                </a:cubicBezTo>
                <a:cubicBezTo>
                  <a:pt x="17544" y="783709"/>
                  <a:pt x="0" y="766166"/>
                  <a:pt x="0" y="744524"/>
                </a:cubicBezTo>
                <a:lnTo>
                  <a:pt x="0" y="626967"/>
                </a:lnTo>
                <a:cubicBezTo>
                  <a:pt x="0" y="605325"/>
                  <a:pt x="17544" y="587782"/>
                  <a:pt x="39185" y="587782"/>
                </a:cubicBezTo>
                <a:cubicBezTo>
                  <a:pt x="60827" y="587782"/>
                  <a:pt x="78371" y="605325"/>
                  <a:pt x="78371" y="626967"/>
                </a:cubicBezTo>
                <a:close/>
                <a:moveTo>
                  <a:pt x="274298" y="470226"/>
                </a:moveTo>
                <a:cubicBezTo>
                  <a:pt x="274298" y="448583"/>
                  <a:pt x="256754" y="431040"/>
                  <a:pt x="235113" y="431040"/>
                </a:cubicBezTo>
                <a:cubicBezTo>
                  <a:pt x="213471" y="431040"/>
                  <a:pt x="195927" y="448583"/>
                  <a:pt x="195927" y="470226"/>
                </a:cubicBezTo>
                <a:lnTo>
                  <a:pt x="195927" y="744524"/>
                </a:lnTo>
                <a:cubicBezTo>
                  <a:pt x="195927" y="766166"/>
                  <a:pt x="213471" y="783709"/>
                  <a:pt x="235113" y="783709"/>
                </a:cubicBezTo>
                <a:cubicBezTo>
                  <a:pt x="256754" y="783709"/>
                  <a:pt x="274298" y="766166"/>
                  <a:pt x="274298" y="744524"/>
                </a:cubicBezTo>
                <a:lnTo>
                  <a:pt x="274298" y="470226"/>
                </a:lnTo>
                <a:close/>
                <a:moveTo>
                  <a:pt x="431040" y="509411"/>
                </a:moveTo>
                <a:cubicBezTo>
                  <a:pt x="452682" y="509411"/>
                  <a:pt x="470226" y="526954"/>
                  <a:pt x="470226" y="548596"/>
                </a:cubicBezTo>
                <a:lnTo>
                  <a:pt x="470226" y="744524"/>
                </a:lnTo>
                <a:cubicBezTo>
                  <a:pt x="470226" y="766166"/>
                  <a:pt x="452682" y="783709"/>
                  <a:pt x="431040" y="783709"/>
                </a:cubicBezTo>
                <a:cubicBezTo>
                  <a:pt x="409398" y="783709"/>
                  <a:pt x="391855" y="766166"/>
                  <a:pt x="391855" y="744524"/>
                </a:cubicBezTo>
                <a:lnTo>
                  <a:pt x="391855" y="548596"/>
                </a:lnTo>
                <a:cubicBezTo>
                  <a:pt x="391855" y="526954"/>
                  <a:pt x="409398" y="509411"/>
                  <a:pt x="431040" y="509411"/>
                </a:cubicBezTo>
                <a:close/>
                <a:moveTo>
                  <a:pt x="666153" y="352669"/>
                </a:moveTo>
                <a:cubicBezTo>
                  <a:pt x="666153" y="331027"/>
                  <a:pt x="648609" y="313484"/>
                  <a:pt x="626967" y="313484"/>
                </a:cubicBezTo>
                <a:cubicBezTo>
                  <a:pt x="605325" y="313484"/>
                  <a:pt x="587782" y="331027"/>
                  <a:pt x="587782" y="352669"/>
                </a:cubicBezTo>
                <a:lnTo>
                  <a:pt x="587782" y="744524"/>
                </a:lnTo>
                <a:cubicBezTo>
                  <a:pt x="587782" y="766166"/>
                  <a:pt x="605325" y="783709"/>
                  <a:pt x="626967" y="783709"/>
                </a:cubicBezTo>
                <a:cubicBezTo>
                  <a:pt x="648609" y="783709"/>
                  <a:pt x="666153" y="766166"/>
                  <a:pt x="666153" y="744524"/>
                </a:cubicBezTo>
                <a:lnTo>
                  <a:pt x="666153" y="352669"/>
                </a:lnTo>
                <a:close/>
              </a:path>
            </a:pathLst>
          </a:custGeom>
          <a:gradFill flip="none" rotWithShape="1">
            <a:gsLst>
              <a:gs pos="0">
                <a:srgbClr val="2A7CD0"/>
              </a:gs>
              <a:gs pos="67000">
                <a:schemeClr val="tx1">
                  <a:lumMod val="90000"/>
                  <a:lumOff val="10000"/>
                </a:schemeClr>
              </a:gs>
            </a:gsLst>
            <a:lin ang="2700000" scaled="1"/>
            <a:tileRect/>
          </a:gra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TextBox 11">
            <a:extLst>
              <a:ext uri="{FF2B5EF4-FFF2-40B4-BE49-F238E27FC236}">
                <a16:creationId xmlns:a16="http://schemas.microsoft.com/office/drawing/2014/main" id="{648237EE-A76B-3AA1-3305-1BCDAEFD5112}"/>
              </a:ext>
            </a:extLst>
          </p:cNvPr>
          <p:cNvSpPr txBox="1">
            <a:spLocks/>
          </p:cNvSpPr>
          <p:nvPr/>
        </p:nvSpPr>
        <p:spPr>
          <a:xfrm>
            <a:off x="866652" y="2317668"/>
            <a:ext cx="7399813" cy="3662541"/>
          </a:xfrm>
          <a:prstGeom prst="rect">
            <a:avLst/>
          </a:prstGeom>
          <a:noFill/>
        </p:spPr>
        <p:txBody>
          <a:bodyPr wrap="square" lIns="0" tIns="0" rIns="0" bIns="0">
            <a:spAutoFit/>
          </a:bodyPr>
          <a:lstStyle/>
          <a:p>
            <a:pPr defTabSz="914367">
              <a:spcAft>
                <a:spcPts val="1200"/>
              </a:spcAft>
              <a:tabLst>
                <a:tab pos="4686300" algn="l"/>
              </a:tabLst>
              <a:defRPr/>
            </a:pPr>
            <a:r>
              <a:rPr lang="en-US" sz="1600" dirty="0">
                <a:solidFill>
                  <a:srgbClr val="000000"/>
                </a:solidFill>
              </a:rPr>
              <a:t>Today’s increasingly volatile and complex market presents multi-faceted challenges for SMB owners—from inflation and economic uncertainty to rising interest rates, supply chain disruption, labor shortages, increased customer expectations, and intensifying market competition. </a:t>
            </a:r>
          </a:p>
          <a:p>
            <a:pPr defTabSz="914367">
              <a:spcAft>
                <a:spcPts val="1200"/>
              </a:spcAft>
              <a:tabLst>
                <a:tab pos="4686300" algn="l"/>
              </a:tabLst>
              <a:defRPr/>
            </a:pPr>
            <a:r>
              <a:rPr lang="en-US" sz="1600" dirty="0">
                <a:solidFill>
                  <a:srgbClr val="000000"/>
                </a:solidFill>
              </a:rPr>
              <a:t>To navigate these challenges and ensure their future sustainability and growth, SMB owners are looking to technology to improve resiliency and agility while driving a culture of innovation.</a:t>
            </a:r>
          </a:p>
          <a:p>
            <a:pPr defTabSz="914367">
              <a:spcAft>
                <a:spcPts val="1200"/>
              </a:spcAft>
              <a:tabLst>
                <a:tab pos="4686300" algn="l"/>
              </a:tabLst>
              <a:defRPr/>
            </a:pPr>
            <a:r>
              <a:rPr lang="en-US" sz="1600" dirty="0">
                <a:solidFill>
                  <a:srgbClr val="000000"/>
                </a:solidFill>
              </a:rPr>
              <a:t>They need technology investments to map directly to business benefits—like higher sales, lower costs, greater profitability, and better analysis. </a:t>
            </a:r>
          </a:p>
          <a:p>
            <a:pPr defTabSz="914367">
              <a:spcAft>
                <a:spcPts val="1200"/>
              </a:spcAft>
              <a:tabLst>
                <a:tab pos="4686300" algn="l"/>
              </a:tabLst>
              <a:defRPr/>
            </a:pPr>
            <a:r>
              <a:rPr lang="en-US" sz="1600" dirty="0">
                <a:solidFill>
                  <a:srgbClr val="000000"/>
                </a:solidFill>
              </a:rPr>
              <a:t>Today’s growth-minded SMBs need to embrace innovation and emerging technologies like artificial intelligence (AI) to remain competitive, while strengthening their security posture to combat growing threats and accommodate data regulations.</a:t>
            </a:r>
          </a:p>
        </p:txBody>
      </p:sp>
      <p:sp>
        <p:nvSpPr>
          <p:cNvPr id="45" name="Freeform: Shape 44">
            <a:extLst>
              <a:ext uri="{FF2B5EF4-FFF2-40B4-BE49-F238E27FC236}">
                <a16:creationId xmlns:a16="http://schemas.microsoft.com/office/drawing/2014/main" id="{426A7620-45AD-407D-8EBE-A0FB97DF500D}"/>
              </a:ext>
              <a:ext uri="{C183D7F6-B498-43B3-948B-1728B52AA6E4}">
                <adec:decorative xmlns:adec="http://schemas.microsoft.com/office/drawing/2017/decorative" val="1"/>
              </a:ext>
            </a:extLst>
          </p:cNvPr>
          <p:cNvSpPr>
            <a:spLocks/>
          </p:cNvSpPr>
          <p:nvPr/>
        </p:nvSpPr>
        <p:spPr>
          <a:xfrm>
            <a:off x="9136033" y="1371601"/>
            <a:ext cx="2201920" cy="2616199"/>
          </a:xfrm>
          <a:custGeom>
            <a:avLst/>
            <a:gdLst>
              <a:gd name="connsiteX0" fmla="*/ 320748 w 2201920"/>
              <a:gd name="connsiteY0" fmla="*/ 0 h 2616199"/>
              <a:gd name="connsiteX1" fmla="*/ 1879624 w 2201920"/>
              <a:gd name="connsiteY1" fmla="*/ 0 h 2616199"/>
              <a:gd name="connsiteX2" fmla="*/ 1815561 w 2201920"/>
              <a:gd name="connsiteY2" fmla="*/ 6455 h 2616199"/>
              <a:gd name="connsiteX3" fmla="*/ 1557327 w 2201920"/>
              <a:gd name="connsiteY3" fmla="*/ 323315 h 2616199"/>
              <a:gd name="connsiteX4" fmla="*/ 1703104 w 2201920"/>
              <a:gd name="connsiteY4" fmla="*/ 593411 h 2616199"/>
              <a:gd name="connsiteX5" fmla="*/ 2201769 w 2201920"/>
              <a:gd name="connsiteY5" fmla="*/ 1497030 h 2616199"/>
              <a:gd name="connsiteX6" fmla="*/ 1127361 w 2201920"/>
              <a:gd name="connsiteY6" fmla="*/ 2615887 h 2616199"/>
              <a:gd name="connsiteX7" fmla="*/ 0 w 2201920"/>
              <a:gd name="connsiteY7" fmla="*/ 1515316 h 2616199"/>
              <a:gd name="connsiteX8" fmla="*/ 498157 w 2201920"/>
              <a:gd name="connsiteY8" fmla="*/ 593919 h 2616199"/>
              <a:gd name="connsiteX9" fmla="*/ 643045 w 2201920"/>
              <a:gd name="connsiteY9" fmla="*/ 324331 h 2616199"/>
              <a:gd name="connsiteX10" fmla="*/ 643045 w 2201920"/>
              <a:gd name="connsiteY10" fmla="*/ 323315 h 2616199"/>
              <a:gd name="connsiteX11" fmla="*/ 384811 w 2201920"/>
              <a:gd name="connsiteY11" fmla="*/ 6455 h 261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920" h="2616199">
                <a:moveTo>
                  <a:pt x="320748" y="0"/>
                </a:moveTo>
                <a:lnTo>
                  <a:pt x="1879624" y="0"/>
                </a:lnTo>
                <a:lnTo>
                  <a:pt x="1815561" y="6455"/>
                </a:lnTo>
                <a:cubicBezTo>
                  <a:pt x="1668160" y="36606"/>
                  <a:pt x="1557327" y="166982"/>
                  <a:pt x="1557327" y="323315"/>
                </a:cubicBezTo>
                <a:cubicBezTo>
                  <a:pt x="1557327" y="432140"/>
                  <a:pt x="1612057" y="533854"/>
                  <a:pt x="1703104" y="593411"/>
                </a:cubicBezTo>
                <a:cubicBezTo>
                  <a:pt x="1998722" y="786807"/>
                  <a:pt x="2195547" y="1118744"/>
                  <a:pt x="2201769" y="1497030"/>
                </a:cubicBezTo>
                <a:cubicBezTo>
                  <a:pt x="2211673" y="2105410"/>
                  <a:pt x="1735612" y="2601666"/>
                  <a:pt x="1127361" y="2615887"/>
                </a:cubicBezTo>
                <a:cubicBezTo>
                  <a:pt x="507300" y="2630490"/>
                  <a:pt x="0" y="2132078"/>
                  <a:pt x="0" y="1515316"/>
                </a:cubicBezTo>
                <a:cubicBezTo>
                  <a:pt x="0" y="1129792"/>
                  <a:pt x="198221" y="790490"/>
                  <a:pt x="498157" y="593919"/>
                </a:cubicBezTo>
                <a:cubicBezTo>
                  <a:pt x="588951" y="534490"/>
                  <a:pt x="643045" y="432775"/>
                  <a:pt x="643045" y="324331"/>
                </a:cubicBezTo>
                <a:lnTo>
                  <a:pt x="643045" y="323315"/>
                </a:lnTo>
                <a:cubicBezTo>
                  <a:pt x="643045" y="166982"/>
                  <a:pt x="532212" y="36606"/>
                  <a:pt x="384811" y="6455"/>
                </a:cubicBezTo>
                <a:close/>
              </a:path>
            </a:pathLst>
          </a:custGeom>
          <a:solidFill>
            <a:srgbClr val="FFFFFF">
              <a:alpha val="5000"/>
            </a:srgbClr>
          </a:solidFill>
          <a:ln w="9525" cap="flat">
            <a:noFill/>
            <a:prstDash val="solid"/>
            <a:miter/>
          </a:ln>
        </p:spPr>
        <p:txBody>
          <a:bodyPr rtlCol="0" anchor="ctr"/>
          <a:lstStyle/>
          <a:p>
            <a:endParaRPr lang="en-US" dirty="0"/>
          </a:p>
        </p:txBody>
      </p:sp>
      <p:grpSp>
        <p:nvGrpSpPr>
          <p:cNvPr id="9" name="Group 8" descr="A doughnut chart with 54 percentage">
            <a:extLst>
              <a:ext uri="{FF2B5EF4-FFF2-40B4-BE49-F238E27FC236}">
                <a16:creationId xmlns:a16="http://schemas.microsoft.com/office/drawing/2014/main" id="{7A7DD86C-93E9-7951-2FC5-D87443582372}"/>
              </a:ext>
            </a:extLst>
          </p:cNvPr>
          <p:cNvGrpSpPr/>
          <p:nvPr/>
        </p:nvGrpSpPr>
        <p:grpSpPr>
          <a:xfrm>
            <a:off x="8625207" y="1812315"/>
            <a:ext cx="3223575" cy="2149050"/>
            <a:chOff x="8625207" y="1812315"/>
            <a:chExt cx="3223575" cy="2149050"/>
          </a:xfrm>
        </p:grpSpPr>
        <p:graphicFrame>
          <p:nvGraphicFramePr>
            <p:cNvPr id="47" name="Chart 46">
              <a:extLst>
                <a:ext uri="{FF2B5EF4-FFF2-40B4-BE49-F238E27FC236}">
                  <a16:creationId xmlns:a16="http://schemas.microsoft.com/office/drawing/2014/main" id="{34C4804E-8661-C1AD-8F3B-B31AB5D15A16}"/>
                </a:ext>
              </a:extLst>
            </p:cNvPr>
            <p:cNvGraphicFramePr/>
            <p:nvPr>
              <p:extLst>
                <p:ext uri="{D42A27DB-BD31-4B8C-83A1-F6EECF244321}">
                  <p14:modId xmlns:p14="http://schemas.microsoft.com/office/powerpoint/2010/main" val="2417278676"/>
                </p:ext>
              </p:extLst>
            </p:nvPr>
          </p:nvGraphicFramePr>
          <p:xfrm>
            <a:off x="8625207" y="1812315"/>
            <a:ext cx="3223575" cy="2149050"/>
          </p:xfrm>
          <a:graphic>
            <a:graphicData uri="http://schemas.openxmlformats.org/drawingml/2006/chart">
              <c:chart xmlns:c="http://schemas.openxmlformats.org/drawingml/2006/chart" xmlns:r="http://schemas.openxmlformats.org/officeDocument/2006/relationships" r:id="rId4"/>
            </a:graphicData>
          </a:graphic>
        </p:graphicFrame>
        <p:sp>
          <p:nvSpPr>
            <p:cNvPr id="46" name="Oval 45">
              <a:extLst>
                <a:ext uri="{FF2B5EF4-FFF2-40B4-BE49-F238E27FC236}">
                  <a16:creationId xmlns:a16="http://schemas.microsoft.com/office/drawing/2014/main" id="{FE063265-BFF3-B8C3-9099-6F5C980F52D7}"/>
                </a:ext>
              </a:extLst>
            </p:cNvPr>
            <p:cNvSpPr/>
            <p:nvPr/>
          </p:nvSpPr>
          <p:spPr bwMode="auto">
            <a:xfrm>
              <a:off x="9706263" y="2356109"/>
              <a:ext cx="1061462" cy="1061462"/>
            </a:xfrm>
            <a:prstGeom prst="ellipse">
              <a:avLst/>
            </a:prstGeom>
            <a:solidFill>
              <a:srgbClr val="FFFFFF"/>
            </a:solidFill>
            <a:ln>
              <a:noFill/>
              <a:headEnd type="none" w="med" len="med"/>
              <a:tailEnd type="none" w="med" len="med"/>
            </a:ln>
            <a:effectLst>
              <a:outerShdw blurRad="444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2800" kern="100" dirty="0">
                  <a:solidFill>
                    <a:srgbClr val="13171F"/>
                  </a:solidFill>
                  <a:effectLst/>
                  <a:latin typeface="+mj-lt"/>
                  <a:ea typeface="Aptos" panose="020B0004020202020204" pitchFamily="34" charset="0"/>
                  <a:cs typeface="Arial" panose="020B0604020202020204" pitchFamily="34" charset="0"/>
                </a:rPr>
                <a:t>54%</a:t>
              </a:r>
            </a:p>
          </p:txBody>
        </p:sp>
      </p:grpSp>
      <p:sp>
        <p:nvSpPr>
          <p:cNvPr id="48" name="TextBox 47">
            <a:extLst>
              <a:ext uri="{FF2B5EF4-FFF2-40B4-BE49-F238E27FC236}">
                <a16:creationId xmlns:a16="http://schemas.microsoft.com/office/drawing/2014/main" id="{AE8565E3-2DF3-508C-7B70-68581D92BDD7}"/>
              </a:ext>
            </a:extLst>
          </p:cNvPr>
          <p:cNvSpPr txBox="1"/>
          <p:nvPr/>
        </p:nvSpPr>
        <p:spPr>
          <a:xfrm>
            <a:off x="9258731" y="4065146"/>
            <a:ext cx="1956526" cy="1231106"/>
          </a:xfrm>
          <a:prstGeom prst="rect">
            <a:avLst/>
          </a:prstGeom>
          <a:no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ea typeface="+mn-ea"/>
                <a:cs typeface="+mn-cs"/>
              </a:rPr>
              <a:t>of SMB owners report inflation as their top concern</a:t>
            </a:r>
            <a:r>
              <a:rPr kumimoji="0" lang="en-US" sz="2000" b="0" i="0" u="none" strike="noStrike" kern="1200" cap="none" spc="0" normalizeH="0" baseline="30000" noProof="0" dirty="0">
                <a:ln>
                  <a:noFill/>
                </a:ln>
                <a:solidFill>
                  <a:srgbClr val="FFFFFF"/>
                </a:solidFill>
                <a:effectLst/>
                <a:uLnTx/>
                <a:uFillTx/>
                <a:ea typeface="+mn-ea"/>
                <a:cs typeface="+mn-cs"/>
              </a:rPr>
              <a:t>1</a:t>
            </a:r>
          </a:p>
        </p:txBody>
      </p:sp>
      <p:sp>
        <p:nvSpPr>
          <p:cNvPr id="24" name="Graphic 25">
            <a:hlinkClick r:id="rId5" action="ppaction://hlinksldjump"/>
            <a:extLst>
              <a:ext uri="{FF2B5EF4-FFF2-40B4-BE49-F238E27FC236}">
                <a16:creationId xmlns:a16="http://schemas.microsoft.com/office/drawing/2014/main" id="{55163351-1345-159F-10AA-CD3E530E7468}"/>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23" name="Rectangle: Rounded Corners 22">
            <a:hlinkClick r:id="rId6" action="ppaction://hlinksldjump"/>
            <a:extLst>
              <a:ext uri="{FF2B5EF4-FFF2-40B4-BE49-F238E27FC236}">
                <a16:creationId xmlns:a16="http://schemas.microsoft.com/office/drawing/2014/main" id="{3AACF296-C656-5A01-93D2-EFD0EF99324E}"/>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defRPr/>
            </a:pPr>
            <a:r>
              <a:rPr lang="en-US" sz="1000" dirty="0">
                <a:solidFill>
                  <a:srgbClr val="FFFFFF"/>
                </a:solidFill>
                <a:cs typeface="Segoe UI" panose="020B0502040204020203" pitchFamily="34" charset="0"/>
              </a:rPr>
              <a:t>Call script &amp; discussion guide </a:t>
            </a:r>
          </a:p>
        </p:txBody>
      </p:sp>
      <p:sp>
        <p:nvSpPr>
          <p:cNvPr id="25" name="Graphic 25">
            <a:hlinkClick r:id="rId7" action="ppaction://hlinksldjump"/>
            <a:extLst>
              <a:ext uri="{FF2B5EF4-FFF2-40B4-BE49-F238E27FC236}">
                <a16:creationId xmlns:a16="http://schemas.microsoft.com/office/drawing/2014/main" id="{53FD1814-5370-0A81-3F4B-F4D1DB4762E9}"/>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11" name="Slide Number Placeholder 4">
            <a:extLst>
              <a:ext uri="{FF2B5EF4-FFF2-40B4-BE49-F238E27FC236}">
                <a16:creationId xmlns:a16="http://schemas.microsoft.com/office/drawing/2014/main" id="{99428873-46C5-29EB-1467-1BE148F313A8}"/>
              </a:ext>
            </a:extLst>
          </p:cNvPr>
          <p:cNvSpPr>
            <a:spLocks noGrp="1"/>
          </p:cNvSpPr>
          <p:nvPr>
            <p:ph type="sldNum" sz="quarter" idx="4"/>
          </p:nvPr>
        </p:nvSpPr>
        <p:spPr>
          <a:xfrm>
            <a:off x="11609391" y="6428868"/>
            <a:ext cx="290000" cy="270890"/>
          </a:xfr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6</a:t>
            </a:fld>
            <a:endParaRPr lang="en-US" dirty="0"/>
          </a:p>
        </p:txBody>
      </p:sp>
    </p:spTree>
    <p:extLst>
      <p:ext uri="{BB962C8B-B14F-4D97-AF65-F5344CB8AC3E}">
        <p14:creationId xmlns:p14="http://schemas.microsoft.com/office/powerpoint/2010/main" val="256637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F7E266EB-5BD8-AFC3-6B00-88479BB1290F}"/>
              </a:ext>
              <a:ext uri="{C183D7F6-B498-43B3-948B-1728B52AA6E4}">
                <adec:decorative xmlns:adec="http://schemas.microsoft.com/office/drawing/2017/decorative" val="1"/>
              </a:ext>
            </a:extLst>
          </p:cNvPr>
          <p:cNvSpPr>
            <a:spLocks/>
          </p:cNvSpPr>
          <p:nvPr/>
        </p:nvSpPr>
        <p:spPr bwMode="auto">
          <a:xfrm>
            <a:off x="584198" y="1436689"/>
            <a:ext cx="10912475" cy="4722630"/>
          </a:xfrm>
          <a:prstGeom prst="roundRect">
            <a:avLst>
              <a:gd name="adj" fmla="val 323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3" name="Rectangle: Rounded Corners 12">
            <a:extLst>
              <a:ext uri="{FF2B5EF4-FFF2-40B4-BE49-F238E27FC236}">
                <a16:creationId xmlns:a16="http://schemas.microsoft.com/office/drawing/2014/main" id="{018B520C-57EE-79FC-9B2E-59D8FC0ECC79}"/>
              </a:ext>
              <a:ext uri="{C183D7F6-B498-43B3-948B-1728B52AA6E4}">
                <adec:decorative xmlns:adec="http://schemas.microsoft.com/office/drawing/2017/decorative" val="1"/>
              </a:ext>
            </a:extLst>
          </p:cNvPr>
          <p:cNvSpPr>
            <a:spLocks/>
          </p:cNvSpPr>
          <p:nvPr/>
        </p:nvSpPr>
        <p:spPr bwMode="auto">
          <a:xfrm>
            <a:off x="711200" y="1563690"/>
            <a:ext cx="5265738" cy="4468629"/>
          </a:xfrm>
          <a:prstGeom prst="roundRect">
            <a:avLst>
              <a:gd name="adj" fmla="val 224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9" name="Rectangle: Rounded Corners 18">
            <a:extLst>
              <a:ext uri="{FF2B5EF4-FFF2-40B4-BE49-F238E27FC236}">
                <a16:creationId xmlns:a16="http://schemas.microsoft.com/office/drawing/2014/main" id="{316C40B8-BDA1-0111-7467-8AFEFFED9761}"/>
              </a:ext>
              <a:ext uri="{C183D7F6-B498-43B3-948B-1728B52AA6E4}">
                <adec:decorative xmlns:adec="http://schemas.microsoft.com/office/drawing/2017/decorative" val="1"/>
              </a:ext>
            </a:extLst>
          </p:cNvPr>
          <p:cNvSpPr>
            <a:spLocks/>
          </p:cNvSpPr>
          <p:nvPr/>
        </p:nvSpPr>
        <p:spPr bwMode="auto">
          <a:xfrm>
            <a:off x="6103938" y="1563690"/>
            <a:ext cx="5265738" cy="4468629"/>
          </a:xfrm>
          <a:prstGeom prst="roundRect">
            <a:avLst>
              <a:gd name="adj" fmla="val 224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2" name="Rectangle: Rounded Corners 21">
            <a:extLst>
              <a:ext uri="{FF2B5EF4-FFF2-40B4-BE49-F238E27FC236}">
                <a16:creationId xmlns:a16="http://schemas.microsoft.com/office/drawing/2014/main" id="{4E6E6B28-B394-949C-2987-66642F8CEE49}"/>
              </a:ext>
              <a:ext uri="{C183D7F6-B498-43B3-948B-1728B52AA6E4}">
                <adec:decorative xmlns:adec="http://schemas.microsoft.com/office/drawing/2017/decorative" val="1"/>
              </a:ext>
            </a:extLst>
          </p:cNvPr>
          <p:cNvSpPr>
            <a:spLocks/>
          </p:cNvSpPr>
          <p:nvPr/>
        </p:nvSpPr>
        <p:spPr bwMode="auto">
          <a:xfrm>
            <a:off x="6230938" y="1690689"/>
            <a:ext cx="5011738" cy="501525"/>
          </a:xfrm>
          <a:prstGeom prst="roundRect">
            <a:avLst>
              <a:gd name="adj" fmla="val 16963"/>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4" name="Rectangle: Rounded Corners 23">
            <a:extLst>
              <a:ext uri="{FF2B5EF4-FFF2-40B4-BE49-F238E27FC236}">
                <a16:creationId xmlns:a16="http://schemas.microsoft.com/office/drawing/2014/main" id="{17815CAC-E899-5803-7669-CAFEE2E5B6A9}"/>
              </a:ext>
              <a:ext uri="{C183D7F6-B498-43B3-948B-1728B52AA6E4}">
                <adec:decorative xmlns:adec="http://schemas.microsoft.com/office/drawing/2017/decorative" val="1"/>
              </a:ext>
            </a:extLst>
          </p:cNvPr>
          <p:cNvSpPr>
            <a:spLocks/>
          </p:cNvSpPr>
          <p:nvPr/>
        </p:nvSpPr>
        <p:spPr bwMode="auto">
          <a:xfrm>
            <a:off x="838200" y="1690689"/>
            <a:ext cx="5011738" cy="501525"/>
          </a:xfrm>
          <a:prstGeom prst="roundRect">
            <a:avLst>
              <a:gd name="adj" fmla="val 16963"/>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3" name="Oval 32">
            <a:extLst>
              <a:ext uri="{FF2B5EF4-FFF2-40B4-BE49-F238E27FC236}">
                <a16:creationId xmlns:a16="http://schemas.microsoft.com/office/drawing/2014/main" id="{190D97C7-06AC-A84E-5F1A-748D5C68AC4A}"/>
              </a:ext>
              <a:ext uri="{C183D7F6-B498-43B3-948B-1728B52AA6E4}">
                <adec:decorative xmlns:adec="http://schemas.microsoft.com/office/drawing/2017/decorative" val="1"/>
              </a:ext>
            </a:extLst>
          </p:cNvPr>
          <p:cNvSpPr/>
          <p:nvPr/>
        </p:nvSpPr>
        <p:spPr bwMode="auto">
          <a:xfrm>
            <a:off x="915755" y="1757582"/>
            <a:ext cx="367739" cy="3677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39" name="Oval 38">
            <a:extLst>
              <a:ext uri="{FF2B5EF4-FFF2-40B4-BE49-F238E27FC236}">
                <a16:creationId xmlns:a16="http://schemas.microsoft.com/office/drawing/2014/main" id="{512C59D9-F31B-EF6D-7AB1-EC74353A31FE}"/>
              </a:ext>
              <a:ext uri="{C183D7F6-B498-43B3-948B-1728B52AA6E4}">
                <adec:decorative xmlns:adec="http://schemas.microsoft.com/office/drawing/2017/decorative" val="1"/>
              </a:ext>
            </a:extLst>
          </p:cNvPr>
          <p:cNvSpPr>
            <a:spLocks/>
          </p:cNvSpPr>
          <p:nvPr/>
        </p:nvSpPr>
        <p:spPr bwMode="auto">
          <a:xfrm>
            <a:off x="6308493" y="1757582"/>
            <a:ext cx="367739" cy="3677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8" name="Rectangle: Rounded Corners 7">
            <a:extLst>
              <a:ext uri="{FF2B5EF4-FFF2-40B4-BE49-F238E27FC236}">
                <a16:creationId xmlns:a16="http://schemas.microsoft.com/office/drawing/2014/main" id="{730C1D4D-40C4-F36F-1A8E-A853B093413C}"/>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23" name="Title 22">
            <a:extLst>
              <a:ext uri="{FF2B5EF4-FFF2-40B4-BE49-F238E27FC236}">
                <a16:creationId xmlns:a16="http://schemas.microsoft.com/office/drawing/2014/main" id="{19CE2AA9-DCB3-F416-AC8D-3419474D21F5}"/>
              </a:ext>
            </a:extLst>
          </p:cNvPr>
          <p:cNvSpPr>
            <a:spLocks noGrp="1"/>
          </p:cNvSpPr>
          <p:nvPr>
            <p:ph type="title"/>
          </p:nvPr>
        </p:nvSpPr>
        <p:spPr/>
        <p:txBody>
          <a:bodyPr vert="horz"/>
          <a:lstStyle/>
          <a:p>
            <a:r>
              <a:rPr lang="en-IN" dirty="0"/>
              <a:t>Customer concerns: BDMs</a:t>
            </a:r>
          </a:p>
        </p:txBody>
      </p:sp>
      <p:sp>
        <p:nvSpPr>
          <p:cNvPr id="35" name="TextBox 34">
            <a:extLst>
              <a:ext uri="{FF2B5EF4-FFF2-40B4-BE49-F238E27FC236}">
                <a16:creationId xmlns:a16="http://schemas.microsoft.com/office/drawing/2014/main" id="{7BC36C8A-1744-1B15-D8DE-4469250DAFCF}"/>
              </a:ext>
            </a:extLst>
          </p:cNvPr>
          <p:cNvSpPr txBox="1">
            <a:spLocks/>
          </p:cNvSpPr>
          <p:nvPr/>
        </p:nvSpPr>
        <p:spPr>
          <a:xfrm>
            <a:off x="588263" y="905694"/>
            <a:ext cx="11021125" cy="276999"/>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a:solidFill>
                  <a:srgbClr val="0078D4"/>
                </a:solidFill>
                <a:latin typeface="+mj-lt"/>
                <a:cs typeface="Segoe UI" panose="020B0502040204020203" pitchFamily="34" charset="0"/>
              </a:defRPr>
            </a:lvl1pPr>
          </a:lstStyle>
          <a:p>
            <a:r>
              <a:rPr lang="en-US" dirty="0"/>
              <a:t>Be aware of current challenges and goals</a:t>
            </a:r>
          </a:p>
        </p:txBody>
      </p:sp>
      <p:sp>
        <p:nvSpPr>
          <p:cNvPr id="34" name="Graphic 18" descr="Icon of a key">
            <a:extLst>
              <a:ext uri="{FF2B5EF4-FFF2-40B4-BE49-F238E27FC236}">
                <a16:creationId xmlns:a16="http://schemas.microsoft.com/office/drawing/2014/main" id="{1E806864-485D-1067-EB1A-3866D2BD1624}"/>
              </a:ext>
            </a:extLst>
          </p:cNvPr>
          <p:cNvSpPr>
            <a:spLocks/>
          </p:cNvSpPr>
          <p:nvPr/>
        </p:nvSpPr>
        <p:spPr>
          <a:xfrm>
            <a:off x="989573" y="1831948"/>
            <a:ext cx="220102" cy="219008"/>
          </a:xfrm>
          <a:custGeom>
            <a:avLst/>
            <a:gdLst>
              <a:gd name="connsiteX0" fmla="*/ 66675 w 191452"/>
              <a:gd name="connsiteY0" fmla="*/ 62389 h 190499"/>
              <a:gd name="connsiteX1" fmla="*/ 129064 w 191452"/>
              <a:gd name="connsiteY1" fmla="*/ 0 h 190499"/>
              <a:gd name="connsiteX2" fmla="*/ 191453 w 191452"/>
              <a:gd name="connsiteY2" fmla="*/ 61436 h 190499"/>
              <a:gd name="connsiteX3" fmla="*/ 129064 w 191452"/>
              <a:gd name="connsiteY3" fmla="*/ 123825 h 190499"/>
              <a:gd name="connsiteX4" fmla="*/ 114281 w 191452"/>
              <a:gd name="connsiteY4" fmla="*/ 121882 h 190499"/>
              <a:gd name="connsiteX5" fmla="*/ 102394 w 191452"/>
              <a:gd name="connsiteY5" fmla="*/ 133350 h 190499"/>
              <a:gd name="connsiteX6" fmla="*/ 85725 w 191452"/>
              <a:gd name="connsiteY6" fmla="*/ 133350 h 190499"/>
              <a:gd name="connsiteX7" fmla="*/ 85725 w 191452"/>
              <a:gd name="connsiteY7" fmla="*/ 150019 h 190499"/>
              <a:gd name="connsiteX8" fmla="*/ 73819 w 191452"/>
              <a:gd name="connsiteY8" fmla="*/ 161925 h 190499"/>
              <a:gd name="connsiteX9" fmla="*/ 57150 w 191452"/>
              <a:gd name="connsiteY9" fmla="*/ 161925 h 190499"/>
              <a:gd name="connsiteX10" fmla="*/ 57150 w 191452"/>
              <a:gd name="connsiteY10" fmla="*/ 173831 h 190499"/>
              <a:gd name="connsiteX11" fmla="*/ 40481 w 191452"/>
              <a:gd name="connsiteY11" fmla="*/ 190500 h 190499"/>
              <a:gd name="connsiteX12" fmla="*/ 16669 w 191452"/>
              <a:gd name="connsiteY12" fmla="*/ 190500 h 190499"/>
              <a:gd name="connsiteX13" fmla="*/ 0 w 191452"/>
              <a:gd name="connsiteY13" fmla="*/ 173831 h 190499"/>
              <a:gd name="connsiteX14" fmla="*/ 0 w 191452"/>
              <a:gd name="connsiteY14" fmla="*/ 153143 h 190499"/>
              <a:gd name="connsiteX15" fmla="*/ 7677 w 191452"/>
              <a:gd name="connsiteY15" fmla="*/ 134626 h 190499"/>
              <a:gd name="connsiteX16" fmla="*/ 67056 w 191452"/>
              <a:gd name="connsiteY16" fmla="*/ 75228 h 190499"/>
              <a:gd name="connsiteX17" fmla="*/ 67723 w 191452"/>
              <a:gd name="connsiteY17" fmla="*/ 72904 h 190499"/>
              <a:gd name="connsiteX18" fmla="*/ 66675 w 191452"/>
              <a:gd name="connsiteY18" fmla="*/ 62389 h 190499"/>
              <a:gd name="connsiteX19" fmla="*/ 155258 w 191452"/>
              <a:gd name="connsiteY19" fmla="*/ 47149 h 190499"/>
              <a:gd name="connsiteX20" fmla="*/ 143351 w 191452"/>
              <a:gd name="connsiteY20" fmla="*/ 35243 h 190499"/>
              <a:gd name="connsiteX21" fmla="*/ 131445 w 191452"/>
              <a:gd name="connsiteY21" fmla="*/ 47149 h 190499"/>
              <a:gd name="connsiteX22" fmla="*/ 143351 w 191452"/>
              <a:gd name="connsiteY22" fmla="*/ 59055 h 190499"/>
              <a:gd name="connsiteX23" fmla="*/ 155258 w 191452"/>
              <a:gd name="connsiteY23" fmla="*/ 47149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1452" h="190499">
                <a:moveTo>
                  <a:pt x="66675" y="62389"/>
                </a:moveTo>
                <a:cubicBezTo>
                  <a:pt x="66696" y="27941"/>
                  <a:pt x="94616" y="21"/>
                  <a:pt x="129064" y="0"/>
                </a:cubicBezTo>
                <a:cubicBezTo>
                  <a:pt x="163316" y="0"/>
                  <a:pt x="191453" y="26851"/>
                  <a:pt x="191453" y="61436"/>
                </a:cubicBezTo>
                <a:cubicBezTo>
                  <a:pt x="191432" y="95884"/>
                  <a:pt x="163512" y="123804"/>
                  <a:pt x="129064" y="123825"/>
                </a:cubicBezTo>
                <a:cubicBezTo>
                  <a:pt x="124006" y="123825"/>
                  <a:pt x="119015" y="123101"/>
                  <a:pt x="114281" y="121882"/>
                </a:cubicBezTo>
                <a:cubicBezTo>
                  <a:pt x="114046" y="128279"/>
                  <a:pt x="108795" y="133344"/>
                  <a:pt x="102394" y="133350"/>
                </a:cubicBezTo>
                <a:lnTo>
                  <a:pt x="85725" y="133350"/>
                </a:lnTo>
                <a:lnTo>
                  <a:pt x="85725" y="150019"/>
                </a:lnTo>
                <a:cubicBezTo>
                  <a:pt x="85725" y="156591"/>
                  <a:pt x="80391" y="161925"/>
                  <a:pt x="73819" y="161925"/>
                </a:cubicBezTo>
                <a:lnTo>
                  <a:pt x="57150" y="161925"/>
                </a:lnTo>
                <a:lnTo>
                  <a:pt x="57150" y="173831"/>
                </a:lnTo>
                <a:cubicBezTo>
                  <a:pt x="57150" y="183037"/>
                  <a:pt x="49687" y="190500"/>
                  <a:pt x="40481" y="190500"/>
                </a:cubicBezTo>
                <a:lnTo>
                  <a:pt x="16669" y="190500"/>
                </a:lnTo>
                <a:cubicBezTo>
                  <a:pt x="7463" y="190500"/>
                  <a:pt x="0" y="183037"/>
                  <a:pt x="0" y="173831"/>
                </a:cubicBezTo>
                <a:lnTo>
                  <a:pt x="0" y="153143"/>
                </a:lnTo>
                <a:cubicBezTo>
                  <a:pt x="0" y="146190"/>
                  <a:pt x="2762" y="139532"/>
                  <a:pt x="7677" y="134626"/>
                </a:cubicBezTo>
                <a:lnTo>
                  <a:pt x="67056" y="75228"/>
                </a:lnTo>
                <a:cubicBezTo>
                  <a:pt x="67644" y="74609"/>
                  <a:pt x="67893" y="73741"/>
                  <a:pt x="67723" y="72904"/>
                </a:cubicBezTo>
                <a:cubicBezTo>
                  <a:pt x="67069" y="69436"/>
                  <a:pt x="66719" y="65918"/>
                  <a:pt x="66675" y="62389"/>
                </a:cubicBezTo>
                <a:close/>
                <a:moveTo>
                  <a:pt x="155258" y="47149"/>
                </a:moveTo>
                <a:cubicBezTo>
                  <a:pt x="155258" y="40573"/>
                  <a:pt x="149927" y="35243"/>
                  <a:pt x="143351" y="35243"/>
                </a:cubicBezTo>
                <a:cubicBezTo>
                  <a:pt x="136775" y="35243"/>
                  <a:pt x="131445" y="40573"/>
                  <a:pt x="131445" y="47149"/>
                </a:cubicBezTo>
                <a:cubicBezTo>
                  <a:pt x="131445" y="53724"/>
                  <a:pt x="136775" y="59055"/>
                  <a:pt x="143351" y="59055"/>
                </a:cubicBezTo>
                <a:cubicBezTo>
                  <a:pt x="149927" y="59055"/>
                  <a:pt x="155258" y="53724"/>
                  <a:pt x="155258" y="4714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GB"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9" name="Rectangle 28">
            <a:extLst>
              <a:ext uri="{FF2B5EF4-FFF2-40B4-BE49-F238E27FC236}">
                <a16:creationId xmlns:a16="http://schemas.microsoft.com/office/drawing/2014/main" id="{77032194-12A3-135F-C5BE-F9C33459FFC7}"/>
              </a:ext>
            </a:extLst>
          </p:cNvPr>
          <p:cNvSpPr>
            <a:spLocks/>
          </p:cNvSpPr>
          <p:nvPr/>
        </p:nvSpPr>
        <p:spPr bwMode="auto">
          <a:xfrm>
            <a:off x="1355726" y="1818341"/>
            <a:ext cx="4397282" cy="246221"/>
          </a:xfrm>
          <a:prstGeom prst="rect">
            <a:avLst/>
          </a:prstGeom>
          <a:noFill/>
          <a:ln w="317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4367"/>
            <a:r>
              <a:rPr lang="en-US" sz="1600" kern="0" dirty="0">
                <a:solidFill>
                  <a:srgbClr val="FFFFFF"/>
                </a:solidFill>
                <a:latin typeface="+mj-lt"/>
                <a:cs typeface="Segoe UI" panose="020B0502040204020203" pitchFamily="34" charset="0"/>
              </a:rPr>
              <a:t>Key challenges</a:t>
            </a:r>
          </a:p>
        </p:txBody>
      </p:sp>
      <p:sp>
        <p:nvSpPr>
          <p:cNvPr id="25" name="TextBox 24">
            <a:extLst>
              <a:ext uri="{FF2B5EF4-FFF2-40B4-BE49-F238E27FC236}">
                <a16:creationId xmlns:a16="http://schemas.microsoft.com/office/drawing/2014/main" id="{61E47E7C-BA6C-AA54-E899-8D5BFDE5B2A3}"/>
              </a:ext>
            </a:extLst>
          </p:cNvPr>
          <p:cNvSpPr txBox="1">
            <a:spLocks/>
          </p:cNvSpPr>
          <p:nvPr/>
        </p:nvSpPr>
        <p:spPr>
          <a:xfrm>
            <a:off x="984738" y="2294144"/>
            <a:ext cx="4768270" cy="3597215"/>
          </a:xfrm>
          <a:prstGeom prst="rect">
            <a:avLst/>
          </a:prstGeom>
          <a:noFill/>
        </p:spPr>
        <p:txBody>
          <a:bodyPr wrap="square" lIns="0" tIns="0" rIns="0" bIns="0" anchor="t">
            <a:noAutofit/>
          </a:bodyPr>
          <a:lstStyle/>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Balancing smart technology investments with capabilities to help reach business goals</a:t>
            </a:r>
          </a:p>
          <a:p>
            <a:pPr marL="177800" indent="-177800" defTabSz="913607" eaLnBrk="0" fontAlgn="base" hangingPunct="0">
              <a:spcAft>
                <a:spcPts val="600"/>
              </a:spcAft>
              <a:buSzPct val="100000"/>
              <a:buFont typeface="Arial" panose="020B0604020202020204" pitchFamily="34" charset="0"/>
              <a:buChar char="•"/>
              <a:defRPr/>
            </a:pPr>
            <a:r>
              <a:rPr kumimoji="0" lang="en-US" sz="1400" b="0" i="0" u="none" strike="noStrike" kern="100" cap="none" normalizeH="0" baseline="0" noProof="0" dirty="0">
                <a:ln>
                  <a:noFill/>
                </a:ln>
                <a:solidFill>
                  <a:srgbClr val="000000"/>
                </a:solidFill>
                <a:effectLst/>
                <a:uLnTx/>
                <a:uFillTx/>
                <a:ea typeface="Calibri"/>
                <a:cs typeface="Segoe Sans Display"/>
              </a:rPr>
              <a:t>Developing and implementing an effective AI/machine </a:t>
            </a:r>
            <a:r>
              <a:rPr lang="en-US" sz="1400" kern="100" dirty="0">
                <a:solidFill>
                  <a:srgbClr val="000000"/>
                </a:solidFill>
                <a:ea typeface="Calibri"/>
                <a:cs typeface="Segoe Sans Display"/>
              </a:rPr>
              <a:t>l</a:t>
            </a:r>
            <a:r>
              <a:rPr kumimoji="0" lang="en-US" sz="1400" b="0" i="0" u="none" strike="noStrike" kern="100" cap="none" normalizeH="0" baseline="0" noProof="0" dirty="0">
                <a:ln>
                  <a:noFill/>
                </a:ln>
                <a:solidFill>
                  <a:srgbClr val="000000"/>
                </a:solidFill>
                <a:effectLst/>
                <a:uLnTx/>
                <a:uFillTx/>
                <a:ea typeface="Calibri"/>
                <a:cs typeface="Segoe Sans Display"/>
              </a:rPr>
              <a:t>earning (ML) strategy</a:t>
            </a:r>
            <a:r>
              <a:rPr lang="en-US" sz="1400" kern="100" dirty="0">
                <a:solidFill>
                  <a:srgbClr val="000000"/>
                </a:solidFill>
                <a:ea typeface="Calibri"/>
                <a:cs typeface="Segoe Sans Display"/>
              </a:rPr>
              <a:t> to help achieve business goals</a:t>
            </a:r>
            <a:endParaRPr lang="en-US" sz="1400" b="0" i="0" u="none" strike="noStrike" kern="100" cap="none" normalizeH="0" baseline="0" noProof="0" dirty="0">
              <a:ln>
                <a:noFill/>
              </a:ln>
              <a:solidFill>
                <a:srgbClr val="000000"/>
              </a:solidFill>
              <a:effectLst/>
              <a:uLnTx/>
              <a:uFillTx/>
              <a:ea typeface="Calibri"/>
              <a:cs typeface="Segoe Sans Display" pitchFamily="2" charset="0"/>
            </a:endParaRP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Maximizing ROI on software and hardware investments</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Safeguarding sensitive data and ensuring a secure remote work environment</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Enhancing</a:t>
            </a:r>
            <a:r>
              <a:rPr lang="en-US" sz="1400" kern="100" dirty="0">
                <a:solidFill>
                  <a:srgbClr val="000000"/>
                </a:solidFill>
                <a:ea typeface="Calibri"/>
                <a:cs typeface="Segoe Sans Display" pitchFamily="2" charset="0"/>
              </a:rPr>
              <a:t> performance</a:t>
            </a: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 and preparing for future readiness</a:t>
            </a:r>
          </a:p>
        </p:txBody>
      </p:sp>
      <p:sp>
        <p:nvSpPr>
          <p:cNvPr id="41" name="Graphic 165" descr="Icon of an arrow hitting the bullseye">
            <a:extLst>
              <a:ext uri="{FF2B5EF4-FFF2-40B4-BE49-F238E27FC236}">
                <a16:creationId xmlns:a16="http://schemas.microsoft.com/office/drawing/2014/main" id="{9541B291-9339-3C36-E55A-0D6CD214205C}"/>
              </a:ext>
            </a:extLst>
          </p:cNvPr>
          <p:cNvSpPr>
            <a:spLocks/>
          </p:cNvSpPr>
          <p:nvPr/>
        </p:nvSpPr>
        <p:spPr>
          <a:xfrm>
            <a:off x="6363260" y="1812992"/>
            <a:ext cx="258204" cy="256920"/>
          </a:xfrm>
          <a:custGeom>
            <a:avLst/>
            <a:gdLst>
              <a:gd name="connsiteX0" fmla="*/ 188405 w 190500"/>
              <a:gd name="connsiteY0" fmla="*/ 45530 h 190500"/>
              <a:gd name="connsiteX1" fmla="*/ 188398 w 190500"/>
              <a:gd name="connsiteY1" fmla="*/ 35427 h 190500"/>
              <a:gd name="connsiteX2" fmla="*/ 183356 w 190500"/>
              <a:gd name="connsiteY2" fmla="*/ 33338 h 190500"/>
              <a:gd name="connsiteX3" fmla="*/ 157163 w 190500"/>
              <a:gd name="connsiteY3" fmla="*/ 33338 h 190500"/>
              <a:gd name="connsiteX4" fmla="*/ 157163 w 190500"/>
              <a:gd name="connsiteY4" fmla="*/ 7144 h 190500"/>
              <a:gd name="connsiteX5" fmla="*/ 150012 w 190500"/>
              <a:gd name="connsiteY5" fmla="*/ 6 h 190500"/>
              <a:gd name="connsiteX6" fmla="*/ 144971 w 190500"/>
              <a:gd name="connsiteY6" fmla="*/ 2096 h 190500"/>
              <a:gd name="connsiteX7" fmla="*/ 121158 w 190500"/>
              <a:gd name="connsiteY7" fmla="*/ 25908 h 190500"/>
              <a:gd name="connsiteX8" fmla="*/ 119063 w 190500"/>
              <a:gd name="connsiteY8" fmla="*/ 30956 h 190500"/>
              <a:gd name="connsiteX9" fmla="*/ 119063 w 190500"/>
              <a:gd name="connsiteY9" fmla="*/ 57969 h 190500"/>
              <a:gd name="connsiteX10" fmla="*/ 100184 w 190500"/>
              <a:gd name="connsiteY10" fmla="*/ 76848 h 190500"/>
              <a:gd name="connsiteX11" fmla="*/ 76852 w 190500"/>
              <a:gd name="connsiteY11" fmla="*/ 90316 h 190500"/>
              <a:gd name="connsiteX12" fmla="*/ 90320 w 190500"/>
              <a:gd name="connsiteY12" fmla="*/ 113649 h 190500"/>
              <a:gd name="connsiteX13" fmla="*/ 113652 w 190500"/>
              <a:gd name="connsiteY13" fmla="*/ 100180 h 190500"/>
              <a:gd name="connsiteX14" fmla="*/ 113652 w 190500"/>
              <a:gd name="connsiteY14" fmla="*/ 90316 h 190500"/>
              <a:gd name="connsiteX15" fmla="*/ 132531 w 190500"/>
              <a:gd name="connsiteY15" fmla="*/ 71438 h 190500"/>
              <a:gd name="connsiteX16" fmla="*/ 159544 w 190500"/>
              <a:gd name="connsiteY16" fmla="*/ 71438 h 190500"/>
              <a:gd name="connsiteX17" fmla="*/ 164592 w 190500"/>
              <a:gd name="connsiteY17" fmla="*/ 69342 h 190500"/>
              <a:gd name="connsiteX18" fmla="*/ 188405 w 190500"/>
              <a:gd name="connsiteY18" fmla="*/ 45530 h 190500"/>
              <a:gd name="connsiteX19" fmla="*/ 95250 w 190500"/>
              <a:gd name="connsiteY19" fmla="*/ 0 h 190500"/>
              <a:gd name="connsiteX20" fmla="*/ 127864 w 190500"/>
              <a:gd name="connsiteY20" fmla="*/ 5725 h 190500"/>
              <a:gd name="connsiteX21" fmla="*/ 114414 w 190500"/>
              <a:gd name="connsiteY21" fmla="*/ 19174 h 190500"/>
              <a:gd name="connsiteX22" fmla="*/ 112786 w 190500"/>
              <a:gd name="connsiteY22" fmla="*/ 21079 h 190500"/>
              <a:gd name="connsiteX23" fmla="*/ 21111 w 190500"/>
              <a:gd name="connsiteY23" fmla="*/ 77724 h 190500"/>
              <a:gd name="connsiteX24" fmla="*/ 77756 w 190500"/>
              <a:gd name="connsiteY24" fmla="*/ 169398 h 190500"/>
              <a:gd name="connsiteX25" fmla="*/ 169431 w 190500"/>
              <a:gd name="connsiteY25" fmla="*/ 112753 h 190500"/>
              <a:gd name="connsiteX26" fmla="*/ 169431 w 190500"/>
              <a:gd name="connsiteY26" fmla="*/ 77724 h 190500"/>
              <a:gd name="connsiteX27" fmla="*/ 171336 w 190500"/>
              <a:gd name="connsiteY27" fmla="*/ 76076 h 190500"/>
              <a:gd name="connsiteX28" fmla="*/ 184766 w 190500"/>
              <a:gd name="connsiteY28" fmla="*/ 62646 h 190500"/>
              <a:gd name="connsiteX29" fmla="*/ 190500 w 190500"/>
              <a:gd name="connsiteY29" fmla="*/ 95250 h 190500"/>
              <a:gd name="connsiteX30" fmla="*/ 95250 w 190500"/>
              <a:gd name="connsiteY30" fmla="*/ 190500 h 190500"/>
              <a:gd name="connsiteX31" fmla="*/ 0 w 190500"/>
              <a:gd name="connsiteY31" fmla="*/ 95250 h 190500"/>
              <a:gd name="connsiteX32" fmla="*/ 95250 w 190500"/>
              <a:gd name="connsiteY32" fmla="*/ 0 h 190500"/>
              <a:gd name="connsiteX33" fmla="*/ 95250 w 190500"/>
              <a:gd name="connsiteY33" fmla="*/ 38100 h 190500"/>
              <a:gd name="connsiteX34" fmla="*/ 109538 w 190500"/>
              <a:gd name="connsiteY34" fmla="*/ 39900 h 190500"/>
              <a:gd name="connsiteX35" fmla="*/ 109538 w 190500"/>
              <a:gd name="connsiteY35" fmla="*/ 54016 h 190500"/>
              <a:gd name="connsiteX36" fmla="*/ 105594 w 190500"/>
              <a:gd name="connsiteY36" fmla="*/ 57969 h 190500"/>
              <a:gd name="connsiteX37" fmla="*/ 105127 w 190500"/>
              <a:gd name="connsiteY37" fmla="*/ 58445 h 190500"/>
              <a:gd name="connsiteX38" fmla="*/ 58438 w 190500"/>
              <a:gd name="connsiteY38" fmla="*/ 85476 h 190500"/>
              <a:gd name="connsiteX39" fmla="*/ 57150 w 190500"/>
              <a:gd name="connsiteY39" fmla="*/ 95250 h 190500"/>
              <a:gd name="connsiteX40" fmla="*/ 95277 w 190500"/>
              <a:gd name="connsiteY40" fmla="*/ 133323 h 190500"/>
              <a:gd name="connsiteX41" fmla="*/ 133350 w 190500"/>
              <a:gd name="connsiteY41" fmla="*/ 95196 h 190500"/>
              <a:gd name="connsiteX42" fmla="*/ 132055 w 190500"/>
              <a:gd name="connsiteY42" fmla="*/ 85373 h 190500"/>
              <a:gd name="connsiteX43" fmla="*/ 132531 w 190500"/>
              <a:gd name="connsiteY43" fmla="*/ 84906 h 190500"/>
              <a:gd name="connsiteX44" fmla="*/ 136474 w 190500"/>
              <a:gd name="connsiteY44" fmla="*/ 80963 h 190500"/>
              <a:gd name="connsiteX45" fmla="*/ 150600 w 190500"/>
              <a:gd name="connsiteY45" fmla="*/ 80963 h 190500"/>
              <a:gd name="connsiteX46" fmla="*/ 109552 w 190500"/>
              <a:gd name="connsiteY46" fmla="*/ 150586 h 190500"/>
              <a:gd name="connsiteX47" fmla="*/ 39929 w 190500"/>
              <a:gd name="connsiteY47" fmla="*/ 109538 h 190500"/>
              <a:gd name="connsiteX48" fmla="*/ 80977 w 190500"/>
              <a:gd name="connsiteY48" fmla="*/ 39915 h 190500"/>
              <a:gd name="connsiteX49" fmla="*/ 95250 w 190500"/>
              <a:gd name="connsiteY49"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0500" h="190500">
                <a:moveTo>
                  <a:pt x="188405" y="45530"/>
                </a:moveTo>
                <a:cubicBezTo>
                  <a:pt x="191192" y="42738"/>
                  <a:pt x="191190" y="38215"/>
                  <a:pt x="188398" y="35427"/>
                </a:cubicBezTo>
                <a:cubicBezTo>
                  <a:pt x="187061" y="34091"/>
                  <a:pt x="185247" y="33339"/>
                  <a:pt x="183356" y="33338"/>
                </a:cubicBezTo>
                <a:lnTo>
                  <a:pt x="157163" y="33338"/>
                </a:lnTo>
                <a:lnTo>
                  <a:pt x="157163" y="7144"/>
                </a:lnTo>
                <a:cubicBezTo>
                  <a:pt x="157159" y="3198"/>
                  <a:pt x="153958" y="3"/>
                  <a:pt x="150012" y="6"/>
                </a:cubicBezTo>
                <a:cubicBezTo>
                  <a:pt x="148121" y="8"/>
                  <a:pt x="146309" y="759"/>
                  <a:pt x="144971" y="2096"/>
                </a:cubicBezTo>
                <a:lnTo>
                  <a:pt x="121158" y="25908"/>
                </a:lnTo>
                <a:cubicBezTo>
                  <a:pt x="119818" y="27247"/>
                  <a:pt x="119064" y="29062"/>
                  <a:pt x="119063" y="30956"/>
                </a:cubicBezTo>
                <a:lnTo>
                  <a:pt x="119063" y="57969"/>
                </a:lnTo>
                <a:lnTo>
                  <a:pt x="100184" y="76848"/>
                </a:lnTo>
                <a:cubicBezTo>
                  <a:pt x="90022" y="74124"/>
                  <a:pt x="79576" y="80154"/>
                  <a:pt x="76852" y="90316"/>
                </a:cubicBezTo>
                <a:cubicBezTo>
                  <a:pt x="74127" y="100478"/>
                  <a:pt x="80158" y="110924"/>
                  <a:pt x="90320" y="113649"/>
                </a:cubicBezTo>
                <a:cubicBezTo>
                  <a:pt x="100482" y="116373"/>
                  <a:pt x="110928" y="110342"/>
                  <a:pt x="113652" y="100180"/>
                </a:cubicBezTo>
                <a:cubicBezTo>
                  <a:pt x="114518" y="96949"/>
                  <a:pt x="114518" y="93547"/>
                  <a:pt x="113652" y="90316"/>
                </a:cubicBezTo>
                <a:lnTo>
                  <a:pt x="132531" y="71438"/>
                </a:lnTo>
                <a:lnTo>
                  <a:pt x="159544" y="71438"/>
                </a:lnTo>
                <a:cubicBezTo>
                  <a:pt x="161437" y="71436"/>
                  <a:pt x="163254" y="70682"/>
                  <a:pt x="164592" y="69342"/>
                </a:cubicBezTo>
                <a:lnTo>
                  <a:pt x="188405" y="45530"/>
                </a:lnTo>
                <a:close/>
                <a:moveTo>
                  <a:pt x="95250" y="0"/>
                </a:moveTo>
                <a:cubicBezTo>
                  <a:pt x="106372" y="-14"/>
                  <a:pt x="117411" y="1923"/>
                  <a:pt x="127864" y="5725"/>
                </a:cubicBezTo>
                <a:lnTo>
                  <a:pt x="114414" y="19174"/>
                </a:lnTo>
                <a:cubicBezTo>
                  <a:pt x="113824" y="19764"/>
                  <a:pt x="113271" y="20412"/>
                  <a:pt x="112786" y="21079"/>
                </a:cubicBezTo>
                <a:cubicBezTo>
                  <a:pt x="71828" y="11406"/>
                  <a:pt x="30784" y="36767"/>
                  <a:pt x="21111" y="77724"/>
                </a:cubicBezTo>
                <a:cubicBezTo>
                  <a:pt x="11438" y="118682"/>
                  <a:pt x="36799" y="159726"/>
                  <a:pt x="77756" y="169398"/>
                </a:cubicBezTo>
                <a:cubicBezTo>
                  <a:pt x="118714" y="179072"/>
                  <a:pt x="159758" y="153711"/>
                  <a:pt x="169431" y="112753"/>
                </a:cubicBezTo>
                <a:cubicBezTo>
                  <a:pt x="172151" y="101236"/>
                  <a:pt x="172151" y="89242"/>
                  <a:pt x="169431" y="77724"/>
                </a:cubicBezTo>
                <a:cubicBezTo>
                  <a:pt x="170097" y="77229"/>
                  <a:pt x="170736" y="76676"/>
                  <a:pt x="171336" y="76076"/>
                </a:cubicBezTo>
                <a:lnTo>
                  <a:pt x="184766" y="62646"/>
                </a:lnTo>
                <a:cubicBezTo>
                  <a:pt x="188569" y="73095"/>
                  <a:pt x="190510" y="84131"/>
                  <a:pt x="190500" y="95250"/>
                </a:cubicBezTo>
                <a:cubicBezTo>
                  <a:pt x="190500" y="147857"/>
                  <a:pt x="147857" y="190500"/>
                  <a:pt x="95250" y="190500"/>
                </a:cubicBezTo>
                <a:cubicBezTo>
                  <a:pt x="42643" y="190500"/>
                  <a:pt x="0" y="147857"/>
                  <a:pt x="0" y="95250"/>
                </a:cubicBezTo>
                <a:cubicBezTo>
                  <a:pt x="0" y="42644"/>
                  <a:pt x="42643" y="0"/>
                  <a:pt x="95250" y="0"/>
                </a:cubicBezTo>
                <a:close/>
                <a:moveTo>
                  <a:pt x="95250" y="38100"/>
                </a:moveTo>
                <a:cubicBezTo>
                  <a:pt x="100184" y="38100"/>
                  <a:pt x="104966" y="38729"/>
                  <a:pt x="109538" y="39900"/>
                </a:cubicBezTo>
                <a:lnTo>
                  <a:pt x="109538" y="54016"/>
                </a:lnTo>
                <a:lnTo>
                  <a:pt x="105594" y="57969"/>
                </a:lnTo>
                <a:cubicBezTo>
                  <a:pt x="105436" y="58125"/>
                  <a:pt x="105280" y="58284"/>
                  <a:pt x="105127" y="58445"/>
                </a:cubicBezTo>
                <a:cubicBezTo>
                  <a:pt x="84771" y="53017"/>
                  <a:pt x="63867" y="65118"/>
                  <a:pt x="58438" y="85476"/>
                </a:cubicBezTo>
                <a:cubicBezTo>
                  <a:pt x="57588" y="88664"/>
                  <a:pt x="57155" y="91950"/>
                  <a:pt x="57150" y="95250"/>
                </a:cubicBezTo>
                <a:cubicBezTo>
                  <a:pt x="57165" y="116292"/>
                  <a:pt x="74235" y="133338"/>
                  <a:pt x="95277" y="133323"/>
                </a:cubicBezTo>
                <a:cubicBezTo>
                  <a:pt x="116319" y="133308"/>
                  <a:pt x="133365" y="116238"/>
                  <a:pt x="133350" y="95196"/>
                </a:cubicBezTo>
                <a:cubicBezTo>
                  <a:pt x="133348" y="91879"/>
                  <a:pt x="132912" y="88577"/>
                  <a:pt x="132055" y="85373"/>
                </a:cubicBezTo>
                <a:lnTo>
                  <a:pt x="132531" y="84906"/>
                </a:lnTo>
                <a:lnTo>
                  <a:pt x="136474" y="80963"/>
                </a:lnTo>
                <a:lnTo>
                  <a:pt x="150600" y="80963"/>
                </a:lnTo>
                <a:cubicBezTo>
                  <a:pt x="158490" y="111524"/>
                  <a:pt x="140113" y="142694"/>
                  <a:pt x="109552" y="150586"/>
                </a:cubicBezTo>
                <a:cubicBezTo>
                  <a:pt x="78991" y="158476"/>
                  <a:pt x="47820" y="140099"/>
                  <a:pt x="39929" y="109538"/>
                </a:cubicBezTo>
                <a:cubicBezTo>
                  <a:pt x="32038" y="78977"/>
                  <a:pt x="50416" y="47806"/>
                  <a:pt x="80977" y="39915"/>
                </a:cubicBezTo>
                <a:cubicBezTo>
                  <a:pt x="85639" y="38711"/>
                  <a:pt x="90435" y="38101"/>
                  <a:pt x="95250" y="381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Rectangle 27">
            <a:extLst>
              <a:ext uri="{FF2B5EF4-FFF2-40B4-BE49-F238E27FC236}">
                <a16:creationId xmlns:a16="http://schemas.microsoft.com/office/drawing/2014/main" id="{52D67E73-62E4-C631-9DAA-8D44AA8D96E0}"/>
              </a:ext>
            </a:extLst>
          </p:cNvPr>
          <p:cNvSpPr>
            <a:spLocks/>
          </p:cNvSpPr>
          <p:nvPr/>
        </p:nvSpPr>
        <p:spPr bwMode="auto">
          <a:xfrm>
            <a:off x="6748464" y="1818341"/>
            <a:ext cx="4397282" cy="246221"/>
          </a:xfrm>
          <a:prstGeom prst="rect">
            <a:avLst/>
          </a:prstGeom>
          <a:noFill/>
          <a:ln w="317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4367"/>
            <a:r>
              <a:rPr lang="en-US" sz="1600" kern="0" dirty="0">
                <a:solidFill>
                  <a:srgbClr val="FFFFFF"/>
                </a:solidFill>
                <a:latin typeface="+mj-lt"/>
                <a:cs typeface="Segoe UI" panose="020B0502040204020203" pitchFamily="34" charset="0"/>
              </a:rPr>
              <a:t>Primary goals</a:t>
            </a:r>
          </a:p>
        </p:txBody>
      </p:sp>
      <p:sp>
        <p:nvSpPr>
          <p:cNvPr id="27" name="TextBox 26">
            <a:extLst>
              <a:ext uri="{FF2B5EF4-FFF2-40B4-BE49-F238E27FC236}">
                <a16:creationId xmlns:a16="http://schemas.microsoft.com/office/drawing/2014/main" id="{977EB245-986A-9810-0E6E-9A2DED037747}"/>
              </a:ext>
            </a:extLst>
          </p:cNvPr>
          <p:cNvSpPr txBox="1">
            <a:spLocks/>
          </p:cNvSpPr>
          <p:nvPr/>
        </p:nvSpPr>
        <p:spPr>
          <a:xfrm>
            <a:off x="6377476" y="2294144"/>
            <a:ext cx="4865200" cy="3597215"/>
          </a:xfrm>
          <a:prstGeom prst="rect">
            <a:avLst/>
          </a:prstGeom>
          <a:noFill/>
        </p:spPr>
        <p:txBody>
          <a:bodyPr wrap="square" lIns="0" tIns="0" rIns="0" bIns="0" anchor="t">
            <a:noAutofit/>
          </a:bodyPr>
          <a:lstStyle/>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Stay ahead by innovating, improving time to market, and keeping costs down</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Reduce risk (regulatory, legal, and reputational) and protect business data and intellectual property against evolving security threats</a:t>
            </a:r>
            <a:endParaRPr lang="en-US" sz="1400" kern="100" dirty="0">
              <a:solidFill>
                <a:srgbClr val="000000"/>
              </a:solidFill>
              <a:ea typeface="Calibri"/>
              <a:cs typeface="Segoe Sans Display"/>
            </a:endParaRP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Enable secure remote work and improve IT management</a:t>
            </a:r>
            <a:endParaRPr lang="en-US" sz="1400" kern="100" dirty="0">
              <a:solidFill>
                <a:srgbClr val="000000"/>
              </a:solidFill>
              <a:ea typeface="Calibri"/>
              <a:cs typeface="Segoe Sans Display"/>
            </a:endParaRP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Ensure business continuity and prevent costly downtime that can impact revenue or productivity</a:t>
            </a:r>
            <a:endParaRPr lang="en-US" sz="1400" kern="100" dirty="0">
              <a:solidFill>
                <a:srgbClr val="000000"/>
              </a:solidFill>
              <a:ea typeface="Calibri"/>
              <a:cs typeface="Segoe Sans Display"/>
            </a:endParaRP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Enable new business capabilities through emerging technologies like AI and machine learning</a:t>
            </a:r>
            <a:endParaRPr lang="en-US" sz="1400" kern="100" dirty="0">
              <a:solidFill>
                <a:srgbClr val="000000"/>
              </a:solidFill>
              <a:ea typeface="Calibri"/>
              <a:cs typeface="Segoe Sans Display"/>
            </a:endParaRP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Improve margin through lower costs and improved resource management (especially BDMs in Finance)</a:t>
            </a:r>
            <a:endParaRPr lang="en-US" sz="1400" kern="100" dirty="0">
              <a:solidFill>
                <a:srgbClr val="000000"/>
              </a:solidFill>
              <a:ea typeface="Calibri"/>
              <a:cs typeface="Segoe Sans Display"/>
            </a:endParaRPr>
          </a:p>
        </p:txBody>
      </p:sp>
      <p:sp>
        <p:nvSpPr>
          <p:cNvPr id="10" name="Graphic 25">
            <a:hlinkClick r:id="rId3" action="ppaction://hlinksldjump"/>
            <a:extLst>
              <a:ext uri="{FF2B5EF4-FFF2-40B4-BE49-F238E27FC236}">
                <a16:creationId xmlns:a16="http://schemas.microsoft.com/office/drawing/2014/main" id="{EF95283D-BC57-B3C1-DEB1-50D3483F6090}"/>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9" name="Rectangle: Rounded Corners 8">
            <a:hlinkClick r:id="rId4" action="ppaction://hlinksldjump"/>
            <a:extLst>
              <a:ext uri="{FF2B5EF4-FFF2-40B4-BE49-F238E27FC236}">
                <a16:creationId xmlns:a16="http://schemas.microsoft.com/office/drawing/2014/main" id="{A32765B2-5250-119B-1641-659D4BAE5B5F}"/>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defRPr/>
            </a:pPr>
            <a:r>
              <a:rPr lang="en-US" sz="1000" dirty="0">
                <a:solidFill>
                  <a:srgbClr val="FFFFFF"/>
                </a:solidFill>
                <a:cs typeface="Segoe UI" panose="020B0502040204020203" pitchFamily="34" charset="0"/>
              </a:rPr>
              <a:t>Call script &amp; discussion guide </a:t>
            </a:r>
          </a:p>
        </p:txBody>
      </p:sp>
      <p:sp>
        <p:nvSpPr>
          <p:cNvPr id="11" name="Graphic 25">
            <a:hlinkClick r:id="rId5" action="ppaction://hlinksldjump"/>
            <a:extLst>
              <a:ext uri="{FF2B5EF4-FFF2-40B4-BE49-F238E27FC236}">
                <a16:creationId xmlns:a16="http://schemas.microsoft.com/office/drawing/2014/main" id="{083DECE2-E7B9-DB93-34D5-BA4F7AA6203F}"/>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3" name="Slide Number Placeholder 4">
            <a:extLst>
              <a:ext uri="{FF2B5EF4-FFF2-40B4-BE49-F238E27FC236}">
                <a16:creationId xmlns:a16="http://schemas.microsoft.com/office/drawing/2014/main" id="{5F1F4A23-5434-6F46-3DC4-F7E9A28D7800}"/>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7</a:t>
            </a:fld>
            <a:endParaRPr lang="en-US" dirty="0"/>
          </a:p>
        </p:txBody>
      </p:sp>
    </p:spTree>
    <p:extLst>
      <p:ext uri="{BB962C8B-B14F-4D97-AF65-F5344CB8AC3E}">
        <p14:creationId xmlns:p14="http://schemas.microsoft.com/office/powerpoint/2010/main" val="350578597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10821AFD-78CB-2F02-E234-5292DD9B02DB}"/>
              </a:ext>
              <a:ext uri="{C183D7F6-B498-43B3-948B-1728B52AA6E4}">
                <adec:decorative xmlns:adec="http://schemas.microsoft.com/office/drawing/2017/decorative" val="1"/>
              </a:ext>
            </a:extLst>
          </p:cNvPr>
          <p:cNvSpPr>
            <a:spLocks/>
          </p:cNvSpPr>
          <p:nvPr/>
        </p:nvSpPr>
        <p:spPr bwMode="auto">
          <a:xfrm>
            <a:off x="584198" y="1436689"/>
            <a:ext cx="10912475" cy="4722630"/>
          </a:xfrm>
          <a:prstGeom prst="roundRect">
            <a:avLst>
              <a:gd name="adj" fmla="val 323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3" name="Rectangle: Rounded Corners 12">
            <a:extLst>
              <a:ext uri="{FF2B5EF4-FFF2-40B4-BE49-F238E27FC236}">
                <a16:creationId xmlns:a16="http://schemas.microsoft.com/office/drawing/2014/main" id="{80644F68-299B-7DE8-556B-8775CAD131B2}"/>
              </a:ext>
              <a:ext uri="{C183D7F6-B498-43B3-948B-1728B52AA6E4}">
                <adec:decorative xmlns:adec="http://schemas.microsoft.com/office/drawing/2017/decorative" val="1"/>
              </a:ext>
            </a:extLst>
          </p:cNvPr>
          <p:cNvSpPr>
            <a:spLocks/>
          </p:cNvSpPr>
          <p:nvPr/>
        </p:nvSpPr>
        <p:spPr bwMode="auto">
          <a:xfrm>
            <a:off x="711200" y="1563690"/>
            <a:ext cx="5265738" cy="4468629"/>
          </a:xfrm>
          <a:prstGeom prst="roundRect">
            <a:avLst>
              <a:gd name="adj" fmla="val 224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6" name="Rectangle: Rounded Corners 15">
            <a:extLst>
              <a:ext uri="{FF2B5EF4-FFF2-40B4-BE49-F238E27FC236}">
                <a16:creationId xmlns:a16="http://schemas.microsoft.com/office/drawing/2014/main" id="{9F15AC61-620A-73EC-0FB0-456151A3837C}"/>
              </a:ext>
              <a:ext uri="{C183D7F6-B498-43B3-948B-1728B52AA6E4}">
                <adec:decorative xmlns:adec="http://schemas.microsoft.com/office/drawing/2017/decorative" val="1"/>
              </a:ext>
            </a:extLst>
          </p:cNvPr>
          <p:cNvSpPr>
            <a:spLocks/>
          </p:cNvSpPr>
          <p:nvPr/>
        </p:nvSpPr>
        <p:spPr bwMode="auto">
          <a:xfrm>
            <a:off x="6103938" y="1563690"/>
            <a:ext cx="5265738" cy="4468629"/>
          </a:xfrm>
          <a:prstGeom prst="roundRect">
            <a:avLst>
              <a:gd name="adj" fmla="val 224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5" name="Rectangle: Rounded Corners 14">
            <a:extLst>
              <a:ext uri="{FF2B5EF4-FFF2-40B4-BE49-F238E27FC236}">
                <a16:creationId xmlns:a16="http://schemas.microsoft.com/office/drawing/2014/main" id="{E336C586-64D2-39A6-5905-534D7B862EAB}"/>
              </a:ext>
              <a:ext uri="{C183D7F6-B498-43B3-948B-1728B52AA6E4}">
                <adec:decorative xmlns:adec="http://schemas.microsoft.com/office/drawing/2017/decorative" val="1"/>
              </a:ext>
            </a:extLst>
          </p:cNvPr>
          <p:cNvSpPr>
            <a:spLocks/>
          </p:cNvSpPr>
          <p:nvPr/>
        </p:nvSpPr>
        <p:spPr bwMode="auto">
          <a:xfrm>
            <a:off x="6230938" y="1690689"/>
            <a:ext cx="5011738" cy="501525"/>
          </a:xfrm>
          <a:prstGeom prst="roundRect">
            <a:avLst>
              <a:gd name="adj" fmla="val 16963"/>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Rectangle: Rounded Corners 17">
            <a:extLst>
              <a:ext uri="{FF2B5EF4-FFF2-40B4-BE49-F238E27FC236}">
                <a16:creationId xmlns:a16="http://schemas.microsoft.com/office/drawing/2014/main" id="{E8BF996C-6F6D-E484-F6DC-ECE48C303BBC}"/>
              </a:ext>
              <a:ext uri="{C183D7F6-B498-43B3-948B-1728B52AA6E4}">
                <adec:decorative xmlns:adec="http://schemas.microsoft.com/office/drawing/2017/decorative" val="1"/>
              </a:ext>
            </a:extLst>
          </p:cNvPr>
          <p:cNvSpPr>
            <a:spLocks/>
          </p:cNvSpPr>
          <p:nvPr/>
        </p:nvSpPr>
        <p:spPr bwMode="auto">
          <a:xfrm>
            <a:off x="838200" y="1690689"/>
            <a:ext cx="5011738" cy="501525"/>
          </a:xfrm>
          <a:prstGeom prst="roundRect">
            <a:avLst>
              <a:gd name="adj" fmla="val 16963"/>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Oval 31">
            <a:extLst>
              <a:ext uri="{FF2B5EF4-FFF2-40B4-BE49-F238E27FC236}">
                <a16:creationId xmlns:a16="http://schemas.microsoft.com/office/drawing/2014/main" id="{AAABD242-0C99-30B1-F602-6DB2B30B7AAA}"/>
              </a:ext>
              <a:ext uri="{C183D7F6-B498-43B3-948B-1728B52AA6E4}">
                <adec:decorative xmlns:adec="http://schemas.microsoft.com/office/drawing/2017/decorative" val="1"/>
              </a:ext>
            </a:extLst>
          </p:cNvPr>
          <p:cNvSpPr/>
          <p:nvPr/>
        </p:nvSpPr>
        <p:spPr bwMode="auto">
          <a:xfrm>
            <a:off x="915755" y="1757582"/>
            <a:ext cx="367739" cy="3677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38" name="Oval 37">
            <a:extLst>
              <a:ext uri="{FF2B5EF4-FFF2-40B4-BE49-F238E27FC236}">
                <a16:creationId xmlns:a16="http://schemas.microsoft.com/office/drawing/2014/main" id="{8AC566DD-DE02-8095-4A5D-9DDF9B4F9594}"/>
              </a:ext>
              <a:ext uri="{C183D7F6-B498-43B3-948B-1728B52AA6E4}">
                <adec:decorative xmlns:adec="http://schemas.microsoft.com/office/drawing/2017/decorative" val="1"/>
              </a:ext>
            </a:extLst>
          </p:cNvPr>
          <p:cNvSpPr>
            <a:spLocks/>
          </p:cNvSpPr>
          <p:nvPr/>
        </p:nvSpPr>
        <p:spPr bwMode="auto">
          <a:xfrm>
            <a:off x="6308493" y="1757582"/>
            <a:ext cx="367739" cy="3677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3" name="Title 22">
            <a:extLst>
              <a:ext uri="{FF2B5EF4-FFF2-40B4-BE49-F238E27FC236}">
                <a16:creationId xmlns:a16="http://schemas.microsoft.com/office/drawing/2014/main" id="{19CE2AA9-DCB3-F416-AC8D-3419474D21F5}"/>
              </a:ext>
            </a:extLst>
          </p:cNvPr>
          <p:cNvSpPr>
            <a:spLocks noGrp="1"/>
          </p:cNvSpPr>
          <p:nvPr>
            <p:ph type="title"/>
          </p:nvPr>
        </p:nvSpPr>
        <p:spPr/>
        <p:txBody>
          <a:bodyPr vert="horz"/>
          <a:lstStyle/>
          <a:p>
            <a:r>
              <a:rPr lang="en-IN" dirty="0"/>
              <a:t>Customer concerns: TDMs</a:t>
            </a:r>
          </a:p>
        </p:txBody>
      </p:sp>
      <p:sp>
        <p:nvSpPr>
          <p:cNvPr id="30" name="TextBox 29">
            <a:extLst>
              <a:ext uri="{FF2B5EF4-FFF2-40B4-BE49-F238E27FC236}">
                <a16:creationId xmlns:a16="http://schemas.microsoft.com/office/drawing/2014/main" id="{5874BDBB-767E-1763-FD03-E83D6CE9E532}"/>
              </a:ext>
            </a:extLst>
          </p:cNvPr>
          <p:cNvSpPr txBox="1">
            <a:spLocks/>
          </p:cNvSpPr>
          <p:nvPr/>
        </p:nvSpPr>
        <p:spPr>
          <a:xfrm>
            <a:off x="588263" y="905694"/>
            <a:ext cx="11021125" cy="276999"/>
          </a:xfrm>
          <a:prstGeom prst="rect">
            <a:avLst/>
          </a:prstGeom>
          <a:noFill/>
        </p:spPr>
        <p:txBody>
          <a:bodyPr wrap="square" lIns="0" tIns="0" rIns="0" bIns="0" rtlCol="0">
            <a:spAutoFit/>
          </a:bodyPr>
          <a:lstStyle/>
          <a:p>
            <a:pPr marR="0" lvl="0" indent="0" defTabSz="914367" fontAlgn="auto">
              <a:lnSpc>
                <a:spcPct val="100000"/>
              </a:lnSpc>
              <a:spcBef>
                <a:spcPts val="0"/>
              </a:spcBef>
              <a:spcAft>
                <a:spcPts val="0"/>
              </a:spcAft>
              <a:buClrTx/>
              <a:buSzTx/>
              <a:buFontTx/>
              <a:buNone/>
              <a:tabLst/>
              <a:defRPr/>
            </a:pPr>
            <a:r>
              <a:rPr lang="en-US" dirty="0">
                <a:solidFill>
                  <a:srgbClr val="0078D4"/>
                </a:solidFill>
                <a:latin typeface="+mj-lt"/>
                <a:cs typeface="Segoe UI" panose="020B0502040204020203" pitchFamily="34" charset="0"/>
              </a:rPr>
              <a:t>Be aware of current challenges and goals</a:t>
            </a:r>
          </a:p>
        </p:txBody>
      </p:sp>
      <p:sp>
        <p:nvSpPr>
          <p:cNvPr id="36" name="Graphic 18" descr="Icon of a key">
            <a:extLst>
              <a:ext uri="{FF2B5EF4-FFF2-40B4-BE49-F238E27FC236}">
                <a16:creationId xmlns:a16="http://schemas.microsoft.com/office/drawing/2014/main" id="{CD8FAE08-D24F-CD13-16B6-B86EA4512EAA}"/>
              </a:ext>
            </a:extLst>
          </p:cNvPr>
          <p:cNvSpPr>
            <a:spLocks/>
          </p:cNvSpPr>
          <p:nvPr/>
        </p:nvSpPr>
        <p:spPr>
          <a:xfrm>
            <a:off x="989573" y="1831948"/>
            <a:ext cx="220102" cy="219008"/>
          </a:xfrm>
          <a:custGeom>
            <a:avLst/>
            <a:gdLst>
              <a:gd name="connsiteX0" fmla="*/ 66675 w 191452"/>
              <a:gd name="connsiteY0" fmla="*/ 62389 h 190499"/>
              <a:gd name="connsiteX1" fmla="*/ 129064 w 191452"/>
              <a:gd name="connsiteY1" fmla="*/ 0 h 190499"/>
              <a:gd name="connsiteX2" fmla="*/ 191453 w 191452"/>
              <a:gd name="connsiteY2" fmla="*/ 61436 h 190499"/>
              <a:gd name="connsiteX3" fmla="*/ 129064 w 191452"/>
              <a:gd name="connsiteY3" fmla="*/ 123825 h 190499"/>
              <a:gd name="connsiteX4" fmla="*/ 114281 w 191452"/>
              <a:gd name="connsiteY4" fmla="*/ 121882 h 190499"/>
              <a:gd name="connsiteX5" fmla="*/ 102394 w 191452"/>
              <a:gd name="connsiteY5" fmla="*/ 133350 h 190499"/>
              <a:gd name="connsiteX6" fmla="*/ 85725 w 191452"/>
              <a:gd name="connsiteY6" fmla="*/ 133350 h 190499"/>
              <a:gd name="connsiteX7" fmla="*/ 85725 w 191452"/>
              <a:gd name="connsiteY7" fmla="*/ 150019 h 190499"/>
              <a:gd name="connsiteX8" fmla="*/ 73819 w 191452"/>
              <a:gd name="connsiteY8" fmla="*/ 161925 h 190499"/>
              <a:gd name="connsiteX9" fmla="*/ 57150 w 191452"/>
              <a:gd name="connsiteY9" fmla="*/ 161925 h 190499"/>
              <a:gd name="connsiteX10" fmla="*/ 57150 w 191452"/>
              <a:gd name="connsiteY10" fmla="*/ 173831 h 190499"/>
              <a:gd name="connsiteX11" fmla="*/ 40481 w 191452"/>
              <a:gd name="connsiteY11" fmla="*/ 190500 h 190499"/>
              <a:gd name="connsiteX12" fmla="*/ 16669 w 191452"/>
              <a:gd name="connsiteY12" fmla="*/ 190500 h 190499"/>
              <a:gd name="connsiteX13" fmla="*/ 0 w 191452"/>
              <a:gd name="connsiteY13" fmla="*/ 173831 h 190499"/>
              <a:gd name="connsiteX14" fmla="*/ 0 w 191452"/>
              <a:gd name="connsiteY14" fmla="*/ 153143 h 190499"/>
              <a:gd name="connsiteX15" fmla="*/ 7677 w 191452"/>
              <a:gd name="connsiteY15" fmla="*/ 134626 h 190499"/>
              <a:gd name="connsiteX16" fmla="*/ 67056 w 191452"/>
              <a:gd name="connsiteY16" fmla="*/ 75228 h 190499"/>
              <a:gd name="connsiteX17" fmla="*/ 67723 w 191452"/>
              <a:gd name="connsiteY17" fmla="*/ 72904 h 190499"/>
              <a:gd name="connsiteX18" fmla="*/ 66675 w 191452"/>
              <a:gd name="connsiteY18" fmla="*/ 62389 h 190499"/>
              <a:gd name="connsiteX19" fmla="*/ 155258 w 191452"/>
              <a:gd name="connsiteY19" fmla="*/ 47149 h 190499"/>
              <a:gd name="connsiteX20" fmla="*/ 143351 w 191452"/>
              <a:gd name="connsiteY20" fmla="*/ 35243 h 190499"/>
              <a:gd name="connsiteX21" fmla="*/ 131445 w 191452"/>
              <a:gd name="connsiteY21" fmla="*/ 47149 h 190499"/>
              <a:gd name="connsiteX22" fmla="*/ 143351 w 191452"/>
              <a:gd name="connsiteY22" fmla="*/ 59055 h 190499"/>
              <a:gd name="connsiteX23" fmla="*/ 155258 w 191452"/>
              <a:gd name="connsiteY23" fmla="*/ 47149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1452" h="190499">
                <a:moveTo>
                  <a:pt x="66675" y="62389"/>
                </a:moveTo>
                <a:cubicBezTo>
                  <a:pt x="66696" y="27941"/>
                  <a:pt x="94616" y="21"/>
                  <a:pt x="129064" y="0"/>
                </a:cubicBezTo>
                <a:cubicBezTo>
                  <a:pt x="163316" y="0"/>
                  <a:pt x="191453" y="26851"/>
                  <a:pt x="191453" y="61436"/>
                </a:cubicBezTo>
                <a:cubicBezTo>
                  <a:pt x="191432" y="95884"/>
                  <a:pt x="163512" y="123804"/>
                  <a:pt x="129064" y="123825"/>
                </a:cubicBezTo>
                <a:cubicBezTo>
                  <a:pt x="124006" y="123825"/>
                  <a:pt x="119015" y="123101"/>
                  <a:pt x="114281" y="121882"/>
                </a:cubicBezTo>
                <a:cubicBezTo>
                  <a:pt x="114046" y="128279"/>
                  <a:pt x="108795" y="133344"/>
                  <a:pt x="102394" y="133350"/>
                </a:cubicBezTo>
                <a:lnTo>
                  <a:pt x="85725" y="133350"/>
                </a:lnTo>
                <a:lnTo>
                  <a:pt x="85725" y="150019"/>
                </a:lnTo>
                <a:cubicBezTo>
                  <a:pt x="85725" y="156591"/>
                  <a:pt x="80391" y="161925"/>
                  <a:pt x="73819" y="161925"/>
                </a:cubicBezTo>
                <a:lnTo>
                  <a:pt x="57150" y="161925"/>
                </a:lnTo>
                <a:lnTo>
                  <a:pt x="57150" y="173831"/>
                </a:lnTo>
                <a:cubicBezTo>
                  <a:pt x="57150" y="183037"/>
                  <a:pt x="49687" y="190500"/>
                  <a:pt x="40481" y="190500"/>
                </a:cubicBezTo>
                <a:lnTo>
                  <a:pt x="16669" y="190500"/>
                </a:lnTo>
                <a:cubicBezTo>
                  <a:pt x="7463" y="190500"/>
                  <a:pt x="0" y="183037"/>
                  <a:pt x="0" y="173831"/>
                </a:cubicBezTo>
                <a:lnTo>
                  <a:pt x="0" y="153143"/>
                </a:lnTo>
                <a:cubicBezTo>
                  <a:pt x="0" y="146190"/>
                  <a:pt x="2762" y="139532"/>
                  <a:pt x="7677" y="134626"/>
                </a:cubicBezTo>
                <a:lnTo>
                  <a:pt x="67056" y="75228"/>
                </a:lnTo>
                <a:cubicBezTo>
                  <a:pt x="67644" y="74609"/>
                  <a:pt x="67893" y="73741"/>
                  <a:pt x="67723" y="72904"/>
                </a:cubicBezTo>
                <a:cubicBezTo>
                  <a:pt x="67069" y="69436"/>
                  <a:pt x="66719" y="65918"/>
                  <a:pt x="66675" y="62389"/>
                </a:cubicBezTo>
                <a:close/>
                <a:moveTo>
                  <a:pt x="155258" y="47149"/>
                </a:moveTo>
                <a:cubicBezTo>
                  <a:pt x="155258" y="40573"/>
                  <a:pt x="149927" y="35243"/>
                  <a:pt x="143351" y="35243"/>
                </a:cubicBezTo>
                <a:cubicBezTo>
                  <a:pt x="136775" y="35243"/>
                  <a:pt x="131445" y="40573"/>
                  <a:pt x="131445" y="47149"/>
                </a:cubicBezTo>
                <a:cubicBezTo>
                  <a:pt x="131445" y="53724"/>
                  <a:pt x="136775" y="59055"/>
                  <a:pt x="143351" y="59055"/>
                </a:cubicBezTo>
                <a:cubicBezTo>
                  <a:pt x="149927" y="59055"/>
                  <a:pt x="155258" y="53724"/>
                  <a:pt x="155258" y="4714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GB"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Rectangle 25">
            <a:extLst>
              <a:ext uri="{FF2B5EF4-FFF2-40B4-BE49-F238E27FC236}">
                <a16:creationId xmlns:a16="http://schemas.microsoft.com/office/drawing/2014/main" id="{76B21574-02C0-B570-E804-13B743C4B63E}"/>
              </a:ext>
            </a:extLst>
          </p:cNvPr>
          <p:cNvSpPr>
            <a:spLocks/>
          </p:cNvSpPr>
          <p:nvPr/>
        </p:nvSpPr>
        <p:spPr bwMode="auto">
          <a:xfrm>
            <a:off x="1355726" y="1818341"/>
            <a:ext cx="4397282" cy="246221"/>
          </a:xfrm>
          <a:prstGeom prst="rect">
            <a:avLst/>
          </a:prstGeom>
          <a:noFill/>
          <a:ln w="317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4367"/>
            <a:r>
              <a:rPr lang="en-US" sz="1600" kern="0" dirty="0">
                <a:solidFill>
                  <a:srgbClr val="FFFFFF"/>
                </a:solidFill>
                <a:latin typeface="+mj-lt"/>
                <a:cs typeface="Segoe UI" panose="020B0502040204020203" pitchFamily="34" charset="0"/>
              </a:rPr>
              <a:t>Key challenges</a:t>
            </a:r>
          </a:p>
        </p:txBody>
      </p:sp>
      <p:sp>
        <p:nvSpPr>
          <p:cNvPr id="21" name="TextBox 20">
            <a:extLst>
              <a:ext uri="{FF2B5EF4-FFF2-40B4-BE49-F238E27FC236}">
                <a16:creationId xmlns:a16="http://schemas.microsoft.com/office/drawing/2014/main" id="{AA80C4BE-CFF4-2988-A6D9-E917A28AB54D}"/>
              </a:ext>
            </a:extLst>
          </p:cNvPr>
          <p:cNvSpPr txBox="1">
            <a:spLocks/>
          </p:cNvSpPr>
          <p:nvPr/>
        </p:nvSpPr>
        <p:spPr>
          <a:xfrm>
            <a:off x="984738" y="2294144"/>
            <a:ext cx="4865200" cy="3597215"/>
          </a:xfrm>
          <a:prstGeom prst="rect">
            <a:avLst/>
          </a:prstGeom>
          <a:noFill/>
        </p:spPr>
        <p:txBody>
          <a:bodyPr wrap="square" lIns="0" tIns="0" rIns="0" bIns="0">
            <a:noAutofit/>
          </a:bodyPr>
          <a:lstStyle/>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Achieving cost-effective solutions that easily integrate with the company’s existing systems to help meet business goals</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Reducing risk and protecting business data/infrastructure against evolving security threats</a:t>
            </a:r>
          </a:p>
          <a:p>
            <a:pPr marL="177800" indent="-177800" defTabSz="913607" eaLnBrk="0" fontAlgn="base" hangingPunct="0">
              <a:spcAft>
                <a:spcPts val="600"/>
              </a:spcAft>
              <a:buSzPct val="100000"/>
              <a:buFont typeface="Arial" panose="020B0604020202020204" pitchFamily="34" charset="0"/>
              <a:buChar char="•"/>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Enhancing</a:t>
            </a:r>
            <a:r>
              <a:rPr lang="en-US" sz="1400" kern="100" dirty="0">
                <a:solidFill>
                  <a:srgbClr val="000000"/>
                </a:solidFill>
                <a:ea typeface="Calibri"/>
                <a:cs typeface="Segoe Sans Display" pitchFamily="2" charset="0"/>
              </a:rPr>
              <a:t> performance</a:t>
            </a: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 and future readiness</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Improving </a:t>
            </a:r>
            <a:r>
              <a:rPr lang="en-US" sz="1400" kern="100" dirty="0">
                <a:solidFill>
                  <a:srgbClr val="000000"/>
                </a:solidFill>
                <a:ea typeface="Calibri"/>
                <a:cs typeface="Segoe Sans Display" pitchFamily="2" charset="0"/>
              </a:rPr>
              <a:t>business</a:t>
            </a: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 agility and tackling complexity</a:t>
            </a:r>
          </a:p>
          <a:p>
            <a:pPr marL="514350" marR="0" lvl="0" indent="-228600" algn="l" defTabSz="913607" rtl="0" eaLnBrk="0" fontAlgn="base" latinLnBrk="0" hangingPunct="0">
              <a:lnSpc>
                <a:spcPct val="100000"/>
              </a:lnSpc>
              <a:spcBef>
                <a:spcPts val="0"/>
              </a:spcBef>
              <a:spcAft>
                <a:spcPts val="600"/>
              </a:spcAft>
              <a:buClrTx/>
              <a:buSzPct val="100000"/>
              <a:buFont typeface="Segoe UI" panose="020B0502040204020203"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Doing more with less and optimizing current IT skill sets and investments</a:t>
            </a:r>
          </a:p>
          <a:p>
            <a:pPr marL="514350" marR="0" lvl="0" indent="-228600" algn="l" defTabSz="913607" rtl="0" eaLnBrk="0" fontAlgn="base" latinLnBrk="0" hangingPunct="0">
              <a:lnSpc>
                <a:spcPct val="100000"/>
              </a:lnSpc>
              <a:spcBef>
                <a:spcPts val="0"/>
              </a:spcBef>
              <a:spcAft>
                <a:spcPts val="600"/>
              </a:spcAft>
              <a:buClrTx/>
              <a:buSzPct val="100000"/>
              <a:buFont typeface="Segoe UI" panose="020B0502040204020203"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Reducing infrastructure costs and improving resource management</a:t>
            </a:r>
          </a:p>
          <a:p>
            <a:pPr marL="514350" marR="0" lvl="0" indent="-228600" algn="l" defTabSz="913607" rtl="0" eaLnBrk="0" fontAlgn="base" latinLnBrk="0" hangingPunct="0">
              <a:lnSpc>
                <a:spcPct val="100000"/>
              </a:lnSpc>
              <a:spcBef>
                <a:spcPts val="0"/>
              </a:spcBef>
              <a:spcAft>
                <a:spcPts val="600"/>
              </a:spcAft>
              <a:buClrTx/>
              <a:buSzPct val="100000"/>
              <a:buFont typeface="Segoe UI" panose="020B0502040204020203"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Reducing complex and time-consuming networking issues</a:t>
            </a:r>
          </a:p>
        </p:txBody>
      </p:sp>
      <p:sp>
        <p:nvSpPr>
          <p:cNvPr id="39" name="Graphic 165" descr="Icon of an arrow hitting the bullseye">
            <a:extLst>
              <a:ext uri="{FF2B5EF4-FFF2-40B4-BE49-F238E27FC236}">
                <a16:creationId xmlns:a16="http://schemas.microsoft.com/office/drawing/2014/main" id="{AC508A89-1920-F05D-A190-7BBFF07EABB2}"/>
              </a:ext>
            </a:extLst>
          </p:cNvPr>
          <p:cNvSpPr>
            <a:spLocks/>
          </p:cNvSpPr>
          <p:nvPr/>
        </p:nvSpPr>
        <p:spPr>
          <a:xfrm>
            <a:off x="6363260" y="1812992"/>
            <a:ext cx="258204" cy="256920"/>
          </a:xfrm>
          <a:custGeom>
            <a:avLst/>
            <a:gdLst>
              <a:gd name="connsiteX0" fmla="*/ 188405 w 190500"/>
              <a:gd name="connsiteY0" fmla="*/ 45530 h 190500"/>
              <a:gd name="connsiteX1" fmla="*/ 188398 w 190500"/>
              <a:gd name="connsiteY1" fmla="*/ 35427 h 190500"/>
              <a:gd name="connsiteX2" fmla="*/ 183356 w 190500"/>
              <a:gd name="connsiteY2" fmla="*/ 33338 h 190500"/>
              <a:gd name="connsiteX3" fmla="*/ 157163 w 190500"/>
              <a:gd name="connsiteY3" fmla="*/ 33338 h 190500"/>
              <a:gd name="connsiteX4" fmla="*/ 157163 w 190500"/>
              <a:gd name="connsiteY4" fmla="*/ 7144 h 190500"/>
              <a:gd name="connsiteX5" fmla="*/ 150012 w 190500"/>
              <a:gd name="connsiteY5" fmla="*/ 6 h 190500"/>
              <a:gd name="connsiteX6" fmla="*/ 144971 w 190500"/>
              <a:gd name="connsiteY6" fmla="*/ 2096 h 190500"/>
              <a:gd name="connsiteX7" fmla="*/ 121158 w 190500"/>
              <a:gd name="connsiteY7" fmla="*/ 25908 h 190500"/>
              <a:gd name="connsiteX8" fmla="*/ 119063 w 190500"/>
              <a:gd name="connsiteY8" fmla="*/ 30956 h 190500"/>
              <a:gd name="connsiteX9" fmla="*/ 119063 w 190500"/>
              <a:gd name="connsiteY9" fmla="*/ 57969 h 190500"/>
              <a:gd name="connsiteX10" fmla="*/ 100184 w 190500"/>
              <a:gd name="connsiteY10" fmla="*/ 76848 h 190500"/>
              <a:gd name="connsiteX11" fmla="*/ 76852 w 190500"/>
              <a:gd name="connsiteY11" fmla="*/ 90316 h 190500"/>
              <a:gd name="connsiteX12" fmla="*/ 90320 w 190500"/>
              <a:gd name="connsiteY12" fmla="*/ 113649 h 190500"/>
              <a:gd name="connsiteX13" fmla="*/ 113652 w 190500"/>
              <a:gd name="connsiteY13" fmla="*/ 100180 h 190500"/>
              <a:gd name="connsiteX14" fmla="*/ 113652 w 190500"/>
              <a:gd name="connsiteY14" fmla="*/ 90316 h 190500"/>
              <a:gd name="connsiteX15" fmla="*/ 132531 w 190500"/>
              <a:gd name="connsiteY15" fmla="*/ 71438 h 190500"/>
              <a:gd name="connsiteX16" fmla="*/ 159544 w 190500"/>
              <a:gd name="connsiteY16" fmla="*/ 71438 h 190500"/>
              <a:gd name="connsiteX17" fmla="*/ 164592 w 190500"/>
              <a:gd name="connsiteY17" fmla="*/ 69342 h 190500"/>
              <a:gd name="connsiteX18" fmla="*/ 188405 w 190500"/>
              <a:gd name="connsiteY18" fmla="*/ 45530 h 190500"/>
              <a:gd name="connsiteX19" fmla="*/ 95250 w 190500"/>
              <a:gd name="connsiteY19" fmla="*/ 0 h 190500"/>
              <a:gd name="connsiteX20" fmla="*/ 127864 w 190500"/>
              <a:gd name="connsiteY20" fmla="*/ 5725 h 190500"/>
              <a:gd name="connsiteX21" fmla="*/ 114414 w 190500"/>
              <a:gd name="connsiteY21" fmla="*/ 19174 h 190500"/>
              <a:gd name="connsiteX22" fmla="*/ 112786 w 190500"/>
              <a:gd name="connsiteY22" fmla="*/ 21079 h 190500"/>
              <a:gd name="connsiteX23" fmla="*/ 21111 w 190500"/>
              <a:gd name="connsiteY23" fmla="*/ 77724 h 190500"/>
              <a:gd name="connsiteX24" fmla="*/ 77756 w 190500"/>
              <a:gd name="connsiteY24" fmla="*/ 169398 h 190500"/>
              <a:gd name="connsiteX25" fmla="*/ 169431 w 190500"/>
              <a:gd name="connsiteY25" fmla="*/ 112753 h 190500"/>
              <a:gd name="connsiteX26" fmla="*/ 169431 w 190500"/>
              <a:gd name="connsiteY26" fmla="*/ 77724 h 190500"/>
              <a:gd name="connsiteX27" fmla="*/ 171336 w 190500"/>
              <a:gd name="connsiteY27" fmla="*/ 76076 h 190500"/>
              <a:gd name="connsiteX28" fmla="*/ 184766 w 190500"/>
              <a:gd name="connsiteY28" fmla="*/ 62646 h 190500"/>
              <a:gd name="connsiteX29" fmla="*/ 190500 w 190500"/>
              <a:gd name="connsiteY29" fmla="*/ 95250 h 190500"/>
              <a:gd name="connsiteX30" fmla="*/ 95250 w 190500"/>
              <a:gd name="connsiteY30" fmla="*/ 190500 h 190500"/>
              <a:gd name="connsiteX31" fmla="*/ 0 w 190500"/>
              <a:gd name="connsiteY31" fmla="*/ 95250 h 190500"/>
              <a:gd name="connsiteX32" fmla="*/ 95250 w 190500"/>
              <a:gd name="connsiteY32" fmla="*/ 0 h 190500"/>
              <a:gd name="connsiteX33" fmla="*/ 95250 w 190500"/>
              <a:gd name="connsiteY33" fmla="*/ 38100 h 190500"/>
              <a:gd name="connsiteX34" fmla="*/ 109538 w 190500"/>
              <a:gd name="connsiteY34" fmla="*/ 39900 h 190500"/>
              <a:gd name="connsiteX35" fmla="*/ 109538 w 190500"/>
              <a:gd name="connsiteY35" fmla="*/ 54016 h 190500"/>
              <a:gd name="connsiteX36" fmla="*/ 105594 w 190500"/>
              <a:gd name="connsiteY36" fmla="*/ 57969 h 190500"/>
              <a:gd name="connsiteX37" fmla="*/ 105127 w 190500"/>
              <a:gd name="connsiteY37" fmla="*/ 58445 h 190500"/>
              <a:gd name="connsiteX38" fmla="*/ 58438 w 190500"/>
              <a:gd name="connsiteY38" fmla="*/ 85476 h 190500"/>
              <a:gd name="connsiteX39" fmla="*/ 57150 w 190500"/>
              <a:gd name="connsiteY39" fmla="*/ 95250 h 190500"/>
              <a:gd name="connsiteX40" fmla="*/ 95277 w 190500"/>
              <a:gd name="connsiteY40" fmla="*/ 133323 h 190500"/>
              <a:gd name="connsiteX41" fmla="*/ 133350 w 190500"/>
              <a:gd name="connsiteY41" fmla="*/ 95196 h 190500"/>
              <a:gd name="connsiteX42" fmla="*/ 132055 w 190500"/>
              <a:gd name="connsiteY42" fmla="*/ 85373 h 190500"/>
              <a:gd name="connsiteX43" fmla="*/ 132531 w 190500"/>
              <a:gd name="connsiteY43" fmla="*/ 84906 h 190500"/>
              <a:gd name="connsiteX44" fmla="*/ 136474 w 190500"/>
              <a:gd name="connsiteY44" fmla="*/ 80963 h 190500"/>
              <a:gd name="connsiteX45" fmla="*/ 150600 w 190500"/>
              <a:gd name="connsiteY45" fmla="*/ 80963 h 190500"/>
              <a:gd name="connsiteX46" fmla="*/ 109552 w 190500"/>
              <a:gd name="connsiteY46" fmla="*/ 150586 h 190500"/>
              <a:gd name="connsiteX47" fmla="*/ 39929 w 190500"/>
              <a:gd name="connsiteY47" fmla="*/ 109538 h 190500"/>
              <a:gd name="connsiteX48" fmla="*/ 80977 w 190500"/>
              <a:gd name="connsiteY48" fmla="*/ 39915 h 190500"/>
              <a:gd name="connsiteX49" fmla="*/ 95250 w 190500"/>
              <a:gd name="connsiteY49"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0500" h="190500">
                <a:moveTo>
                  <a:pt x="188405" y="45530"/>
                </a:moveTo>
                <a:cubicBezTo>
                  <a:pt x="191192" y="42738"/>
                  <a:pt x="191190" y="38215"/>
                  <a:pt x="188398" y="35427"/>
                </a:cubicBezTo>
                <a:cubicBezTo>
                  <a:pt x="187061" y="34091"/>
                  <a:pt x="185247" y="33339"/>
                  <a:pt x="183356" y="33338"/>
                </a:cubicBezTo>
                <a:lnTo>
                  <a:pt x="157163" y="33338"/>
                </a:lnTo>
                <a:lnTo>
                  <a:pt x="157163" y="7144"/>
                </a:lnTo>
                <a:cubicBezTo>
                  <a:pt x="157159" y="3198"/>
                  <a:pt x="153958" y="3"/>
                  <a:pt x="150012" y="6"/>
                </a:cubicBezTo>
                <a:cubicBezTo>
                  <a:pt x="148121" y="8"/>
                  <a:pt x="146309" y="759"/>
                  <a:pt x="144971" y="2096"/>
                </a:cubicBezTo>
                <a:lnTo>
                  <a:pt x="121158" y="25908"/>
                </a:lnTo>
                <a:cubicBezTo>
                  <a:pt x="119818" y="27247"/>
                  <a:pt x="119064" y="29062"/>
                  <a:pt x="119063" y="30956"/>
                </a:cubicBezTo>
                <a:lnTo>
                  <a:pt x="119063" y="57969"/>
                </a:lnTo>
                <a:lnTo>
                  <a:pt x="100184" y="76848"/>
                </a:lnTo>
                <a:cubicBezTo>
                  <a:pt x="90022" y="74124"/>
                  <a:pt x="79576" y="80154"/>
                  <a:pt x="76852" y="90316"/>
                </a:cubicBezTo>
                <a:cubicBezTo>
                  <a:pt x="74127" y="100478"/>
                  <a:pt x="80158" y="110924"/>
                  <a:pt x="90320" y="113649"/>
                </a:cubicBezTo>
                <a:cubicBezTo>
                  <a:pt x="100482" y="116373"/>
                  <a:pt x="110928" y="110342"/>
                  <a:pt x="113652" y="100180"/>
                </a:cubicBezTo>
                <a:cubicBezTo>
                  <a:pt x="114518" y="96949"/>
                  <a:pt x="114518" y="93547"/>
                  <a:pt x="113652" y="90316"/>
                </a:cubicBezTo>
                <a:lnTo>
                  <a:pt x="132531" y="71438"/>
                </a:lnTo>
                <a:lnTo>
                  <a:pt x="159544" y="71438"/>
                </a:lnTo>
                <a:cubicBezTo>
                  <a:pt x="161437" y="71436"/>
                  <a:pt x="163254" y="70682"/>
                  <a:pt x="164592" y="69342"/>
                </a:cubicBezTo>
                <a:lnTo>
                  <a:pt x="188405" y="45530"/>
                </a:lnTo>
                <a:close/>
                <a:moveTo>
                  <a:pt x="95250" y="0"/>
                </a:moveTo>
                <a:cubicBezTo>
                  <a:pt x="106372" y="-14"/>
                  <a:pt x="117411" y="1923"/>
                  <a:pt x="127864" y="5725"/>
                </a:cubicBezTo>
                <a:lnTo>
                  <a:pt x="114414" y="19174"/>
                </a:lnTo>
                <a:cubicBezTo>
                  <a:pt x="113824" y="19764"/>
                  <a:pt x="113271" y="20412"/>
                  <a:pt x="112786" y="21079"/>
                </a:cubicBezTo>
                <a:cubicBezTo>
                  <a:pt x="71828" y="11406"/>
                  <a:pt x="30784" y="36767"/>
                  <a:pt x="21111" y="77724"/>
                </a:cubicBezTo>
                <a:cubicBezTo>
                  <a:pt x="11438" y="118682"/>
                  <a:pt x="36799" y="159726"/>
                  <a:pt x="77756" y="169398"/>
                </a:cubicBezTo>
                <a:cubicBezTo>
                  <a:pt x="118714" y="179072"/>
                  <a:pt x="159758" y="153711"/>
                  <a:pt x="169431" y="112753"/>
                </a:cubicBezTo>
                <a:cubicBezTo>
                  <a:pt x="172151" y="101236"/>
                  <a:pt x="172151" y="89242"/>
                  <a:pt x="169431" y="77724"/>
                </a:cubicBezTo>
                <a:cubicBezTo>
                  <a:pt x="170097" y="77229"/>
                  <a:pt x="170736" y="76676"/>
                  <a:pt x="171336" y="76076"/>
                </a:cubicBezTo>
                <a:lnTo>
                  <a:pt x="184766" y="62646"/>
                </a:lnTo>
                <a:cubicBezTo>
                  <a:pt x="188569" y="73095"/>
                  <a:pt x="190510" y="84131"/>
                  <a:pt x="190500" y="95250"/>
                </a:cubicBezTo>
                <a:cubicBezTo>
                  <a:pt x="190500" y="147857"/>
                  <a:pt x="147857" y="190500"/>
                  <a:pt x="95250" y="190500"/>
                </a:cubicBezTo>
                <a:cubicBezTo>
                  <a:pt x="42643" y="190500"/>
                  <a:pt x="0" y="147857"/>
                  <a:pt x="0" y="95250"/>
                </a:cubicBezTo>
                <a:cubicBezTo>
                  <a:pt x="0" y="42644"/>
                  <a:pt x="42643" y="0"/>
                  <a:pt x="95250" y="0"/>
                </a:cubicBezTo>
                <a:close/>
                <a:moveTo>
                  <a:pt x="95250" y="38100"/>
                </a:moveTo>
                <a:cubicBezTo>
                  <a:pt x="100184" y="38100"/>
                  <a:pt x="104966" y="38729"/>
                  <a:pt x="109538" y="39900"/>
                </a:cubicBezTo>
                <a:lnTo>
                  <a:pt x="109538" y="54016"/>
                </a:lnTo>
                <a:lnTo>
                  <a:pt x="105594" y="57969"/>
                </a:lnTo>
                <a:cubicBezTo>
                  <a:pt x="105436" y="58125"/>
                  <a:pt x="105280" y="58284"/>
                  <a:pt x="105127" y="58445"/>
                </a:cubicBezTo>
                <a:cubicBezTo>
                  <a:pt x="84771" y="53017"/>
                  <a:pt x="63867" y="65118"/>
                  <a:pt x="58438" y="85476"/>
                </a:cubicBezTo>
                <a:cubicBezTo>
                  <a:pt x="57588" y="88664"/>
                  <a:pt x="57155" y="91950"/>
                  <a:pt x="57150" y="95250"/>
                </a:cubicBezTo>
                <a:cubicBezTo>
                  <a:pt x="57165" y="116292"/>
                  <a:pt x="74235" y="133338"/>
                  <a:pt x="95277" y="133323"/>
                </a:cubicBezTo>
                <a:cubicBezTo>
                  <a:pt x="116319" y="133308"/>
                  <a:pt x="133365" y="116238"/>
                  <a:pt x="133350" y="95196"/>
                </a:cubicBezTo>
                <a:cubicBezTo>
                  <a:pt x="133348" y="91879"/>
                  <a:pt x="132912" y="88577"/>
                  <a:pt x="132055" y="85373"/>
                </a:cubicBezTo>
                <a:lnTo>
                  <a:pt x="132531" y="84906"/>
                </a:lnTo>
                <a:lnTo>
                  <a:pt x="136474" y="80963"/>
                </a:lnTo>
                <a:lnTo>
                  <a:pt x="150600" y="80963"/>
                </a:lnTo>
                <a:cubicBezTo>
                  <a:pt x="158490" y="111524"/>
                  <a:pt x="140113" y="142694"/>
                  <a:pt x="109552" y="150586"/>
                </a:cubicBezTo>
                <a:cubicBezTo>
                  <a:pt x="78991" y="158476"/>
                  <a:pt x="47820" y="140099"/>
                  <a:pt x="39929" y="109538"/>
                </a:cubicBezTo>
                <a:cubicBezTo>
                  <a:pt x="32038" y="78977"/>
                  <a:pt x="50416" y="47806"/>
                  <a:pt x="80977" y="39915"/>
                </a:cubicBezTo>
                <a:cubicBezTo>
                  <a:pt x="85639" y="38711"/>
                  <a:pt x="90435" y="38101"/>
                  <a:pt x="95250" y="381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0" name="Rectangle 19">
            <a:extLst>
              <a:ext uri="{FF2B5EF4-FFF2-40B4-BE49-F238E27FC236}">
                <a16:creationId xmlns:a16="http://schemas.microsoft.com/office/drawing/2014/main" id="{EAF0FE65-3382-D121-EAB5-49FB0B3A21CC}"/>
              </a:ext>
            </a:extLst>
          </p:cNvPr>
          <p:cNvSpPr>
            <a:spLocks/>
          </p:cNvSpPr>
          <p:nvPr/>
        </p:nvSpPr>
        <p:spPr bwMode="auto">
          <a:xfrm>
            <a:off x="6748464" y="1818341"/>
            <a:ext cx="4397282" cy="246221"/>
          </a:xfrm>
          <a:prstGeom prst="rect">
            <a:avLst/>
          </a:prstGeom>
          <a:noFill/>
          <a:ln w="317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4367"/>
            <a:r>
              <a:rPr lang="en-US" sz="1600" kern="0" dirty="0">
                <a:solidFill>
                  <a:srgbClr val="FFFFFF"/>
                </a:solidFill>
                <a:latin typeface="+mj-lt"/>
                <a:cs typeface="Segoe UI" panose="020B0502040204020203" pitchFamily="34" charset="0"/>
              </a:rPr>
              <a:t>Primary goals</a:t>
            </a:r>
          </a:p>
        </p:txBody>
      </p:sp>
      <p:sp>
        <p:nvSpPr>
          <p:cNvPr id="22" name="TextBox 21">
            <a:extLst>
              <a:ext uri="{FF2B5EF4-FFF2-40B4-BE49-F238E27FC236}">
                <a16:creationId xmlns:a16="http://schemas.microsoft.com/office/drawing/2014/main" id="{1308783B-AC5F-2F56-D5B2-2AE0C8CF2D63}"/>
              </a:ext>
            </a:extLst>
          </p:cNvPr>
          <p:cNvSpPr txBox="1">
            <a:spLocks/>
          </p:cNvSpPr>
          <p:nvPr/>
        </p:nvSpPr>
        <p:spPr>
          <a:xfrm>
            <a:off x="6377476" y="2294144"/>
            <a:ext cx="4865200" cy="3597215"/>
          </a:xfrm>
          <a:prstGeom prst="rect">
            <a:avLst/>
          </a:prstGeom>
          <a:noFill/>
        </p:spPr>
        <p:txBody>
          <a:bodyPr wrap="square" lIns="0" tIns="0" rIns="0" bIns="0" anchor="t">
            <a:noAutofit/>
          </a:bodyPr>
          <a:lstStyle/>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Enable secure remote work and simplify IT management</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Ensure easy deployment/installation </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Maintain compliance with industry and data usage regulations</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Ensure business continuity and prevent costly downtime</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Ensure readiness for innovation with emerging technologies like AI </a:t>
            </a:r>
            <a:r>
              <a:rPr lang="en-US" sz="1400" kern="100" dirty="0">
                <a:solidFill>
                  <a:srgbClr val="000000"/>
                </a:solidFill>
                <a:ea typeface="Calibri"/>
                <a:cs typeface="Segoe UI"/>
                <a:sym typeface="Montserrat"/>
              </a:rPr>
              <a:t>and machine learning (ML)</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a:sym typeface="Montserrat"/>
              </a:rPr>
              <a:t>Enable cloud connectivity in an on-premises environment</a:t>
            </a:r>
            <a:endParaRPr lang="en-US" sz="1400" kern="100" dirty="0">
              <a:solidFill>
                <a:srgbClr val="000000"/>
              </a:solidFill>
              <a:ea typeface="Calibri"/>
              <a:cs typeface="Segoe Sans Display"/>
            </a:endParaRP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Improve scalability and flexibility to better manage</a:t>
            </a:r>
            <a:br>
              <a:rPr lang="en-US" sz="1400" kern="100" dirty="0">
                <a:solidFill>
                  <a:srgbClr val="000000"/>
                </a:solidFill>
                <a:ea typeface="Calibri"/>
                <a:cs typeface="Segoe Sans Display" pitchFamily="2" charset="0"/>
                <a:sym typeface="Montserrat"/>
              </a:rPr>
            </a:br>
            <a:r>
              <a:rPr lang="en-US" sz="1400" kern="100" dirty="0">
                <a:solidFill>
                  <a:srgbClr val="000000"/>
                </a:solidFill>
                <a:ea typeface="Calibri"/>
                <a:cs typeface="Segoe Sans Display" pitchFamily="2" charset="0"/>
                <a:sym typeface="Montserrat"/>
              </a:rPr>
              <a:t>capacity spikes</a:t>
            </a:r>
          </a:p>
        </p:txBody>
      </p:sp>
      <p:sp>
        <p:nvSpPr>
          <p:cNvPr id="2" name="Slide Number Placeholder 1">
            <a:extLst>
              <a:ext uri="{FF2B5EF4-FFF2-40B4-BE49-F238E27FC236}">
                <a16:creationId xmlns:a16="http://schemas.microsoft.com/office/drawing/2014/main" id="{BC722FD0-D997-C947-F8CD-1F5C344009AC}"/>
              </a:ext>
            </a:extLst>
          </p:cNvPr>
          <p:cNvSpPr>
            <a:spLocks noGrp="1"/>
          </p:cNvSpPr>
          <p:nvPr>
            <p:ph type="sldNum" sz="quarter" idx="4"/>
          </p:nvPr>
        </p:nvSpPr>
        <p:spPr/>
        <p:txBody>
          <a:bodyPr/>
          <a:lstStyle/>
          <a:p>
            <a:fld id="{B659B50A-DF3E-4072-815D-F5A3B564ACB5}" type="slidenum">
              <a:rPr lang="en-US" smtClean="0"/>
              <a:pPr/>
              <a:t>8</a:t>
            </a:fld>
            <a:endParaRPr lang="en-US" dirty="0"/>
          </a:p>
        </p:txBody>
      </p:sp>
    </p:spTree>
    <p:extLst>
      <p:ext uri="{BB962C8B-B14F-4D97-AF65-F5344CB8AC3E}">
        <p14:creationId xmlns:p14="http://schemas.microsoft.com/office/powerpoint/2010/main" val="7639895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93183EC3-8448-11D6-2101-265DD9D3DA6B}"/>
              </a:ext>
              <a:ext uri="{C183D7F6-B498-43B3-948B-1728B52AA6E4}">
                <adec:decorative xmlns:adec="http://schemas.microsoft.com/office/drawing/2017/decorative" val="1"/>
              </a:ext>
            </a:extLst>
          </p:cNvPr>
          <p:cNvSpPr>
            <a:spLocks/>
          </p:cNvSpPr>
          <p:nvPr/>
        </p:nvSpPr>
        <p:spPr bwMode="auto">
          <a:xfrm>
            <a:off x="584198" y="1436689"/>
            <a:ext cx="10912475" cy="4722630"/>
          </a:xfrm>
          <a:prstGeom prst="roundRect">
            <a:avLst>
              <a:gd name="adj" fmla="val 323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2" name="Rectangle: Rounded Corners 11">
            <a:extLst>
              <a:ext uri="{FF2B5EF4-FFF2-40B4-BE49-F238E27FC236}">
                <a16:creationId xmlns:a16="http://schemas.microsoft.com/office/drawing/2014/main" id="{EEAB71EB-FA48-CCDB-1295-12BFCB85CBB2}"/>
              </a:ext>
              <a:ext uri="{C183D7F6-B498-43B3-948B-1728B52AA6E4}">
                <adec:decorative xmlns:adec="http://schemas.microsoft.com/office/drawing/2017/decorative" val="1"/>
              </a:ext>
            </a:extLst>
          </p:cNvPr>
          <p:cNvSpPr>
            <a:spLocks/>
          </p:cNvSpPr>
          <p:nvPr/>
        </p:nvSpPr>
        <p:spPr bwMode="auto">
          <a:xfrm>
            <a:off x="711200" y="1563690"/>
            <a:ext cx="5265738" cy="4468629"/>
          </a:xfrm>
          <a:prstGeom prst="roundRect">
            <a:avLst>
              <a:gd name="adj" fmla="val 224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3" name="Rectangle: Rounded Corners 12">
            <a:extLst>
              <a:ext uri="{FF2B5EF4-FFF2-40B4-BE49-F238E27FC236}">
                <a16:creationId xmlns:a16="http://schemas.microsoft.com/office/drawing/2014/main" id="{3D4F299B-64C4-BDEA-CC7C-FBDD218ABCDE}"/>
              </a:ext>
              <a:ext uri="{C183D7F6-B498-43B3-948B-1728B52AA6E4}">
                <adec:decorative xmlns:adec="http://schemas.microsoft.com/office/drawing/2017/decorative" val="1"/>
              </a:ext>
            </a:extLst>
          </p:cNvPr>
          <p:cNvSpPr>
            <a:spLocks/>
          </p:cNvSpPr>
          <p:nvPr/>
        </p:nvSpPr>
        <p:spPr bwMode="auto">
          <a:xfrm>
            <a:off x="6103938" y="1563690"/>
            <a:ext cx="5265738" cy="4468629"/>
          </a:xfrm>
          <a:prstGeom prst="roundRect">
            <a:avLst>
              <a:gd name="adj" fmla="val 224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8" name="Rectangle: Rounded Corners 17">
            <a:extLst>
              <a:ext uri="{FF2B5EF4-FFF2-40B4-BE49-F238E27FC236}">
                <a16:creationId xmlns:a16="http://schemas.microsoft.com/office/drawing/2014/main" id="{6A2F6FCF-4ABD-D987-A9DE-90A15B66A3B5}"/>
              </a:ext>
              <a:ext uri="{C183D7F6-B498-43B3-948B-1728B52AA6E4}">
                <adec:decorative xmlns:adec="http://schemas.microsoft.com/office/drawing/2017/decorative" val="1"/>
              </a:ext>
            </a:extLst>
          </p:cNvPr>
          <p:cNvSpPr>
            <a:spLocks/>
          </p:cNvSpPr>
          <p:nvPr/>
        </p:nvSpPr>
        <p:spPr bwMode="auto">
          <a:xfrm>
            <a:off x="6230938" y="1690689"/>
            <a:ext cx="5011738" cy="501525"/>
          </a:xfrm>
          <a:prstGeom prst="roundRect">
            <a:avLst>
              <a:gd name="adj" fmla="val 16963"/>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0" name="Rectangle: Rounded Corners 19">
            <a:extLst>
              <a:ext uri="{FF2B5EF4-FFF2-40B4-BE49-F238E27FC236}">
                <a16:creationId xmlns:a16="http://schemas.microsoft.com/office/drawing/2014/main" id="{E559FB5F-ED9A-ECA2-E6BA-F3E35EC01187}"/>
              </a:ext>
              <a:ext uri="{C183D7F6-B498-43B3-948B-1728B52AA6E4}">
                <adec:decorative xmlns:adec="http://schemas.microsoft.com/office/drawing/2017/decorative" val="1"/>
              </a:ext>
            </a:extLst>
          </p:cNvPr>
          <p:cNvSpPr>
            <a:spLocks/>
          </p:cNvSpPr>
          <p:nvPr/>
        </p:nvSpPr>
        <p:spPr bwMode="auto">
          <a:xfrm>
            <a:off x="838200" y="1690689"/>
            <a:ext cx="5011738" cy="501525"/>
          </a:xfrm>
          <a:prstGeom prst="roundRect">
            <a:avLst>
              <a:gd name="adj" fmla="val 16963"/>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Oval 34">
            <a:extLst>
              <a:ext uri="{FF2B5EF4-FFF2-40B4-BE49-F238E27FC236}">
                <a16:creationId xmlns:a16="http://schemas.microsoft.com/office/drawing/2014/main" id="{E742BFA4-ADC5-5635-F716-E8C41A133D9B}"/>
              </a:ext>
              <a:ext uri="{C183D7F6-B498-43B3-948B-1728B52AA6E4}">
                <adec:decorative xmlns:adec="http://schemas.microsoft.com/office/drawing/2017/decorative" val="1"/>
              </a:ext>
            </a:extLst>
          </p:cNvPr>
          <p:cNvSpPr/>
          <p:nvPr/>
        </p:nvSpPr>
        <p:spPr bwMode="auto">
          <a:xfrm>
            <a:off x="915755" y="1757582"/>
            <a:ext cx="367739" cy="3677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38" name="Oval 37">
            <a:extLst>
              <a:ext uri="{FF2B5EF4-FFF2-40B4-BE49-F238E27FC236}">
                <a16:creationId xmlns:a16="http://schemas.microsoft.com/office/drawing/2014/main" id="{86F59FD9-C611-26FD-74D1-696AB5CF8110}"/>
              </a:ext>
              <a:ext uri="{C183D7F6-B498-43B3-948B-1728B52AA6E4}">
                <adec:decorative xmlns:adec="http://schemas.microsoft.com/office/drawing/2017/decorative" val="1"/>
              </a:ext>
            </a:extLst>
          </p:cNvPr>
          <p:cNvSpPr>
            <a:spLocks/>
          </p:cNvSpPr>
          <p:nvPr/>
        </p:nvSpPr>
        <p:spPr bwMode="auto">
          <a:xfrm>
            <a:off x="6308493" y="1757582"/>
            <a:ext cx="367739" cy="367739"/>
          </a:xfrm>
          <a:prstGeom prst="ellipse">
            <a:avLst/>
          </a:prstGeom>
          <a:solidFill>
            <a:srgbClr val="FFFFFF"/>
          </a:soli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3" name="Title 22">
            <a:extLst>
              <a:ext uri="{FF2B5EF4-FFF2-40B4-BE49-F238E27FC236}">
                <a16:creationId xmlns:a16="http://schemas.microsoft.com/office/drawing/2014/main" id="{19CE2AA9-DCB3-F416-AC8D-3419474D21F5}"/>
              </a:ext>
            </a:extLst>
          </p:cNvPr>
          <p:cNvSpPr>
            <a:spLocks noGrp="1"/>
          </p:cNvSpPr>
          <p:nvPr>
            <p:ph type="title"/>
          </p:nvPr>
        </p:nvSpPr>
        <p:spPr>
          <a:xfrm>
            <a:off x="584200" y="365125"/>
            <a:ext cx="11200130" cy="492443"/>
          </a:xfrm>
        </p:spPr>
        <p:txBody>
          <a:bodyPr vert="horz"/>
          <a:lstStyle/>
          <a:p>
            <a:r>
              <a:rPr lang="en-IN" dirty="0"/>
              <a:t>Customer concerns: IT implementers/pros </a:t>
            </a:r>
            <a:r>
              <a:rPr lang="en-IN" sz="2000" dirty="0"/>
              <a:t>(secondary audience)</a:t>
            </a:r>
          </a:p>
        </p:txBody>
      </p:sp>
      <p:sp>
        <p:nvSpPr>
          <p:cNvPr id="29" name="TextBox 28">
            <a:extLst>
              <a:ext uri="{FF2B5EF4-FFF2-40B4-BE49-F238E27FC236}">
                <a16:creationId xmlns:a16="http://schemas.microsoft.com/office/drawing/2014/main" id="{14795D9F-FEE1-C6AD-61A3-FA2361B9D906}"/>
              </a:ext>
            </a:extLst>
          </p:cNvPr>
          <p:cNvSpPr txBox="1">
            <a:spLocks/>
          </p:cNvSpPr>
          <p:nvPr/>
        </p:nvSpPr>
        <p:spPr>
          <a:xfrm>
            <a:off x="588263" y="905694"/>
            <a:ext cx="11021125" cy="276999"/>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a:solidFill>
                  <a:srgbClr val="0078D4"/>
                </a:solidFill>
                <a:latin typeface="+mj-lt"/>
                <a:cs typeface="Segoe UI" panose="020B0502040204020203" pitchFamily="34" charset="0"/>
              </a:defRPr>
            </a:lvl1pPr>
          </a:lstStyle>
          <a:p>
            <a:r>
              <a:rPr lang="en-US" dirty="0"/>
              <a:t>Be aware of current challenges and goals</a:t>
            </a:r>
          </a:p>
        </p:txBody>
      </p:sp>
      <p:sp>
        <p:nvSpPr>
          <p:cNvPr id="36" name="Graphic 18" descr="Icon of a key">
            <a:extLst>
              <a:ext uri="{FF2B5EF4-FFF2-40B4-BE49-F238E27FC236}">
                <a16:creationId xmlns:a16="http://schemas.microsoft.com/office/drawing/2014/main" id="{DC5B9FB8-CCAB-1E5C-2EFE-EC637B5ACE32}"/>
              </a:ext>
            </a:extLst>
          </p:cNvPr>
          <p:cNvSpPr>
            <a:spLocks/>
          </p:cNvSpPr>
          <p:nvPr/>
        </p:nvSpPr>
        <p:spPr>
          <a:xfrm>
            <a:off x="989573" y="1831948"/>
            <a:ext cx="220102" cy="219008"/>
          </a:xfrm>
          <a:custGeom>
            <a:avLst/>
            <a:gdLst>
              <a:gd name="connsiteX0" fmla="*/ 66675 w 191452"/>
              <a:gd name="connsiteY0" fmla="*/ 62389 h 190499"/>
              <a:gd name="connsiteX1" fmla="*/ 129064 w 191452"/>
              <a:gd name="connsiteY1" fmla="*/ 0 h 190499"/>
              <a:gd name="connsiteX2" fmla="*/ 191453 w 191452"/>
              <a:gd name="connsiteY2" fmla="*/ 61436 h 190499"/>
              <a:gd name="connsiteX3" fmla="*/ 129064 w 191452"/>
              <a:gd name="connsiteY3" fmla="*/ 123825 h 190499"/>
              <a:gd name="connsiteX4" fmla="*/ 114281 w 191452"/>
              <a:gd name="connsiteY4" fmla="*/ 121882 h 190499"/>
              <a:gd name="connsiteX5" fmla="*/ 102394 w 191452"/>
              <a:gd name="connsiteY5" fmla="*/ 133350 h 190499"/>
              <a:gd name="connsiteX6" fmla="*/ 85725 w 191452"/>
              <a:gd name="connsiteY6" fmla="*/ 133350 h 190499"/>
              <a:gd name="connsiteX7" fmla="*/ 85725 w 191452"/>
              <a:gd name="connsiteY7" fmla="*/ 150019 h 190499"/>
              <a:gd name="connsiteX8" fmla="*/ 73819 w 191452"/>
              <a:gd name="connsiteY8" fmla="*/ 161925 h 190499"/>
              <a:gd name="connsiteX9" fmla="*/ 57150 w 191452"/>
              <a:gd name="connsiteY9" fmla="*/ 161925 h 190499"/>
              <a:gd name="connsiteX10" fmla="*/ 57150 w 191452"/>
              <a:gd name="connsiteY10" fmla="*/ 173831 h 190499"/>
              <a:gd name="connsiteX11" fmla="*/ 40481 w 191452"/>
              <a:gd name="connsiteY11" fmla="*/ 190500 h 190499"/>
              <a:gd name="connsiteX12" fmla="*/ 16669 w 191452"/>
              <a:gd name="connsiteY12" fmla="*/ 190500 h 190499"/>
              <a:gd name="connsiteX13" fmla="*/ 0 w 191452"/>
              <a:gd name="connsiteY13" fmla="*/ 173831 h 190499"/>
              <a:gd name="connsiteX14" fmla="*/ 0 w 191452"/>
              <a:gd name="connsiteY14" fmla="*/ 153143 h 190499"/>
              <a:gd name="connsiteX15" fmla="*/ 7677 w 191452"/>
              <a:gd name="connsiteY15" fmla="*/ 134626 h 190499"/>
              <a:gd name="connsiteX16" fmla="*/ 67056 w 191452"/>
              <a:gd name="connsiteY16" fmla="*/ 75228 h 190499"/>
              <a:gd name="connsiteX17" fmla="*/ 67723 w 191452"/>
              <a:gd name="connsiteY17" fmla="*/ 72904 h 190499"/>
              <a:gd name="connsiteX18" fmla="*/ 66675 w 191452"/>
              <a:gd name="connsiteY18" fmla="*/ 62389 h 190499"/>
              <a:gd name="connsiteX19" fmla="*/ 155258 w 191452"/>
              <a:gd name="connsiteY19" fmla="*/ 47149 h 190499"/>
              <a:gd name="connsiteX20" fmla="*/ 143351 w 191452"/>
              <a:gd name="connsiteY20" fmla="*/ 35243 h 190499"/>
              <a:gd name="connsiteX21" fmla="*/ 131445 w 191452"/>
              <a:gd name="connsiteY21" fmla="*/ 47149 h 190499"/>
              <a:gd name="connsiteX22" fmla="*/ 143351 w 191452"/>
              <a:gd name="connsiteY22" fmla="*/ 59055 h 190499"/>
              <a:gd name="connsiteX23" fmla="*/ 155258 w 191452"/>
              <a:gd name="connsiteY23" fmla="*/ 47149 h 190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1452" h="190499">
                <a:moveTo>
                  <a:pt x="66675" y="62389"/>
                </a:moveTo>
                <a:cubicBezTo>
                  <a:pt x="66696" y="27941"/>
                  <a:pt x="94616" y="21"/>
                  <a:pt x="129064" y="0"/>
                </a:cubicBezTo>
                <a:cubicBezTo>
                  <a:pt x="163316" y="0"/>
                  <a:pt x="191453" y="26851"/>
                  <a:pt x="191453" y="61436"/>
                </a:cubicBezTo>
                <a:cubicBezTo>
                  <a:pt x="191432" y="95884"/>
                  <a:pt x="163512" y="123804"/>
                  <a:pt x="129064" y="123825"/>
                </a:cubicBezTo>
                <a:cubicBezTo>
                  <a:pt x="124006" y="123825"/>
                  <a:pt x="119015" y="123101"/>
                  <a:pt x="114281" y="121882"/>
                </a:cubicBezTo>
                <a:cubicBezTo>
                  <a:pt x="114046" y="128279"/>
                  <a:pt x="108795" y="133344"/>
                  <a:pt x="102394" y="133350"/>
                </a:cubicBezTo>
                <a:lnTo>
                  <a:pt x="85725" y="133350"/>
                </a:lnTo>
                <a:lnTo>
                  <a:pt x="85725" y="150019"/>
                </a:lnTo>
                <a:cubicBezTo>
                  <a:pt x="85725" y="156591"/>
                  <a:pt x="80391" y="161925"/>
                  <a:pt x="73819" y="161925"/>
                </a:cubicBezTo>
                <a:lnTo>
                  <a:pt x="57150" y="161925"/>
                </a:lnTo>
                <a:lnTo>
                  <a:pt x="57150" y="173831"/>
                </a:lnTo>
                <a:cubicBezTo>
                  <a:pt x="57150" y="183037"/>
                  <a:pt x="49687" y="190500"/>
                  <a:pt x="40481" y="190500"/>
                </a:cubicBezTo>
                <a:lnTo>
                  <a:pt x="16669" y="190500"/>
                </a:lnTo>
                <a:cubicBezTo>
                  <a:pt x="7463" y="190500"/>
                  <a:pt x="0" y="183037"/>
                  <a:pt x="0" y="173831"/>
                </a:cubicBezTo>
                <a:lnTo>
                  <a:pt x="0" y="153143"/>
                </a:lnTo>
                <a:cubicBezTo>
                  <a:pt x="0" y="146190"/>
                  <a:pt x="2762" y="139532"/>
                  <a:pt x="7677" y="134626"/>
                </a:cubicBezTo>
                <a:lnTo>
                  <a:pt x="67056" y="75228"/>
                </a:lnTo>
                <a:cubicBezTo>
                  <a:pt x="67644" y="74609"/>
                  <a:pt x="67893" y="73741"/>
                  <a:pt x="67723" y="72904"/>
                </a:cubicBezTo>
                <a:cubicBezTo>
                  <a:pt x="67069" y="69436"/>
                  <a:pt x="66719" y="65918"/>
                  <a:pt x="66675" y="62389"/>
                </a:cubicBezTo>
                <a:close/>
                <a:moveTo>
                  <a:pt x="155258" y="47149"/>
                </a:moveTo>
                <a:cubicBezTo>
                  <a:pt x="155258" y="40573"/>
                  <a:pt x="149927" y="35243"/>
                  <a:pt x="143351" y="35243"/>
                </a:cubicBezTo>
                <a:cubicBezTo>
                  <a:pt x="136775" y="35243"/>
                  <a:pt x="131445" y="40573"/>
                  <a:pt x="131445" y="47149"/>
                </a:cubicBezTo>
                <a:cubicBezTo>
                  <a:pt x="131445" y="53724"/>
                  <a:pt x="136775" y="59055"/>
                  <a:pt x="143351" y="59055"/>
                </a:cubicBezTo>
                <a:cubicBezTo>
                  <a:pt x="149927" y="59055"/>
                  <a:pt x="155258" y="53724"/>
                  <a:pt x="155258" y="4714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GB"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1" name="Rectangle 30">
            <a:extLst>
              <a:ext uri="{FF2B5EF4-FFF2-40B4-BE49-F238E27FC236}">
                <a16:creationId xmlns:a16="http://schemas.microsoft.com/office/drawing/2014/main" id="{9D005171-1066-A746-B55E-11D95FA5D5EC}"/>
              </a:ext>
            </a:extLst>
          </p:cNvPr>
          <p:cNvSpPr>
            <a:spLocks/>
          </p:cNvSpPr>
          <p:nvPr/>
        </p:nvSpPr>
        <p:spPr bwMode="auto">
          <a:xfrm>
            <a:off x="1355726" y="1818341"/>
            <a:ext cx="4397282" cy="246221"/>
          </a:xfrm>
          <a:prstGeom prst="rect">
            <a:avLst/>
          </a:prstGeom>
          <a:noFill/>
          <a:ln w="317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4367"/>
            <a:r>
              <a:rPr lang="en-US" sz="1600" kern="0" dirty="0">
                <a:solidFill>
                  <a:srgbClr val="FFFFFF"/>
                </a:solidFill>
                <a:latin typeface="+mj-lt"/>
                <a:cs typeface="Segoe UI" panose="020B0502040204020203" pitchFamily="34" charset="0"/>
              </a:rPr>
              <a:t>Key challenges</a:t>
            </a:r>
          </a:p>
        </p:txBody>
      </p:sp>
      <p:sp>
        <p:nvSpPr>
          <p:cNvPr id="19" name="TextBox 18">
            <a:extLst>
              <a:ext uri="{FF2B5EF4-FFF2-40B4-BE49-F238E27FC236}">
                <a16:creationId xmlns:a16="http://schemas.microsoft.com/office/drawing/2014/main" id="{F3A3F139-96C3-D1B2-CA19-3BC1C3D00700}"/>
              </a:ext>
            </a:extLst>
          </p:cNvPr>
          <p:cNvSpPr txBox="1">
            <a:spLocks/>
          </p:cNvSpPr>
          <p:nvPr/>
        </p:nvSpPr>
        <p:spPr>
          <a:xfrm>
            <a:off x="984738" y="2294144"/>
            <a:ext cx="4865200" cy="3597215"/>
          </a:xfrm>
          <a:prstGeom prst="rect">
            <a:avLst/>
          </a:prstGeom>
          <a:noFill/>
        </p:spPr>
        <p:txBody>
          <a:bodyPr wrap="square" lIns="0" tIns="0" rIns="0" bIns="0">
            <a:noAutofit/>
          </a:bodyPr>
          <a:lstStyle/>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Maintaining up-to-date server technology</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Communicating the age of the servers in their environment, which servers are approaching end of support, and technical dependencies</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Achieving cost-effective solutions that easily integrate with the company’s existing systems to help meet business goals</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Ensuring software compatibility and interoperability</a:t>
            </a:r>
          </a:p>
          <a:p>
            <a:pPr marL="177800" marR="0" lvl="0" indent="-177800" algn="l" defTabSz="913607" rtl="0" eaLnBrk="0" fontAlgn="base" latinLnBrk="0" hangingPunct="0">
              <a:lnSpc>
                <a:spcPct val="100000"/>
              </a:lnSpc>
              <a:spcBef>
                <a:spcPts val="0"/>
              </a:spcBef>
              <a:spcAft>
                <a:spcPts val="600"/>
              </a:spcAft>
              <a:buClrTx/>
              <a:buSzPct val="100000"/>
              <a:buFont typeface="Arial" panose="020B0604020202020204" pitchFamily="34" charset="0"/>
              <a:buChar char="•"/>
              <a:tabLst/>
              <a:defRPr/>
            </a:pPr>
            <a:r>
              <a:rPr kumimoji="0" lang="en-US" sz="1400" b="0" i="0" u="none" strike="noStrike" kern="100" cap="none" normalizeH="0" baseline="0" noProof="0" dirty="0">
                <a:ln>
                  <a:noFill/>
                </a:ln>
                <a:solidFill>
                  <a:srgbClr val="000000"/>
                </a:solidFill>
                <a:effectLst/>
                <a:uLnTx/>
                <a:uFillTx/>
                <a:ea typeface="Calibri"/>
                <a:cs typeface="Segoe Sans Display" pitchFamily="2" charset="0"/>
              </a:rPr>
              <a:t>Doing more with less budget and fewer resources</a:t>
            </a:r>
          </a:p>
        </p:txBody>
      </p:sp>
      <p:sp>
        <p:nvSpPr>
          <p:cNvPr id="39" name="Graphic 165" descr="Icon of an arrow hitting the bullseye">
            <a:extLst>
              <a:ext uri="{FF2B5EF4-FFF2-40B4-BE49-F238E27FC236}">
                <a16:creationId xmlns:a16="http://schemas.microsoft.com/office/drawing/2014/main" id="{B69B20F4-0991-D0CC-8C8C-65999A99A1FB}"/>
              </a:ext>
            </a:extLst>
          </p:cNvPr>
          <p:cNvSpPr>
            <a:spLocks/>
          </p:cNvSpPr>
          <p:nvPr/>
        </p:nvSpPr>
        <p:spPr>
          <a:xfrm>
            <a:off x="6363260" y="1812992"/>
            <a:ext cx="258204" cy="256920"/>
          </a:xfrm>
          <a:custGeom>
            <a:avLst/>
            <a:gdLst>
              <a:gd name="connsiteX0" fmla="*/ 188405 w 190500"/>
              <a:gd name="connsiteY0" fmla="*/ 45530 h 190500"/>
              <a:gd name="connsiteX1" fmla="*/ 188398 w 190500"/>
              <a:gd name="connsiteY1" fmla="*/ 35427 h 190500"/>
              <a:gd name="connsiteX2" fmla="*/ 183356 w 190500"/>
              <a:gd name="connsiteY2" fmla="*/ 33338 h 190500"/>
              <a:gd name="connsiteX3" fmla="*/ 157163 w 190500"/>
              <a:gd name="connsiteY3" fmla="*/ 33338 h 190500"/>
              <a:gd name="connsiteX4" fmla="*/ 157163 w 190500"/>
              <a:gd name="connsiteY4" fmla="*/ 7144 h 190500"/>
              <a:gd name="connsiteX5" fmla="*/ 150012 w 190500"/>
              <a:gd name="connsiteY5" fmla="*/ 6 h 190500"/>
              <a:gd name="connsiteX6" fmla="*/ 144971 w 190500"/>
              <a:gd name="connsiteY6" fmla="*/ 2096 h 190500"/>
              <a:gd name="connsiteX7" fmla="*/ 121158 w 190500"/>
              <a:gd name="connsiteY7" fmla="*/ 25908 h 190500"/>
              <a:gd name="connsiteX8" fmla="*/ 119063 w 190500"/>
              <a:gd name="connsiteY8" fmla="*/ 30956 h 190500"/>
              <a:gd name="connsiteX9" fmla="*/ 119063 w 190500"/>
              <a:gd name="connsiteY9" fmla="*/ 57969 h 190500"/>
              <a:gd name="connsiteX10" fmla="*/ 100184 w 190500"/>
              <a:gd name="connsiteY10" fmla="*/ 76848 h 190500"/>
              <a:gd name="connsiteX11" fmla="*/ 76852 w 190500"/>
              <a:gd name="connsiteY11" fmla="*/ 90316 h 190500"/>
              <a:gd name="connsiteX12" fmla="*/ 90320 w 190500"/>
              <a:gd name="connsiteY12" fmla="*/ 113649 h 190500"/>
              <a:gd name="connsiteX13" fmla="*/ 113652 w 190500"/>
              <a:gd name="connsiteY13" fmla="*/ 100180 h 190500"/>
              <a:gd name="connsiteX14" fmla="*/ 113652 w 190500"/>
              <a:gd name="connsiteY14" fmla="*/ 90316 h 190500"/>
              <a:gd name="connsiteX15" fmla="*/ 132531 w 190500"/>
              <a:gd name="connsiteY15" fmla="*/ 71438 h 190500"/>
              <a:gd name="connsiteX16" fmla="*/ 159544 w 190500"/>
              <a:gd name="connsiteY16" fmla="*/ 71438 h 190500"/>
              <a:gd name="connsiteX17" fmla="*/ 164592 w 190500"/>
              <a:gd name="connsiteY17" fmla="*/ 69342 h 190500"/>
              <a:gd name="connsiteX18" fmla="*/ 188405 w 190500"/>
              <a:gd name="connsiteY18" fmla="*/ 45530 h 190500"/>
              <a:gd name="connsiteX19" fmla="*/ 95250 w 190500"/>
              <a:gd name="connsiteY19" fmla="*/ 0 h 190500"/>
              <a:gd name="connsiteX20" fmla="*/ 127864 w 190500"/>
              <a:gd name="connsiteY20" fmla="*/ 5725 h 190500"/>
              <a:gd name="connsiteX21" fmla="*/ 114414 w 190500"/>
              <a:gd name="connsiteY21" fmla="*/ 19174 h 190500"/>
              <a:gd name="connsiteX22" fmla="*/ 112786 w 190500"/>
              <a:gd name="connsiteY22" fmla="*/ 21079 h 190500"/>
              <a:gd name="connsiteX23" fmla="*/ 21111 w 190500"/>
              <a:gd name="connsiteY23" fmla="*/ 77724 h 190500"/>
              <a:gd name="connsiteX24" fmla="*/ 77756 w 190500"/>
              <a:gd name="connsiteY24" fmla="*/ 169398 h 190500"/>
              <a:gd name="connsiteX25" fmla="*/ 169431 w 190500"/>
              <a:gd name="connsiteY25" fmla="*/ 112753 h 190500"/>
              <a:gd name="connsiteX26" fmla="*/ 169431 w 190500"/>
              <a:gd name="connsiteY26" fmla="*/ 77724 h 190500"/>
              <a:gd name="connsiteX27" fmla="*/ 171336 w 190500"/>
              <a:gd name="connsiteY27" fmla="*/ 76076 h 190500"/>
              <a:gd name="connsiteX28" fmla="*/ 184766 w 190500"/>
              <a:gd name="connsiteY28" fmla="*/ 62646 h 190500"/>
              <a:gd name="connsiteX29" fmla="*/ 190500 w 190500"/>
              <a:gd name="connsiteY29" fmla="*/ 95250 h 190500"/>
              <a:gd name="connsiteX30" fmla="*/ 95250 w 190500"/>
              <a:gd name="connsiteY30" fmla="*/ 190500 h 190500"/>
              <a:gd name="connsiteX31" fmla="*/ 0 w 190500"/>
              <a:gd name="connsiteY31" fmla="*/ 95250 h 190500"/>
              <a:gd name="connsiteX32" fmla="*/ 95250 w 190500"/>
              <a:gd name="connsiteY32" fmla="*/ 0 h 190500"/>
              <a:gd name="connsiteX33" fmla="*/ 95250 w 190500"/>
              <a:gd name="connsiteY33" fmla="*/ 38100 h 190500"/>
              <a:gd name="connsiteX34" fmla="*/ 109538 w 190500"/>
              <a:gd name="connsiteY34" fmla="*/ 39900 h 190500"/>
              <a:gd name="connsiteX35" fmla="*/ 109538 w 190500"/>
              <a:gd name="connsiteY35" fmla="*/ 54016 h 190500"/>
              <a:gd name="connsiteX36" fmla="*/ 105594 w 190500"/>
              <a:gd name="connsiteY36" fmla="*/ 57969 h 190500"/>
              <a:gd name="connsiteX37" fmla="*/ 105127 w 190500"/>
              <a:gd name="connsiteY37" fmla="*/ 58445 h 190500"/>
              <a:gd name="connsiteX38" fmla="*/ 58438 w 190500"/>
              <a:gd name="connsiteY38" fmla="*/ 85476 h 190500"/>
              <a:gd name="connsiteX39" fmla="*/ 57150 w 190500"/>
              <a:gd name="connsiteY39" fmla="*/ 95250 h 190500"/>
              <a:gd name="connsiteX40" fmla="*/ 95277 w 190500"/>
              <a:gd name="connsiteY40" fmla="*/ 133323 h 190500"/>
              <a:gd name="connsiteX41" fmla="*/ 133350 w 190500"/>
              <a:gd name="connsiteY41" fmla="*/ 95196 h 190500"/>
              <a:gd name="connsiteX42" fmla="*/ 132055 w 190500"/>
              <a:gd name="connsiteY42" fmla="*/ 85373 h 190500"/>
              <a:gd name="connsiteX43" fmla="*/ 132531 w 190500"/>
              <a:gd name="connsiteY43" fmla="*/ 84906 h 190500"/>
              <a:gd name="connsiteX44" fmla="*/ 136474 w 190500"/>
              <a:gd name="connsiteY44" fmla="*/ 80963 h 190500"/>
              <a:gd name="connsiteX45" fmla="*/ 150600 w 190500"/>
              <a:gd name="connsiteY45" fmla="*/ 80963 h 190500"/>
              <a:gd name="connsiteX46" fmla="*/ 109552 w 190500"/>
              <a:gd name="connsiteY46" fmla="*/ 150586 h 190500"/>
              <a:gd name="connsiteX47" fmla="*/ 39929 w 190500"/>
              <a:gd name="connsiteY47" fmla="*/ 109538 h 190500"/>
              <a:gd name="connsiteX48" fmla="*/ 80977 w 190500"/>
              <a:gd name="connsiteY48" fmla="*/ 39915 h 190500"/>
              <a:gd name="connsiteX49" fmla="*/ 95250 w 190500"/>
              <a:gd name="connsiteY49"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0500" h="190500">
                <a:moveTo>
                  <a:pt x="188405" y="45530"/>
                </a:moveTo>
                <a:cubicBezTo>
                  <a:pt x="191192" y="42738"/>
                  <a:pt x="191190" y="38215"/>
                  <a:pt x="188398" y="35427"/>
                </a:cubicBezTo>
                <a:cubicBezTo>
                  <a:pt x="187061" y="34091"/>
                  <a:pt x="185247" y="33339"/>
                  <a:pt x="183356" y="33338"/>
                </a:cubicBezTo>
                <a:lnTo>
                  <a:pt x="157163" y="33338"/>
                </a:lnTo>
                <a:lnTo>
                  <a:pt x="157163" y="7144"/>
                </a:lnTo>
                <a:cubicBezTo>
                  <a:pt x="157159" y="3198"/>
                  <a:pt x="153958" y="3"/>
                  <a:pt x="150012" y="6"/>
                </a:cubicBezTo>
                <a:cubicBezTo>
                  <a:pt x="148121" y="8"/>
                  <a:pt x="146309" y="759"/>
                  <a:pt x="144971" y="2096"/>
                </a:cubicBezTo>
                <a:lnTo>
                  <a:pt x="121158" y="25908"/>
                </a:lnTo>
                <a:cubicBezTo>
                  <a:pt x="119818" y="27247"/>
                  <a:pt x="119064" y="29062"/>
                  <a:pt x="119063" y="30956"/>
                </a:cubicBezTo>
                <a:lnTo>
                  <a:pt x="119063" y="57969"/>
                </a:lnTo>
                <a:lnTo>
                  <a:pt x="100184" y="76848"/>
                </a:lnTo>
                <a:cubicBezTo>
                  <a:pt x="90022" y="74124"/>
                  <a:pt x="79576" y="80154"/>
                  <a:pt x="76852" y="90316"/>
                </a:cubicBezTo>
                <a:cubicBezTo>
                  <a:pt x="74127" y="100478"/>
                  <a:pt x="80158" y="110924"/>
                  <a:pt x="90320" y="113649"/>
                </a:cubicBezTo>
                <a:cubicBezTo>
                  <a:pt x="100482" y="116373"/>
                  <a:pt x="110928" y="110342"/>
                  <a:pt x="113652" y="100180"/>
                </a:cubicBezTo>
                <a:cubicBezTo>
                  <a:pt x="114518" y="96949"/>
                  <a:pt x="114518" y="93547"/>
                  <a:pt x="113652" y="90316"/>
                </a:cubicBezTo>
                <a:lnTo>
                  <a:pt x="132531" y="71438"/>
                </a:lnTo>
                <a:lnTo>
                  <a:pt x="159544" y="71438"/>
                </a:lnTo>
                <a:cubicBezTo>
                  <a:pt x="161437" y="71436"/>
                  <a:pt x="163254" y="70682"/>
                  <a:pt x="164592" y="69342"/>
                </a:cubicBezTo>
                <a:lnTo>
                  <a:pt x="188405" y="45530"/>
                </a:lnTo>
                <a:close/>
                <a:moveTo>
                  <a:pt x="95250" y="0"/>
                </a:moveTo>
                <a:cubicBezTo>
                  <a:pt x="106372" y="-14"/>
                  <a:pt x="117411" y="1923"/>
                  <a:pt x="127864" y="5725"/>
                </a:cubicBezTo>
                <a:lnTo>
                  <a:pt x="114414" y="19174"/>
                </a:lnTo>
                <a:cubicBezTo>
                  <a:pt x="113824" y="19764"/>
                  <a:pt x="113271" y="20412"/>
                  <a:pt x="112786" y="21079"/>
                </a:cubicBezTo>
                <a:cubicBezTo>
                  <a:pt x="71828" y="11406"/>
                  <a:pt x="30784" y="36767"/>
                  <a:pt x="21111" y="77724"/>
                </a:cubicBezTo>
                <a:cubicBezTo>
                  <a:pt x="11438" y="118682"/>
                  <a:pt x="36799" y="159726"/>
                  <a:pt x="77756" y="169398"/>
                </a:cubicBezTo>
                <a:cubicBezTo>
                  <a:pt x="118714" y="179072"/>
                  <a:pt x="159758" y="153711"/>
                  <a:pt x="169431" y="112753"/>
                </a:cubicBezTo>
                <a:cubicBezTo>
                  <a:pt x="172151" y="101236"/>
                  <a:pt x="172151" y="89242"/>
                  <a:pt x="169431" y="77724"/>
                </a:cubicBezTo>
                <a:cubicBezTo>
                  <a:pt x="170097" y="77229"/>
                  <a:pt x="170736" y="76676"/>
                  <a:pt x="171336" y="76076"/>
                </a:cubicBezTo>
                <a:lnTo>
                  <a:pt x="184766" y="62646"/>
                </a:lnTo>
                <a:cubicBezTo>
                  <a:pt x="188569" y="73095"/>
                  <a:pt x="190510" y="84131"/>
                  <a:pt x="190500" y="95250"/>
                </a:cubicBezTo>
                <a:cubicBezTo>
                  <a:pt x="190500" y="147857"/>
                  <a:pt x="147857" y="190500"/>
                  <a:pt x="95250" y="190500"/>
                </a:cubicBezTo>
                <a:cubicBezTo>
                  <a:pt x="42643" y="190500"/>
                  <a:pt x="0" y="147857"/>
                  <a:pt x="0" y="95250"/>
                </a:cubicBezTo>
                <a:cubicBezTo>
                  <a:pt x="0" y="42644"/>
                  <a:pt x="42643" y="0"/>
                  <a:pt x="95250" y="0"/>
                </a:cubicBezTo>
                <a:close/>
                <a:moveTo>
                  <a:pt x="95250" y="38100"/>
                </a:moveTo>
                <a:cubicBezTo>
                  <a:pt x="100184" y="38100"/>
                  <a:pt x="104966" y="38729"/>
                  <a:pt x="109538" y="39900"/>
                </a:cubicBezTo>
                <a:lnTo>
                  <a:pt x="109538" y="54016"/>
                </a:lnTo>
                <a:lnTo>
                  <a:pt x="105594" y="57969"/>
                </a:lnTo>
                <a:cubicBezTo>
                  <a:pt x="105436" y="58125"/>
                  <a:pt x="105280" y="58284"/>
                  <a:pt x="105127" y="58445"/>
                </a:cubicBezTo>
                <a:cubicBezTo>
                  <a:pt x="84771" y="53017"/>
                  <a:pt x="63867" y="65118"/>
                  <a:pt x="58438" y="85476"/>
                </a:cubicBezTo>
                <a:cubicBezTo>
                  <a:pt x="57588" y="88664"/>
                  <a:pt x="57155" y="91950"/>
                  <a:pt x="57150" y="95250"/>
                </a:cubicBezTo>
                <a:cubicBezTo>
                  <a:pt x="57165" y="116292"/>
                  <a:pt x="74235" y="133338"/>
                  <a:pt x="95277" y="133323"/>
                </a:cubicBezTo>
                <a:cubicBezTo>
                  <a:pt x="116319" y="133308"/>
                  <a:pt x="133365" y="116238"/>
                  <a:pt x="133350" y="95196"/>
                </a:cubicBezTo>
                <a:cubicBezTo>
                  <a:pt x="133348" y="91879"/>
                  <a:pt x="132912" y="88577"/>
                  <a:pt x="132055" y="85373"/>
                </a:cubicBezTo>
                <a:lnTo>
                  <a:pt x="132531" y="84906"/>
                </a:lnTo>
                <a:lnTo>
                  <a:pt x="136474" y="80963"/>
                </a:lnTo>
                <a:lnTo>
                  <a:pt x="150600" y="80963"/>
                </a:lnTo>
                <a:cubicBezTo>
                  <a:pt x="158490" y="111524"/>
                  <a:pt x="140113" y="142694"/>
                  <a:pt x="109552" y="150586"/>
                </a:cubicBezTo>
                <a:cubicBezTo>
                  <a:pt x="78991" y="158476"/>
                  <a:pt x="47820" y="140099"/>
                  <a:pt x="39929" y="109538"/>
                </a:cubicBezTo>
                <a:cubicBezTo>
                  <a:pt x="32038" y="78977"/>
                  <a:pt x="50416" y="47806"/>
                  <a:pt x="80977" y="39915"/>
                </a:cubicBezTo>
                <a:cubicBezTo>
                  <a:pt x="85639" y="38711"/>
                  <a:pt x="90435" y="38101"/>
                  <a:pt x="95250" y="381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6" name="Rectangle 25">
            <a:extLst>
              <a:ext uri="{FF2B5EF4-FFF2-40B4-BE49-F238E27FC236}">
                <a16:creationId xmlns:a16="http://schemas.microsoft.com/office/drawing/2014/main" id="{587FC7E1-936A-1175-F4B3-4966118DA9BB}"/>
              </a:ext>
            </a:extLst>
          </p:cNvPr>
          <p:cNvSpPr>
            <a:spLocks/>
          </p:cNvSpPr>
          <p:nvPr/>
        </p:nvSpPr>
        <p:spPr bwMode="auto">
          <a:xfrm>
            <a:off x="6748464" y="1818341"/>
            <a:ext cx="4397282" cy="246221"/>
          </a:xfrm>
          <a:prstGeom prst="rect">
            <a:avLst/>
          </a:prstGeom>
          <a:noFill/>
          <a:ln w="3175"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14367"/>
            <a:r>
              <a:rPr lang="en-US" sz="1600" kern="0" dirty="0">
                <a:solidFill>
                  <a:srgbClr val="FFFFFF"/>
                </a:solidFill>
                <a:latin typeface="+mj-lt"/>
                <a:cs typeface="Segoe UI" panose="020B0502040204020203" pitchFamily="34" charset="0"/>
              </a:rPr>
              <a:t>Primary goals</a:t>
            </a:r>
          </a:p>
        </p:txBody>
      </p:sp>
      <p:sp>
        <p:nvSpPr>
          <p:cNvPr id="21" name="TextBox 20">
            <a:extLst>
              <a:ext uri="{FF2B5EF4-FFF2-40B4-BE49-F238E27FC236}">
                <a16:creationId xmlns:a16="http://schemas.microsoft.com/office/drawing/2014/main" id="{5A2981BE-9AC7-2E79-E657-B26269BB1773}"/>
              </a:ext>
            </a:extLst>
          </p:cNvPr>
          <p:cNvSpPr txBox="1">
            <a:spLocks/>
          </p:cNvSpPr>
          <p:nvPr/>
        </p:nvSpPr>
        <p:spPr>
          <a:xfrm>
            <a:off x="6377476" y="2294144"/>
            <a:ext cx="4865200" cy="3597215"/>
          </a:xfrm>
          <a:prstGeom prst="rect">
            <a:avLst/>
          </a:prstGeom>
          <a:noFill/>
        </p:spPr>
        <p:txBody>
          <a:bodyPr wrap="square" lIns="0" tIns="0" rIns="0" bIns="0">
            <a:noAutofit/>
          </a:bodyPr>
          <a:lstStyle/>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Stay ahead of evolving security threats and improve monitoring</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Easily deploy simple-to-manage solutions</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Gain high-quality solutions that do more with less </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Streamline time-consuming security patching, updating, and upgrading</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Improve identity and access management for distributed endpoints (needs to be secure, scalable, end-user friendly)</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Reduce system performance issues and downtime </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Improve scalability and flexibility to better manage capacity spikes</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Streamline application management and navigate compatibility issues</a:t>
            </a:r>
          </a:p>
          <a:p>
            <a:pPr marL="177800" indent="-177800" defTabSz="913607" eaLnBrk="0" fontAlgn="base" hangingPunct="0">
              <a:spcAft>
                <a:spcPts val="600"/>
              </a:spcAft>
              <a:buSzPct val="100000"/>
              <a:buFont typeface="Arial" panose="020B0604020202020204" pitchFamily="34" charset="0"/>
              <a:buChar char="•"/>
              <a:defRPr/>
            </a:pPr>
            <a:r>
              <a:rPr lang="en-US" sz="1400" kern="100" dirty="0">
                <a:solidFill>
                  <a:srgbClr val="000000"/>
                </a:solidFill>
                <a:ea typeface="Calibri"/>
                <a:cs typeface="Segoe Sans Display" pitchFamily="2" charset="0"/>
                <a:sym typeface="Montserrat"/>
              </a:rPr>
              <a:t>Simplify network and storage management</a:t>
            </a:r>
          </a:p>
        </p:txBody>
      </p:sp>
      <p:sp>
        <p:nvSpPr>
          <p:cNvPr id="2" name="Slide Number Placeholder 1">
            <a:extLst>
              <a:ext uri="{FF2B5EF4-FFF2-40B4-BE49-F238E27FC236}">
                <a16:creationId xmlns:a16="http://schemas.microsoft.com/office/drawing/2014/main" id="{681D1760-E3FB-5B60-B02E-3A7A23DFB417}"/>
              </a:ext>
            </a:extLst>
          </p:cNvPr>
          <p:cNvSpPr>
            <a:spLocks noGrp="1"/>
          </p:cNvSpPr>
          <p:nvPr>
            <p:ph type="sldNum" sz="quarter" idx="4"/>
          </p:nvPr>
        </p:nvSpPr>
        <p:spPr/>
        <p:txBody>
          <a:bodyPr/>
          <a:lstStyle/>
          <a:p>
            <a:fld id="{B659B50A-DF3E-4072-815D-F5A3B564ACB5}" type="slidenum">
              <a:rPr lang="en-US" smtClean="0"/>
              <a:pPr/>
              <a:t>9</a:t>
            </a:fld>
            <a:endParaRPr lang="en-US" dirty="0"/>
          </a:p>
        </p:txBody>
      </p:sp>
    </p:spTree>
    <p:extLst>
      <p:ext uri="{BB962C8B-B14F-4D97-AF65-F5344CB8AC3E}">
        <p14:creationId xmlns:p14="http://schemas.microsoft.com/office/powerpoint/2010/main" val="391891557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9D3F6-F213-9E4A-B7BD-26DFAE1302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1410328-13C8-38DB-704F-3C958A495DCD}"/>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4200" y="1282699"/>
            <a:ext cx="11025187" cy="4851400"/>
          </a:xfrm>
          <a:prstGeom prst="roundRect">
            <a:avLst>
              <a:gd name="adj" fmla="val 3204"/>
            </a:avLst>
          </a:prstGeom>
        </p:spPr>
      </p:pic>
      <p:sp>
        <p:nvSpPr>
          <p:cNvPr id="16" name="Rectangle: Top Corners Rounded 15">
            <a:extLst>
              <a:ext uri="{FF2B5EF4-FFF2-40B4-BE49-F238E27FC236}">
                <a16:creationId xmlns:a16="http://schemas.microsoft.com/office/drawing/2014/main" id="{506D4723-4E1A-4F1D-A0C9-A6B118BCE3D6}"/>
              </a:ext>
              <a:ext uri="{C183D7F6-B498-43B3-948B-1728B52AA6E4}">
                <adec:decorative xmlns:adec="http://schemas.microsoft.com/office/drawing/2017/decorative" val="1"/>
              </a:ext>
            </a:extLst>
          </p:cNvPr>
          <p:cNvSpPr/>
          <p:nvPr/>
        </p:nvSpPr>
        <p:spPr bwMode="auto">
          <a:xfrm rot="5400000">
            <a:off x="3670300" y="-1803401"/>
            <a:ext cx="4851400" cy="11023600"/>
          </a:xfrm>
          <a:prstGeom prst="round2SameRect">
            <a:avLst>
              <a:gd name="adj1" fmla="val 5283"/>
              <a:gd name="adj2" fmla="val 2775"/>
            </a:avLst>
          </a:prstGeom>
          <a:gradFill flip="none" rotWithShape="1">
            <a:gsLst>
              <a:gs pos="0">
                <a:srgbClr val="2A7CD0">
                  <a:alpha val="83000"/>
                </a:srgbClr>
              </a:gs>
              <a:gs pos="67000">
                <a:schemeClr val="tx1">
                  <a:alpha val="62000"/>
                </a:schemeClr>
              </a:gs>
            </a:gsLst>
            <a:lin ang="135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4" name="Rectangle: Rounded Corners 53">
            <a:extLst>
              <a:ext uri="{FF2B5EF4-FFF2-40B4-BE49-F238E27FC236}">
                <a16:creationId xmlns:a16="http://schemas.microsoft.com/office/drawing/2014/main" id="{96CA9AC6-6D3C-A0AB-86DA-E423E21EB11E}"/>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ea typeface="Noto Sans" panose="020B0502040504020204" pitchFamily="34" charset="0"/>
              <a:cs typeface="Noto Sans" panose="020B0502040504020204" pitchFamily="34" charset="0"/>
            </a:endParaRPr>
          </a:p>
        </p:txBody>
      </p:sp>
      <p:cxnSp>
        <p:nvCxnSpPr>
          <p:cNvPr id="8" name="Straight Connector 7">
            <a:extLst>
              <a:ext uri="{FF2B5EF4-FFF2-40B4-BE49-F238E27FC236}">
                <a16:creationId xmlns:a16="http://schemas.microsoft.com/office/drawing/2014/main" id="{1C87418F-E598-3557-4DAA-B97E5002B5F8}"/>
              </a:ext>
              <a:ext uri="{C183D7F6-B498-43B3-948B-1728B52AA6E4}">
                <adec:decorative xmlns:adec="http://schemas.microsoft.com/office/drawing/2017/decorative" val="1"/>
              </a:ext>
            </a:extLst>
          </p:cNvPr>
          <p:cNvCxnSpPr/>
          <p:nvPr/>
        </p:nvCxnSpPr>
        <p:spPr>
          <a:xfrm>
            <a:off x="945206" y="2955642"/>
            <a:ext cx="723900" cy="0"/>
          </a:xfrm>
          <a:prstGeom prst="line">
            <a:avLst/>
          </a:prstGeom>
          <a:ln w="2857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F3C33ABC-7A41-4DB7-10E0-EB12D10AC159}"/>
              </a:ext>
            </a:extLst>
          </p:cNvPr>
          <p:cNvSpPr>
            <a:spLocks noGrp="1"/>
          </p:cNvSpPr>
          <p:nvPr>
            <p:ph type="title"/>
          </p:nvPr>
        </p:nvSpPr>
        <p:spPr>
          <a:xfrm>
            <a:off x="584200" y="365125"/>
            <a:ext cx="10912475" cy="492443"/>
          </a:xfrm>
        </p:spPr>
        <p:txBody>
          <a:bodyPr/>
          <a:lstStyle/>
          <a:p>
            <a:r>
              <a:rPr lang="en-US" dirty="0"/>
              <a:t>Positioning Windows Server 2025 </a:t>
            </a:r>
          </a:p>
        </p:txBody>
      </p:sp>
      <p:pic>
        <p:nvPicPr>
          <p:cNvPr id="18" name="Graphic 17" descr="Icon of a book with an exclamation mark.">
            <a:extLst>
              <a:ext uri="{FF2B5EF4-FFF2-40B4-BE49-F238E27FC236}">
                <a16:creationId xmlns:a16="http://schemas.microsoft.com/office/drawing/2014/main" id="{8484B8B8-C6A4-9230-4B28-7C3EAA0A6D8D}"/>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777566" y="1609054"/>
            <a:ext cx="1020754" cy="1020754"/>
          </a:xfrm>
          <a:prstGeom prst="rect">
            <a:avLst/>
          </a:prstGeom>
        </p:spPr>
      </p:pic>
      <p:sp>
        <p:nvSpPr>
          <p:cNvPr id="7" name="Title 13">
            <a:extLst>
              <a:ext uri="{FF2B5EF4-FFF2-40B4-BE49-F238E27FC236}">
                <a16:creationId xmlns:a16="http://schemas.microsoft.com/office/drawing/2014/main" id="{76ADEFC6-47FD-79A1-8856-B939DA4A9F2E}"/>
              </a:ext>
            </a:extLst>
          </p:cNvPr>
          <p:cNvSpPr txBox="1">
            <a:spLocks/>
          </p:cNvSpPr>
          <p:nvPr/>
        </p:nvSpPr>
        <p:spPr>
          <a:xfrm>
            <a:off x="945206" y="3309910"/>
            <a:ext cx="10303174" cy="2462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marL="342900" marR="0" lvl="0" indent="-342900" algn="l" defTabSz="932742"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0" i="0" u="none" strike="noStrike" kern="1200" cap="none" spc="-50" normalizeH="0" baseline="0" noProof="0" dirty="0">
                <a:ln w="3175">
                  <a:noFill/>
                </a:ln>
                <a:solidFill>
                  <a:srgbClr val="FFFFFF"/>
                </a:solidFill>
                <a:effectLst/>
                <a:uLnTx/>
                <a:uFillTx/>
                <a:latin typeface="Segoe UI Semibold"/>
                <a:ea typeface="+mn-ea"/>
                <a:cs typeface="Segoe UI"/>
              </a:rPr>
              <a:t>As a sales rep, you are selling both hardware and software. Refer to </a:t>
            </a:r>
            <a:r>
              <a:rPr lang="en-US" sz="2400" dirty="0">
                <a:solidFill>
                  <a:srgbClr val="FFFFFF"/>
                </a:solidFill>
                <a:latin typeface="Segoe UI Semibold"/>
                <a:cs typeface="Segoe UI"/>
              </a:rPr>
              <a:t>other sales tools to help your customer make the right hardware choice.</a:t>
            </a:r>
            <a:endParaRPr kumimoji="0" lang="en-US" sz="2400" b="0" i="0" u="none" strike="noStrike" kern="1200" cap="none" spc="-50" normalizeH="0" baseline="0" noProof="0" dirty="0">
              <a:ln w="3175">
                <a:noFill/>
              </a:ln>
              <a:solidFill>
                <a:srgbClr val="FFFFFF"/>
              </a:solidFill>
              <a:effectLst/>
              <a:uLnTx/>
              <a:uFillTx/>
              <a:latin typeface="Segoe UI Semibold"/>
              <a:ea typeface="+mn-ea"/>
              <a:cs typeface="Segoe UI"/>
            </a:endParaRPr>
          </a:p>
          <a:p>
            <a:pPr marL="342900" marR="0" lvl="0" indent="-342900" algn="l" defTabSz="932742" rtl="0" eaLnBrk="1" fontAlgn="auto" latinLnBrk="0" hangingPunct="1">
              <a:lnSpc>
                <a:spcPct val="100000"/>
              </a:lnSpc>
              <a:spcBef>
                <a:spcPts val="0"/>
              </a:spcBef>
              <a:spcAft>
                <a:spcPts val="2400"/>
              </a:spcAft>
              <a:buClrTx/>
              <a:buSzTx/>
              <a:buFont typeface="Arial" panose="020B0604020202020204" pitchFamily="34" charset="0"/>
              <a:buChar char="•"/>
              <a:tabLst/>
              <a:defRPr/>
            </a:pPr>
            <a:r>
              <a:rPr lang="en-US" sz="2400" dirty="0">
                <a:solidFill>
                  <a:srgbClr val="FFFFFF"/>
                </a:solidFill>
                <a:latin typeface="Segoe UI Semibold"/>
                <a:cs typeface="Segoe UI"/>
              </a:rPr>
              <a:t>This guide will help you attach Windows Server 2025 to that hardware.</a:t>
            </a:r>
          </a:p>
          <a:p>
            <a:pPr marL="342900" indent="-342900">
              <a:spcBef>
                <a:spcPts val="0"/>
              </a:spcBef>
              <a:spcAft>
                <a:spcPts val="2400"/>
              </a:spcAft>
              <a:buFont typeface="Arial" panose="020B0604020202020204" pitchFamily="34" charset="0"/>
              <a:buChar char="•"/>
              <a:defRPr/>
            </a:pPr>
            <a:r>
              <a:rPr kumimoji="0" lang="en-US" sz="2400" b="0" i="0" u="none" strike="noStrike" kern="1200" cap="none" spc="-50" normalizeH="0" baseline="0" noProof="0" dirty="0">
                <a:ln w="3175">
                  <a:noFill/>
                </a:ln>
                <a:solidFill>
                  <a:srgbClr val="FFFFFF"/>
                </a:solidFill>
                <a:effectLst/>
                <a:uLnTx/>
                <a:uFillTx/>
                <a:latin typeface="Segoe UI Semibold"/>
                <a:ea typeface="+mn-ea"/>
                <a:cs typeface="Segoe UI"/>
              </a:rPr>
              <a:t>It is </a:t>
            </a:r>
            <a:r>
              <a:rPr lang="en-US" sz="2400" dirty="0">
                <a:solidFill>
                  <a:srgbClr val="FFFFFF"/>
                </a:solidFill>
                <a:latin typeface="Segoe UI Semibold"/>
                <a:cs typeface="Segoe UI"/>
              </a:rPr>
              <a:t>not intended to help you sell Windows Server 2025 on existing hardware. </a:t>
            </a:r>
          </a:p>
        </p:txBody>
      </p:sp>
      <p:sp>
        <p:nvSpPr>
          <p:cNvPr id="56" name="Graphic 25">
            <a:hlinkClick r:id="rId6" action="ppaction://hlinksldjump"/>
            <a:extLst>
              <a:ext uri="{FF2B5EF4-FFF2-40B4-BE49-F238E27FC236}">
                <a16:creationId xmlns:a16="http://schemas.microsoft.com/office/drawing/2014/main" id="{95CAF4EF-42DF-1F34-8B7E-62EF79A065D9}"/>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55" name="Rectangle: Rounded Corners 54">
            <a:hlinkClick r:id="rId7" action="ppaction://hlinksldjump"/>
            <a:extLst>
              <a:ext uri="{FF2B5EF4-FFF2-40B4-BE49-F238E27FC236}">
                <a16:creationId xmlns:a16="http://schemas.microsoft.com/office/drawing/2014/main" id="{C37C0684-3EE8-E1CD-1FA6-2D527151CCBF}"/>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Call script &amp; discussion guide </a:t>
            </a:r>
          </a:p>
        </p:txBody>
      </p:sp>
      <p:sp>
        <p:nvSpPr>
          <p:cNvPr id="57" name="Graphic 25">
            <a:hlinkClick r:id="rId8" action="ppaction://hlinksldjump"/>
            <a:extLst>
              <a:ext uri="{FF2B5EF4-FFF2-40B4-BE49-F238E27FC236}">
                <a16:creationId xmlns:a16="http://schemas.microsoft.com/office/drawing/2014/main" id="{86C8E741-0E26-6323-13A9-8950D2E5D7DC}"/>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53" name="Slide Number Placeholder 4">
            <a:extLst>
              <a:ext uri="{FF2B5EF4-FFF2-40B4-BE49-F238E27FC236}">
                <a16:creationId xmlns:a16="http://schemas.microsoft.com/office/drawing/2014/main" id="{F351CAF0-95A1-9C1E-BDB2-349942251EC5}"/>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55936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6C0F29E6-FA4A-0EF3-707A-CA356EA8950B}"/>
              </a:ext>
              <a:ext uri="{C183D7F6-B498-43B3-948B-1728B52AA6E4}">
                <adec:decorative xmlns:adec="http://schemas.microsoft.com/office/drawing/2017/decorative" val="1"/>
              </a:ext>
            </a:extLst>
          </p:cNvPr>
          <p:cNvSpPr>
            <a:spLocks/>
          </p:cNvSpPr>
          <p:nvPr/>
        </p:nvSpPr>
        <p:spPr bwMode="auto">
          <a:xfrm>
            <a:off x="584200" y="1306059"/>
            <a:ext cx="11025187" cy="5037147"/>
          </a:xfrm>
          <a:prstGeom prst="roundRect">
            <a:avLst>
              <a:gd name="adj" fmla="val 2708"/>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grpSp>
        <p:nvGrpSpPr>
          <p:cNvPr id="21" name="Group 20">
            <a:extLst>
              <a:ext uri="{FF2B5EF4-FFF2-40B4-BE49-F238E27FC236}">
                <a16:creationId xmlns:a16="http://schemas.microsoft.com/office/drawing/2014/main" id="{B47673E7-BD2A-CB2E-6EB1-99A78F0F1F17}"/>
              </a:ext>
              <a:ext uri="{C183D7F6-B498-43B3-948B-1728B52AA6E4}">
                <adec:decorative xmlns:adec="http://schemas.microsoft.com/office/drawing/2017/decorative" val="1"/>
              </a:ext>
            </a:extLst>
          </p:cNvPr>
          <p:cNvGrpSpPr/>
          <p:nvPr/>
        </p:nvGrpSpPr>
        <p:grpSpPr>
          <a:xfrm>
            <a:off x="2848818" y="1166041"/>
            <a:ext cx="6063685" cy="427809"/>
            <a:chOff x="5180497" y="1905017"/>
            <a:chExt cx="6063685" cy="507999"/>
          </a:xfrm>
        </p:grpSpPr>
        <p:sp>
          <p:nvSpPr>
            <p:cNvPr id="20" name="Freeform: Shape 19">
              <a:extLst>
                <a:ext uri="{FF2B5EF4-FFF2-40B4-BE49-F238E27FC236}">
                  <a16:creationId xmlns:a16="http://schemas.microsoft.com/office/drawing/2014/main" id="{07BF1E7B-060C-5A32-B8C0-A7B770738E3E}"/>
                </a:ext>
              </a:extLst>
            </p:cNvPr>
            <p:cNvSpPr/>
            <p:nvPr/>
          </p:nvSpPr>
          <p:spPr bwMode="auto">
            <a:xfrm>
              <a:off x="5180497" y="1905017"/>
              <a:ext cx="264318" cy="173005"/>
            </a:xfrm>
            <a:custGeom>
              <a:avLst/>
              <a:gdLst>
                <a:gd name="connsiteX0" fmla="*/ 132159 w 264318"/>
                <a:gd name="connsiteY0" fmla="*/ 0 h 173005"/>
                <a:gd name="connsiteX1" fmla="*/ 264318 w 264318"/>
                <a:gd name="connsiteY1" fmla="*/ 132159 h 173005"/>
                <a:gd name="connsiteX2" fmla="*/ 264318 w 264318"/>
                <a:gd name="connsiteY2" fmla="*/ 173005 h 173005"/>
                <a:gd name="connsiteX3" fmla="*/ 0 w 264318"/>
                <a:gd name="connsiteY3" fmla="*/ 173005 h 173005"/>
                <a:gd name="connsiteX4" fmla="*/ 0 w 264318"/>
                <a:gd name="connsiteY4" fmla="*/ 132159 h 173005"/>
                <a:gd name="connsiteX5" fmla="*/ 132159 w 264318"/>
                <a:gd name="connsiteY5" fmla="*/ 0 h 17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8" h="173005">
                  <a:moveTo>
                    <a:pt x="132159" y="0"/>
                  </a:moveTo>
                  <a:cubicBezTo>
                    <a:pt x="205148" y="0"/>
                    <a:pt x="264318" y="59170"/>
                    <a:pt x="264318" y="132159"/>
                  </a:cubicBezTo>
                  <a:lnTo>
                    <a:pt x="264318" y="173005"/>
                  </a:lnTo>
                  <a:lnTo>
                    <a:pt x="0" y="173005"/>
                  </a:lnTo>
                  <a:lnTo>
                    <a:pt x="0" y="132159"/>
                  </a:lnTo>
                  <a:cubicBezTo>
                    <a:pt x="0" y="59170"/>
                    <a:pt x="59170" y="0"/>
                    <a:pt x="132159"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19" name="Freeform: Shape 18">
              <a:extLst>
                <a:ext uri="{FF2B5EF4-FFF2-40B4-BE49-F238E27FC236}">
                  <a16:creationId xmlns:a16="http://schemas.microsoft.com/office/drawing/2014/main" id="{8A8B6D17-A3C7-D4A0-1C97-B56ADD2CE68F}"/>
                </a:ext>
              </a:extLst>
            </p:cNvPr>
            <p:cNvSpPr/>
            <p:nvPr/>
          </p:nvSpPr>
          <p:spPr bwMode="auto">
            <a:xfrm>
              <a:off x="10979864" y="1905017"/>
              <a:ext cx="264318" cy="173005"/>
            </a:xfrm>
            <a:custGeom>
              <a:avLst/>
              <a:gdLst>
                <a:gd name="connsiteX0" fmla="*/ 132159 w 264318"/>
                <a:gd name="connsiteY0" fmla="*/ 0 h 173005"/>
                <a:gd name="connsiteX1" fmla="*/ 264318 w 264318"/>
                <a:gd name="connsiteY1" fmla="*/ 132159 h 173005"/>
                <a:gd name="connsiteX2" fmla="*/ 264318 w 264318"/>
                <a:gd name="connsiteY2" fmla="*/ 173005 h 173005"/>
                <a:gd name="connsiteX3" fmla="*/ 0 w 264318"/>
                <a:gd name="connsiteY3" fmla="*/ 173005 h 173005"/>
                <a:gd name="connsiteX4" fmla="*/ 0 w 264318"/>
                <a:gd name="connsiteY4" fmla="*/ 132159 h 173005"/>
                <a:gd name="connsiteX5" fmla="*/ 132159 w 264318"/>
                <a:gd name="connsiteY5" fmla="*/ 0 h 173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318" h="173005">
                  <a:moveTo>
                    <a:pt x="132159" y="0"/>
                  </a:moveTo>
                  <a:cubicBezTo>
                    <a:pt x="205148" y="0"/>
                    <a:pt x="264318" y="59170"/>
                    <a:pt x="264318" y="132159"/>
                  </a:cubicBezTo>
                  <a:lnTo>
                    <a:pt x="264318" y="173005"/>
                  </a:lnTo>
                  <a:lnTo>
                    <a:pt x="0" y="173005"/>
                  </a:lnTo>
                  <a:lnTo>
                    <a:pt x="0" y="132159"/>
                  </a:lnTo>
                  <a:cubicBezTo>
                    <a:pt x="0" y="59170"/>
                    <a:pt x="59170" y="0"/>
                    <a:pt x="132159" y="0"/>
                  </a:cubicBezTo>
                  <a:close/>
                </a:path>
              </a:pathLst>
            </a:cu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59" name="Freeform: Shape 58">
              <a:extLst>
                <a:ext uri="{FF2B5EF4-FFF2-40B4-BE49-F238E27FC236}">
                  <a16:creationId xmlns:a16="http://schemas.microsoft.com/office/drawing/2014/main" id="{F54AFABD-B25C-8575-34B6-F7A32D32FD35}"/>
                </a:ext>
              </a:extLst>
            </p:cNvPr>
            <p:cNvSpPr>
              <a:spLocks/>
            </p:cNvSpPr>
            <p:nvPr/>
          </p:nvSpPr>
          <p:spPr>
            <a:xfrm>
              <a:off x="5299075" y="1905017"/>
              <a:ext cx="5834696" cy="507999"/>
            </a:xfrm>
            <a:custGeom>
              <a:avLst/>
              <a:gdLst>
                <a:gd name="connsiteX0" fmla="*/ 0 w 6484302"/>
                <a:gd name="connsiteY0" fmla="*/ 0 h 507999"/>
                <a:gd name="connsiteX1" fmla="*/ 6484302 w 6484302"/>
                <a:gd name="connsiteY1" fmla="*/ 0 h 507999"/>
                <a:gd name="connsiteX2" fmla="*/ 6484302 w 6484302"/>
                <a:gd name="connsiteY2" fmla="*/ 761 h 507999"/>
                <a:gd name="connsiteX3" fmla="*/ 6331910 w 6484302"/>
                <a:gd name="connsiteY3" fmla="*/ 153085 h 507999"/>
                <a:gd name="connsiteX4" fmla="*/ 6331910 w 6484302"/>
                <a:gd name="connsiteY4" fmla="*/ 372685 h 507999"/>
                <a:gd name="connsiteX5" fmla="*/ 6196535 w 6484302"/>
                <a:gd name="connsiteY5" fmla="*/ 507999 h 507999"/>
                <a:gd name="connsiteX6" fmla="*/ 287769 w 6484302"/>
                <a:gd name="connsiteY6" fmla="*/ 507999 h 507999"/>
                <a:gd name="connsiteX7" fmla="*/ 152393 w 6484302"/>
                <a:gd name="connsiteY7" fmla="*/ 372685 h 507999"/>
                <a:gd name="connsiteX8" fmla="*/ 152393 w 6484302"/>
                <a:gd name="connsiteY8" fmla="*/ 153085 h 507999"/>
                <a:gd name="connsiteX9" fmla="*/ 0 w 6484302"/>
                <a:gd name="connsiteY9" fmla="*/ 761 h 50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84302" h="507999">
                  <a:moveTo>
                    <a:pt x="0" y="0"/>
                  </a:moveTo>
                  <a:lnTo>
                    <a:pt x="6484302" y="0"/>
                  </a:lnTo>
                  <a:lnTo>
                    <a:pt x="6484302" y="761"/>
                  </a:lnTo>
                  <a:cubicBezTo>
                    <a:pt x="6400106" y="761"/>
                    <a:pt x="6331910" y="68925"/>
                    <a:pt x="6331910" y="153085"/>
                  </a:cubicBezTo>
                  <a:lnTo>
                    <a:pt x="6331910" y="372685"/>
                  </a:lnTo>
                  <a:cubicBezTo>
                    <a:pt x="6331910" y="447451"/>
                    <a:pt x="6271334" y="507999"/>
                    <a:pt x="6196535" y="507999"/>
                  </a:cubicBezTo>
                  <a:lnTo>
                    <a:pt x="287769" y="507999"/>
                  </a:lnTo>
                  <a:cubicBezTo>
                    <a:pt x="212969" y="507999"/>
                    <a:pt x="152393" y="447451"/>
                    <a:pt x="152393" y="372685"/>
                  </a:cubicBezTo>
                  <a:lnTo>
                    <a:pt x="152393" y="153085"/>
                  </a:lnTo>
                  <a:cubicBezTo>
                    <a:pt x="152393" y="68925"/>
                    <a:pt x="84198" y="761"/>
                    <a:pt x="0" y="761"/>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
        <p:nvSpPr>
          <p:cNvPr id="49" name="Rectangle: Rounded Corners 48">
            <a:extLst>
              <a:ext uri="{FF2B5EF4-FFF2-40B4-BE49-F238E27FC236}">
                <a16:creationId xmlns:a16="http://schemas.microsoft.com/office/drawing/2014/main" id="{3442B2F3-2390-8F6B-5DEF-736409EB158E}"/>
              </a:ext>
              <a:ext uri="{C183D7F6-B498-43B3-948B-1728B52AA6E4}">
                <adec:decorative xmlns:adec="http://schemas.microsoft.com/office/drawing/2017/decorative" val="1"/>
              </a:ext>
            </a:extLst>
          </p:cNvPr>
          <p:cNvSpPr>
            <a:spLocks/>
          </p:cNvSpPr>
          <p:nvPr/>
        </p:nvSpPr>
        <p:spPr bwMode="auto">
          <a:xfrm>
            <a:off x="711313" y="1712687"/>
            <a:ext cx="3514120" cy="2184943"/>
          </a:xfrm>
          <a:prstGeom prst="roundRect">
            <a:avLst>
              <a:gd name="adj" fmla="val 5252"/>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0" name="Rectangle: Rounded Corners 49">
            <a:extLst>
              <a:ext uri="{FF2B5EF4-FFF2-40B4-BE49-F238E27FC236}">
                <a16:creationId xmlns:a16="http://schemas.microsoft.com/office/drawing/2014/main" id="{847991A8-F0C7-40FD-5D76-FF8124DA9053}"/>
              </a:ext>
              <a:ext uri="{C183D7F6-B498-43B3-948B-1728B52AA6E4}">
                <adec:decorative xmlns:adec="http://schemas.microsoft.com/office/drawing/2017/decorative" val="1"/>
              </a:ext>
            </a:extLst>
          </p:cNvPr>
          <p:cNvSpPr>
            <a:spLocks/>
          </p:cNvSpPr>
          <p:nvPr/>
        </p:nvSpPr>
        <p:spPr bwMode="auto">
          <a:xfrm>
            <a:off x="4339733" y="1712687"/>
            <a:ext cx="3514120" cy="2184943"/>
          </a:xfrm>
          <a:prstGeom prst="roundRect">
            <a:avLst>
              <a:gd name="adj" fmla="val 5252"/>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1" name="Rectangle: Rounded Corners 50">
            <a:extLst>
              <a:ext uri="{FF2B5EF4-FFF2-40B4-BE49-F238E27FC236}">
                <a16:creationId xmlns:a16="http://schemas.microsoft.com/office/drawing/2014/main" id="{17A350EF-909D-1230-8CF6-271BFDDC88C7}"/>
              </a:ext>
              <a:ext uri="{C183D7F6-B498-43B3-948B-1728B52AA6E4}">
                <adec:decorative xmlns:adec="http://schemas.microsoft.com/office/drawing/2017/decorative" val="1"/>
              </a:ext>
            </a:extLst>
          </p:cNvPr>
          <p:cNvSpPr>
            <a:spLocks/>
          </p:cNvSpPr>
          <p:nvPr/>
        </p:nvSpPr>
        <p:spPr bwMode="auto">
          <a:xfrm>
            <a:off x="7968153" y="1712687"/>
            <a:ext cx="3514120" cy="2184943"/>
          </a:xfrm>
          <a:prstGeom prst="roundRect">
            <a:avLst>
              <a:gd name="adj" fmla="val 5252"/>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2" name="Rectangle: Rounded Corners 51">
            <a:extLst>
              <a:ext uri="{FF2B5EF4-FFF2-40B4-BE49-F238E27FC236}">
                <a16:creationId xmlns:a16="http://schemas.microsoft.com/office/drawing/2014/main" id="{B2ED44F4-278E-65F4-A3B2-E7FA19314339}"/>
              </a:ext>
              <a:ext uri="{C183D7F6-B498-43B3-948B-1728B52AA6E4}">
                <adec:decorative xmlns:adec="http://schemas.microsoft.com/office/drawing/2017/decorative" val="1"/>
              </a:ext>
            </a:extLst>
          </p:cNvPr>
          <p:cNvSpPr>
            <a:spLocks/>
          </p:cNvSpPr>
          <p:nvPr/>
        </p:nvSpPr>
        <p:spPr bwMode="auto">
          <a:xfrm>
            <a:off x="711313" y="4023360"/>
            <a:ext cx="10770960" cy="2183130"/>
          </a:xfrm>
          <a:prstGeom prst="roundRect">
            <a:avLst>
              <a:gd name="adj" fmla="val 5252"/>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5" name="Rectangle: Rounded Corners 54">
            <a:extLst>
              <a:ext uri="{FF2B5EF4-FFF2-40B4-BE49-F238E27FC236}">
                <a16:creationId xmlns:a16="http://schemas.microsoft.com/office/drawing/2014/main" id="{F7158F61-1B9B-D1CB-A5E7-9B610F43577D}"/>
              </a:ext>
              <a:ext uri="{C183D7F6-B498-43B3-948B-1728B52AA6E4}">
                <adec:decorative xmlns:adec="http://schemas.microsoft.com/office/drawing/2017/decorative" val="1"/>
              </a:ext>
            </a:extLst>
          </p:cNvPr>
          <p:cNvSpPr>
            <a:spLocks/>
          </p:cNvSpPr>
          <p:nvPr/>
        </p:nvSpPr>
        <p:spPr bwMode="auto">
          <a:xfrm>
            <a:off x="812800" y="4448904"/>
            <a:ext cx="3450771" cy="1666146"/>
          </a:xfrm>
          <a:prstGeom prst="roundRect">
            <a:avLst>
              <a:gd name="adj" fmla="val 4456"/>
            </a:avLst>
          </a:prstGeom>
          <a:noFill/>
          <a:ln w="6350">
            <a:solidFill>
              <a:srgbClr val="D7D2C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56" name="Rectangle: Rounded Corners 55">
            <a:extLst>
              <a:ext uri="{FF2B5EF4-FFF2-40B4-BE49-F238E27FC236}">
                <a16:creationId xmlns:a16="http://schemas.microsoft.com/office/drawing/2014/main" id="{5C2B5893-AE91-685F-1A70-3A1EB0528967}"/>
              </a:ext>
              <a:ext uri="{C183D7F6-B498-43B3-948B-1728B52AA6E4}">
                <adec:decorative xmlns:adec="http://schemas.microsoft.com/office/drawing/2017/decorative" val="1"/>
              </a:ext>
            </a:extLst>
          </p:cNvPr>
          <p:cNvSpPr>
            <a:spLocks/>
          </p:cNvSpPr>
          <p:nvPr/>
        </p:nvSpPr>
        <p:spPr bwMode="auto">
          <a:xfrm>
            <a:off x="4377872" y="4448904"/>
            <a:ext cx="3450771" cy="1666146"/>
          </a:xfrm>
          <a:prstGeom prst="roundRect">
            <a:avLst>
              <a:gd name="adj" fmla="val 4456"/>
            </a:avLst>
          </a:prstGeom>
          <a:noFill/>
          <a:ln w="6350">
            <a:solidFill>
              <a:srgbClr val="D7D2C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57" name="Rectangle: Rounded Corners 56">
            <a:extLst>
              <a:ext uri="{FF2B5EF4-FFF2-40B4-BE49-F238E27FC236}">
                <a16:creationId xmlns:a16="http://schemas.microsoft.com/office/drawing/2014/main" id="{D2A2625B-BBA4-54AF-8146-7797CEBA2641}"/>
              </a:ext>
              <a:ext uri="{C183D7F6-B498-43B3-948B-1728B52AA6E4}">
                <adec:decorative xmlns:adec="http://schemas.microsoft.com/office/drawing/2017/decorative" val="1"/>
              </a:ext>
            </a:extLst>
          </p:cNvPr>
          <p:cNvSpPr>
            <a:spLocks/>
          </p:cNvSpPr>
          <p:nvPr/>
        </p:nvSpPr>
        <p:spPr bwMode="auto">
          <a:xfrm>
            <a:off x="7942942" y="4448904"/>
            <a:ext cx="3450771" cy="1666146"/>
          </a:xfrm>
          <a:prstGeom prst="roundRect">
            <a:avLst>
              <a:gd name="adj" fmla="val 4456"/>
            </a:avLst>
          </a:prstGeom>
          <a:noFill/>
          <a:ln w="6350">
            <a:solidFill>
              <a:srgbClr val="D7D2C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15" name="Rectangle: Rounded Corners 14">
            <a:extLst>
              <a:ext uri="{FF2B5EF4-FFF2-40B4-BE49-F238E27FC236}">
                <a16:creationId xmlns:a16="http://schemas.microsoft.com/office/drawing/2014/main" id="{2FF53EB9-A654-2D9C-931C-B4D88CA94EFF}"/>
              </a:ext>
              <a:ext uri="{C183D7F6-B498-43B3-948B-1728B52AA6E4}">
                <adec:decorative xmlns:adec="http://schemas.microsoft.com/office/drawing/2017/decorative" val="1"/>
              </a:ext>
            </a:extLst>
          </p:cNvPr>
          <p:cNvSpPr>
            <a:spLocks/>
          </p:cNvSpPr>
          <p:nvPr/>
        </p:nvSpPr>
        <p:spPr>
          <a:xfrm>
            <a:off x="849086" y="4488144"/>
            <a:ext cx="3378200" cy="303662"/>
          </a:xfrm>
          <a:prstGeom prst="roundRect">
            <a:avLst>
              <a:gd name="adj" fmla="val 15281"/>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58" name="Rectangle: Rounded Corners 57">
            <a:extLst>
              <a:ext uri="{FF2B5EF4-FFF2-40B4-BE49-F238E27FC236}">
                <a16:creationId xmlns:a16="http://schemas.microsoft.com/office/drawing/2014/main" id="{72E0C3E2-C4DD-14D1-75EA-6DE8C5FD6CB1}"/>
              </a:ext>
              <a:ext uri="{C183D7F6-B498-43B3-948B-1728B52AA6E4}">
                <adec:decorative xmlns:adec="http://schemas.microsoft.com/office/drawing/2017/decorative" val="1"/>
              </a:ext>
            </a:extLst>
          </p:cNvPr>
          <p:cNvSpPr>
            <a:spLocks/>
          </p:cNvSpPr>
          <p:nvPr/>
        </p:nvSpPr>
        <p:spPr>
          <a:xfrm>
            <a:off x="4414157" y="4488144"/>
            <a:ext cx="3378200" cy="303662"/>
          </a:xfrm>
          <a:prstGeom prst="roundRect">
            <a:avLst>
              <a:gd name="adj" fmla="val 15281"/>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60" name="Rectangle: Rounded Corners 59">
            <a:extLst>
              <a:ext uri="{FF2B5EF4-FFF2-40B4-BE49-F238E27FC236}">
                <a16:creationId xmlns:a16="http://schemas.microsoft.com/office/drawing/2014/main" id="{9BDCB0C8-C002-F361-A26F-946620CE8925}"/>
              </a:ext>
              <a:ext uri="{C183D7F6-B498-43B3-948B-1728B52AA6E4}">
                <adec:decorative xmlns:adec="http://schemas.microsoft.com/office/drawing/2017/decorative" val="1"/>
              </a:ext>
            </a:extLst>
          </p:cNvPr>
          <p:cNvSpPr>
            <a:spLocks/>
          </p:cNvSpPr>
          <p:nvPr/>
        </p:nvSpPr>
        <p:spPr>
          <a:xfrm>
            <a:off x="7979228" y="4488144"/>
            <a:ext cx="3378200" cy="303662"/>
          </a:xfrm>
          <a:prstGeom prst="roundRect">
            <a:avLst>
              <a:gd name="adj" fmla="val 15281"/>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5" name="Title 4">
            <a:extLst>
              <a:ext uri="{FF2B5EF4-FFF2-40B4-BE49-F238E27FC236}">
                <a16:creationId xmlns:a16="http://schemas.microsoft.com/office/drawing/2014/main" id="{C38AE5FF-D310-30C2-1277-53E047DE8A7C}"/>
              </a:ext>
            </a:extLst>
          </p:cNvPr>
          <p:cNvSpPr>
            <a:spLocks noGrp="1"/>
          </p:cNvSpPr>
          <p:nvPr>
            <p:ph type="title"/>
          </p:nvPr>
        </p:nvSpPr>
        <p:spPr>
          <a:xfrm>
            <a:off x="584200" y="365125"/>
            <a:ext cx="10912475" cy="492443"/>
          </a:xfrm>
        </p:spPr>
        <p:txBody>
          <a:bodyPr/>
          <a:lstStyle/>
          <a:p>
            <a:r>
              <a:rPr lang="en-US" dirty="0"/>
              <a:t>Explore Windows Server 2025 </a:t>
            </a:r>
          </a:p>
        </p:txBody>
      </p:sp>
      <p:sp>
        <p:nvSpPr>
          <p:cNvPr id="462" name="TextBox 461">
            <a:extLst>
              <a:ext uri="{FF2B5EF4-FFF2-40B4-BE49-F238E27FC236}">
                <a16:creationId xmlns:a16="http://schemas.microsoft.com/office/drawing/2014/main" id="{610EAC33-5CF5-9648-801F-DC2C288368BB}"/>
              </a:ext>
            </a:extLst>
          </p:cNvPr>
          <p:cNvSpPr txBox="1"/>
          <p:nvPr/>
        </p:nvSpPr>
        <p:spPr>
          <a:xfrm>
            <a:off x="3350237" y="1221701"/>
            <a:ext cx="5069016"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mj-lt"/>
                <a:ea typeface="+mn-ea"/>
                <a:cs typeface="Segoe UI"/>
              </a:rPr>
              <a:t>Reasons to update to Windows Server 2025</a:t>
            </a:r>
          </a:p>
        </p:txBody>
      </p:sp>
      <p:sp>
        <p:nvSpPr>
          <p:cNvPr id="470" name="Graphic 468" descr=" Icon of a briefcase with four squares">
            <a:extLst>
              <a:ext uri="{FF2B5EF4-FFF2-40B4-BE49-F238E27FC236}">
                <a16:creationId xmlns:a16="http://schemas.microsoft.com/office/drawing/2014/main" id="{7E689BF5-B749-91AC-96F1-C8C4B8E66D6F}"/>
              </a:ext>
            </a:extLst>
          </p:cNvPr>
          <p:cNvSpPr/>
          <p:nvPr/>
        </p:nvSpPr>
        <p:spPr>
          <a:xfrm>
            <a:off x="2240171" y="1816096"/>
            <a:ext cx="456404" cy="433584"/>
          </a:xfrm>
          <a:custGeom>
            <a:avLst/>
            <a:gdLst>
              <a:gd name="connsiteX0" fmla="*/ 57150 w 190500"/>
              <a:gd name="connsiteY0" fmla="*/ 16669 h 180975"/>
              <a:gd name="connsiteX1" fmla="*/ 57150 w 190500"/>
              <a:gd name="connsiteY1" fmla="*/ 38100 h 180975"/>
              <a:gd name="connsiteX2" fmla="*/ 7144 w 190500"/>
              <a:gd name="connsiteY2" fmla="*/ 38100 h 180975"/>
              <a:gd name="connsiteX3" fmla="*/ 0 w 190500"/>
              <a:gd name="connsiteY3" fmla="*/ 45244 h 180975"/>
              <a:gd name="connsiteX4" fmla="*/ 0 w 190500"/>
              <a:gd name="connsiteY4" fmla="*/ 154781 h 180975"/>
              <a:gd name="connsiteX5" fmla="*/ 26194 w 190500"/>
              <a:gd name="connsiteY5" fmla="*/ 180975 h 180975"/>
              <a:gd name="connsiteX6" fmla="*/ 164306 w 190500"/>
              <a:gd name="connsiteY6" fmla="*/ 180975 h 180975"/>
              <a:gd name="connsiteX7" fmla="*/ 190500 w 190500"/>
              <a:gd name="connsiteY7" fmla="*/ 154781 h 180975"/>
              <a:gd name="connsiteX8" fmla="*/ 190500 w 190500"/>
              <a:gd name="connsiteY8" fmla="*/ 45244 h 180975"/>
              <a:gd name="connsiteX9" fmla="*/ 183356 w 190500"/>
              <a:gd name="connsiteY9" fmla="*/ 38100 h 180975"/>
              <a:gd name="connsiteX10" fmla="*/ 133350 w 190500"/>
              <a:gd name="connsiteY10" fmla="*/ 38100 h 180975"/>
              <a:gd name="connsiteX11" fmla="*/ 133350 w 190500"/>
              <a:gd name="connsiteY11" fmla="*/ 16669 h 180975"/>
              <a:gd name="connsiteX12" fmla="*/ 116681 w 190500"/>
              <a:gd name="connsiteY12" fmla="*/ 0 h 180975"/>
              <a:gd name="connsiteX13" fmla="*/ 73819 w 190500"/>
              <a:gd name="connsiteY13" fmla="*/ 0 h 180975"/>
              <a:gd name="connsiteX14" fmla="*/ 57150 w 190500"/>
              <a:gd name="connsiteY14" fmla="*/ 16669 h 180975"/>
              <a:gd name="connsiteX15" fmla="*/ 73819 w 190500"/>
              <a:gd name="connsiteY15" fmla="*/ 14288 h 180975"/>
              <a:gd name="connsiteX16" fmla="*/ 116681 w 190500"/>
              <a:gd name="connsiteY16" fmla="*/ 14288 h 180975"/>
              <a:gd name="connsiteX17" fmla="*/ 119063 w 190500"/>
              <a:gd name="connsiteY17" fmla="*/ 16669 h 180975"/>
              <a:gd name="connsiteX18" fmla="*/ 119063 w 190500"/>
              <a:gd name="connsiteY18" fmla="*/ 38100 h 180975"/>
              <a:gd name="connsiteX19" fmla="*/ 71438 w 190500"/>
              <a:gd name="connsiteY19" fmla="*/ 38100 h 180975"/>
              <a:gd name="connsiteX20" fmla="*/ 71438 w 190500"/>
              <a:gd name="connsiteY20" fmla="*/ 16669 h 180975"/>
              <a:gd name="connsiteX21" fmla="*/ 73819 w 190500"/>
              <a:gd name="connsiteY21" fmla="*/ 14288 h 180975"/>
              <a:gd name="connsiteX22" fmla="*/ 57150 w 190500"/>
              <a:gd name="connsiteY22" fmla="*/ 104775 h 180975"/>
              <a:gd name="connsiteX23" fmla="*/ 57150 w 190500"/>
              <a:gd name="connsiteY23" fmla="*/ 71438 h 180975"/>
              <a:gd name="connsiteX24" fmla="*/ 90488 w 190500"/>
              <a:gd name="connsiteY24" fmla="*/ 71438 h 180975"/>
              <a:gd name="connsiteX25" fmla="*/ 90488 w 190500"/>
              <a:gd name="connsiteY25" fmla="*/ 104775 h 180975"/>
              <a:gd name="connsiteX26" fmla="*/ 57150 w 190500"/>
              <a:gd name="connsiteY26" fmla="*/ 104775 h 180975"/>
              <a:gd name="connsiteX27" fmla="*/ 57150 w 190500"/>
              <a:gd name="connsiteY27" fmla="*/ 147638 h 180975"/>
              <a:gd name="connsiteX28" fmla="*/ 57150 w 190500"/>
              <a:gd name="connsiteY28" fmla="*/ 114300 h 180975"/>
              <a:gd name="connsiteX29" fmla="*/ 90488 w 190500"/>
              <a:gd name="connsiteY29" fmla="*/ 114300 h 180975"/>
              <a:gd name="connsiteX30" fmla="*/ 90488 w 190500"/>
              <a:gd name="connsiteY30" fmla="*/ 147638 h 180975"/>
              <a:gd name="connsiteX31" fmla="*/ 57150 w 190500"/>
              <a:gd name="connsiteY31" fmla="*/ 147638 h 180975"/>
              <a:gd name="connsiteX32" fmla="*/ 133350 w 190500"/>
              <a:gd name="connsiteY32" fmla="*/ 104775 h 180975"/>
              <a:gd name="connsiteX33" fmla="*/ 100013 w 190500"/>
              <a:gd name="connsiteY33" fmla="*/ 104775 h 180975"/>
              <a:gd name="connsiteX34" fmla="*/ 100013 w 190500"/>
              <a:gd name="connsiteY34" fmla="*/ 71438 h 180975"/>
              <a:gd name="connsiteX35" fmla="*/ 133350 w 190500"/>
              <a:gd name="connsiteY35" fmla="*/ 71438 h 180975"/>
              <a:gd name="connsiteX36" fmla="*/ 133350 w 190500"/>
              <a:gd name="connsiteY36" fmla="*/ 104775 h 180975"/>
              <a:gd name="connsiteX37" fmla="*/ 100013 w 190500"/>
              <a:gd name="connsiteY37" fmla="*/ 147638 h 180975"/>
              <a:gd name="connsiteX38" fmla="*/ 100013 w 190500"/>
              <a:gd name="connsiteY38" fmla="*/ 114300 h 180975"/>
              <a:gd name="connsiteX39" fmla="*/ 133350 w 190500"/>
              <a:gd name="connsiteY39" fmla="*/ 114300 h 180975"/>
              <a:gd name="connsiteX40" fmla="*/ 133350 w 190500"/>
              <a:gd name="connsiteY40" fmla="*/ 147638 h 180975"/>
              <a:gd name="connsiteX41" fmla="*/ 100013 w 190500"/>
              <a:gd name="connsiteY41" fmla="*/ 147638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90500" h="180975">
                <a:moveTo>
                  <a:pt x="57150" y="16669"/>
                </a:moveTo>
                <a:lnTo>
                  <a:pt x="57150" y="38100"/>
                </a:lnTo>
                <a:lnTo>
                  <a:pt x="7144" y="38100"/>
                </a:lnTo>
                <a:cubicBezTo>
                  <a:pt x="3198" y="38100"/>
                  <a:pt x="0" y="41298"/>
                  <a:pt x="0" y="45244"/>
                </a:cubicBezTo>
                <a:lnTo>
                  <a:pt x="0" y="154781"/>
                </a:lnTo>
                <a:cubicBezTo>
                  <a:pt x="0" y="169248"/>
                  <a:pt x="11727" y="180975"/>
                  <a:pt x="26194" y="180975"/>
                </a:cubicBezTo>
                <a:lnTo>
                  <a:pt x="164306" y="180975"/>
                </a:lnTo>
                <a:cubicBezTo>
                  <a:pt x="178773" y="180975"/>
                  <a:pt x="190500" y="169248"/>
                  <a:pt x="190500" y="154781"/>
                </a:cubicBezTo>
                <a:lnTo>
                  <a:pt x="190500" y="45244"/>
                </a:lnTo>
                <a:cubicBezTo>
                  <a:pt x="190500" y="41298"/>
                  <a:pt x="187302" y="38100"/>
                  <a:pt x="183356" y="38100"/>
                </a:cubicBezTo>
                <a:lnTo>
                  <a:pt x="133350" y="38100"/>
                </a:lnTo>
                <a:lnTo>
                  <a:pt x="133350" y="16669"/>
                </a:lnTo>
                <a:cubicBezTo>
                  <a:pt x="133350" y="7463"/>
                  <a:pt x="125887" y="0"/>
                  <a:pt x="116681" y="0"/>
                </a:cubicBezTo>
                <a:lnTo>
                  <a:pt x="73819" y="0"/>
                </a:lnTo>
                <a:cubicBezTo>
                  <a:pt x="64613" y="0"/>
                  <a:pt x="57150" y="7463"/>
                  <a:pt x="57150" y="16669"/>
                </a:cubicBezTo>
                <a:close/>
                <a:moveTo>
                  <a:pt x="73819" y="14288"/>
                </a:moveTo>
                <a:lnTo>
                  <a:pt x="116681" y="14288"/>
                </a:lnTo>
                <a:cubicBezTo>
                  <a:pt x="117997" y="14288"/>
                  <a:pt x="119063" y="15354"/>
                  <a:pt x="119063" y="16669"/>
                </a:cubicBezTo>
                <a:lnTo>
                  <a:pt x="119063" y="38100"/>
                </a:lnTo>
                <a:lnTo>
                  <a:pt x="71438" y="38100"/>
                </a:lnTo>
                <a:lnTo>
                  <a:pt x="71438" y="16669"/>
                </a:lnTo>
                <a:cubicBezTo>
                  <a:pt x="71438" y="15354"/>
                  <a:pt x="72504" y="14288"/>
                  <a:pt x="73819" y="14288"/>
                </a:cubicBezTo>
                <a:close/>
                <a:moveTo>
                  <a:pt x="57150" y="104775"/>
                </a:moveTo>
                <a:lnTo>
                  <a:pt x="57150" y="71438"/>
                </a:lnTo>
                <a:lnTo>
                  <a:pt x="90488" y="71438"/>
                </a:lnTo>
                <a:lnTo>
                  <a:pt x="90488" y="104775"/>
                </a:lnTo>
                <a:lnTo>
                  <a:pt x="57150" y="104775"/>
                </a:lnTo>
                <a:close/>
                <a:moveTo>
                  <a:pt x="57150" y="147638"/>
                </a:moveTo>
                <a:lnTo>
                  <a:pt x="57150" y="114300"/>
                </a:lnTo>
                <a:lnTo>
                  <a:pt x="90488" y="114300"/>
                </a:lnTo>
                <a:lnTo>
                  <a:pt x="90488" y="147638"/>
                </a:lnTo>
                <a:lnTo>
                  <a:pt x="57150" y="147638"/>
                </a:lnTo>
                <a:close/>
                <a:moveTo>
                  <a:pt x="133350" y="104775"/>
                </a:moveTo>
                <a:lnTo>
                  <a:pt x="100013" y="104775"/>
                </a:lnTo>
                <a:lnTo>
                  <a:pt x="100013" y="71438"/>
                </a:lnTo>
                <a:lnTo>
                  <a:pt x="133350" y="71438"/>
                </a:lnTo>
                <a:lnTo>
                  <a:pt x="133350" y="104775"/>
                </a:lnTo>
                <a:close/>
                <a:moveTo>
                  <a:pt x="100013" y="147638"/>
                </a:moveTo>
                <a:lnTo>
                  <a:pt x="100013" y="114300"/>
                </a:lnTo>
                <a:lnTo>
                  <a:pt x="133350" y="114300"/>
                </a:lnTo>
                <a:lnTo>
                  <a:pt x="133350" y="147638"/>
                </a:lnTo>
                <a:lnTo>
                  <a:pt x="100013" y="147638"/>
                </a:lnTo>
                <a:close/>
              </a:path>
            </a:pathLst>
          </a:custGeom>
          <a:gradFill flip="none" rotWithShape="1">
            <a:gsLst>
              <a:gs pos="0">
                <a:srgbClr val="2A7CD0"/>
              </a:gs>
              <a:gs pos="67000">
                <a:schemeClr val="tx1">
                  <a:lumMod val="90000"/>
                  <a:lumOff val="10000"/>
                </a:schemeClr>
              </a:gs>
            </a:gsLst>
            <a:lin ang="2700000" scaled="1"/>
            <a:tileRect/>
          </a:gra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64" name="TextBox 463">
            <a:extLst>
              <a:ext uri="{FF2B5EF4-FFF2-40B4-BE49-F238E27FC236}">
                <a16:creationId xmlns:a16="http://schemas.microsoft.com/office/drawing/2014/main" id="{B81CC230-8E25-D906-0E1D-048D7553A61B}"/>
              </a:ext>
            </a:extLst>
          </p:cNvPr>
          <p:cNvSpPr txBox="1">
            <a:spLocks/>
          </p:cNvSpPr>
          <p:nvPr/>
        </p:nvSpPr>
        <p:spPr>
          <a:xfrm>
            <a:off x="871008" y="2330639"/>
            <a:ext cx="3194730" cy="1477328"/>
          </a:xfrm>
          <a:prstGeom prst="rect">
            <a:avLst/>
          </a:prstGeom>
          <a:noFill/>
        </p:spPr>
        <p:txBody>
          <a:bodyPr wrap="square" lIns="0" tIns="0" rIns="0" bIns="0" anchor="t">
            <a:noAutofit/>
          </a:bodyPr>
          <a:lstStyle/>
          <a:p>
            <a:pPr algn="ctr">
              <a:defRPr/>
            </a:pPr>
            <a:r>
              <a:rPr kumimoji="0" lang="en-US" sz="1600" b="0" i="0" u="none" strike="noStrike" kern="100" cap="none" normalizeH="0" baseline="0" noProof="0" dirty="0">
                <a:ln>
                  <a:noFill/>
                </a:ln>
                <a:solidFill>
                  <a:srgbClr val="000000"/>
                </a:solidFill>
                <a:effectLst/>
                <a:uLnTx/>
                <a:uFillTx/>
                <a:ea typeface="Aptos" panose="020B0004020202020204" pitchFamily="34" charset="0"/>
                <a:cs typeface="Arial" panose="020B0604020202020204" pitchFamily="34" charset="0"/>
              </a:rPr>
              <a:t>Leverage </a:t>
            </a:r>
            <a:r>
              <a:rPr lang="en-US" sz="1600" kern="0" dirty="0">
                <a:solidFill>
                  <a:srgbClr val="000000"/>
                </a:solidFill>
                <a:effectLst/>
                <a:ea typeface="Calibri" panose="020F0502020204030204" pitchFamily="34" charset="0"/>
                <a:cs typeface="Arial" panose="020B0604020202020204" pitchFamily="34" charset="0"/>
              </a:rPr>
              <a:t>advanced security features like Secured-core, which uses hardware, firmware, and operating system capabilities to help protect against current and future threats. </a:t>
            </a:r>
            <a:endParaRPr lang="en-US" sz="1600" kern="100" dirty="0">
              <a:solidFill>
                <a:srgbClr val="000000"/>
              </a:solidFill>
              <a:effectLst/>
              <a:ea typeface="Aptos" panose="020B0004020202020204" pitchFamily="34" charset="0"/>
              <a:cs typeface="Arial" panose="020B0604020202020204" pitchFamily="34" charset="0"/>
            </a:endParaRPr>
          </a:p>
        </p:txBody>
      </p:sp>
      <p:sp>
        <p:nvSpPr>
          <p:cNvPr id="473" name="Graphic 471" descr="Accessibility Checker icon">
            <a:extLst>
              <a:ext uri="{FF2B5EF4-FFF2-40B4-BE49-F238E27FC236}">
                <a16:creationId xmlns:a16="http://schemas.microsoft.com/office/drawing/2014/main" id="{BB766B9A-2165-BFBD-44BF-CC728C54CA99}"/>
              </a:ext>
            </a:extLst>
          </p:cNvPr>
          <p:cNvSpPr/>
          <p:nvPr/>
        </p:nvSpPr>
        <p:spPr>
          <a:xfrm>
            <a:off x="5905336" y="1825669"/>
            <a:ext cx="382914" cy="414438"/>
          </a:xfrm>
          <a:custGeom>
            <a:avLst/>
            <a:gdLst>
              <a:gd name="connsiteX0" fmla="*/ 80054 w 184828"/>
              <a:gd name="connsiteY0" fmla="*/ 0 h 200044"/>
              <a:gd name="connsiteX1" fmla="*/ 56241 w 184828"/>
              <a:gd name="connsiteY1" fmla="*/ 23813 h 200044"/>
              <a:gd name="connsiteX2" fmla="*/ 80054 w 184828"/>
              <a:gd name="connsiteY2" fmla="*/ 47625 h 200044"/>
              <a:gd name="connsiteX3" fmla="*/ 103866 w 184828"/>
              <a:gd name="connsiteY3" fmla="*/ 23813 h 200044"/>
              <a:gd name="connsiteX4" fmla="*/ 80054 w 184828"/>
              <a:gd name="connsiteY4" fmla="*/ 0 h 200044"/>
              <a:gd name="connsiteX5" fmla="*/ 159530 w 184828"/>
              <a:gd name="connsiteY5" fmla="*/ 43034 h 200044"/>
              <a:gd name="connsiteX6" fmla="*/ 135361 w 184828"/>
              <a:gd name="connsiteY6" fmla="*/ 30831 h 200044"/>
              <a:gd name="connsiteX7" fmla="*/ 134651 w 184828"/>
              <a:gd name="connsiteY7" fmla="*/ 31080 h 200044"/>
              <a:gd name="connsiteX8" fmla="*/ 119344 w 184828"/>
              <a:gd name="connsiteY8" fmla="*/ 36795 h 200044"/>
              <a:gd name="connsiteX9" fmla="*/ 115391 w 184828"/>
              <a:gd name="connsiteY9" fmla="*/ 40424 h 200044"/>
              <a:gd name="connsiteX10" fmla="*/ 63587 w 184828"/>
              <a:gd name="connsiteY10" fmla="*/ 59016 h 200044"/>
              <a:gd name="connsiteX11" fmla="*/ 45040 w 184828"/>
              <a:gd name="connsiteY11" fmla="*/ 40519 h 200044"/>
              <a:gd name="connsiteX12" fmla="*/ 41087 w 184828"/>
              <a:gd name="connsiteY12" fmla="*/ 36900 h 200044"/>
              <a:gd name="connsiteX13" fmla="*/ 25561 w 184828"/>
              <a:gd name="connsiteY13" fmla="*/ 31109 h 200044"/>
              <a:gd name="connsiteX14" fmla="*/ 1122 w 184828"/>
              <a:gd name="connsiteY14" fmla="*/ 42667 h 200044"/>
              <a:gd name="connsiteX15" fmla="*/ 11626 w 184828"/>
              <a:gd name="connsiteY15" fmla="*/ 66694 h 200044"/>
              <a:gd name="connsiteX16" fmla="*/ 41954 w 184828"/>
              <a:gd name="connsiteY16" fmla="*/ 79172 h 200044"/>
              <a:gd name="connsiteX17" fmla="*/ 41954 w 184828"/>
              <a:gd name="connsiteY17" fmla="*/ 109157 h 200044"/>
              <a:gd name="connsiteX18" fmla="*/ 23180 w 184828"/>
              <a:gd name="connsiteY18" fmla="*/ 163573 h 200044"/>
              <a:gd name="connsiteX19" fmla="*/ 34666 w 184828"/>
              <a:gd name="connsiteY19" fmla="*/ 187285 h 200044"/>
              <a:gd name="connsiteX20" fmla="*/ 58251 w 184828"/>
              <a:gd name="connsiteY20" fmla="*/ 176155 h 200044"/>
              <a:gd name="connsiteX21" fmla="*/ 70729 w 184828"/>
              <a:gd name="connsiteY21" fmla="*/ 142637 h 200044"/>
              <a:gd name="connsiteX22" fmla="*/ 118154 w 184828"/>
              <a:gd name="connsiteY22" fmla="*/ 87392 h 200044"/>
              <a:gd name="connsiteX23" fmla="*/ 118154 w 184828"/>
              <a:gd name="connsiteY23" fmla="*/ 79191 h 200044"/>
              <a:gd name="connsiteX24" fmla="*/ 148586 w 184828"/>
              <a:gd name="connsiteY24" fmla="*/ 66742 h 200044"/>
              <a:gd name="connsiteX25" fmla="*/ 159530 w 184828"/>
              <a:gd name="connsiteY25" fmla="*/ 43034 h 200044"/>
              <a:gd name="connsiteX26" fmla="*/ 184829 w 184828"/>
              <a:gd name="connsiteY26" fmla="*/ 147657 h 200044"/>
              <a:gd name="connsiteX27" fmla="*/ 132441 w 184828"/>
              <a:gd name="connsiteY27" fmla="*/ 200044 h 200044"/>
              <a:gd name="connsiteX28" fmla="*/ 80054 w 184828"/>
              <a:gd name="connsiteY28" fmla="*/ 147657 h 200044"/>
              <a:gd name="connsiteX29" fmla="*/ 132441 w 184828"/>
              <a:gd name="connsiteY29" fmla="*/ 95269 h 200044"/>
              <a:gd name="connsiteX30" fmla="*/ 184829 w 184828"/>
              <a:gd name="connsiteY30" fmla="*/ 147657 h 200044"/>
              <a:gd name="connsiteX31" fmla="*/ 164388 w 184828"/>
              <a:gd name="connsiteY31" fmla="*/ 125235 h 200044"/>
              <a:gd name="connsiteX32" fmla="*/ 157653 w 184828"/>
              <a:gd name="connsiteY32" fmla="*/ 125226 h 200044"/>
              <a:gd name="connsiteX33" fmla="*/ 157644 w 184828"/>
              <a:gd name="connsiteY33" fmla="*/ 125235 h 200044"/>
              <a:gd name="connsiteX34" fmla="*/ 122916 w 184828"/>
              <a:gd name="connsiteY34" fmla="*/ 159972 h 200044"/>
              <a:gd name="connsiteX35" fmla="*/ 107238 w 184828"/>
              <a:gd name="connsiteY35" fmla="*/ 144285 h 200044"/>
              <a:gd name="connsiteX36" fmla="*/ 100494 w 184828"/>
              <a:gd name="connsiteY36" fmla="*/ 144285 h 200044"/>
              <a:gd name="connsiteX37" fmla="*/ 100494 w 184828"/>
              <a:gd name="connsiteY37" fmla="*/ 151028 h 200044"/>
              <a:gd name="connsiteX38" fmla="*/ 119544 w 184828"/>
              <a:gd name="connsiteY38" fmla="*/ 170078 h 200044"/>
              <a:gd name="connsiteX39" fmla="*/ 126279 w 184828"/>
              <a:gd name="connsiteY39" fmla="*/ 170087 h 200044"/>
              <a:gd name="connsiteX40" fmla="*/ 126288 w 184828"/>
              <a:gd name="connsiteY40" fmla="*/ 170078 h 200044"/>
              <a:gd name="connsiteX41" fmla="*/ 164388 w 184828"/>
              <a:gd name="connsiteY41" fmla="*/ 131978 h 200044"/>
              <a:gd name="connsiteX42" fmla="*/ 164397 w 184828"/>
              <a:gd name="connsiteY42" fmla="*/ 125243 h 200044"/>
              <a:gd name="connsiteX43" fmla="*/ 164388 w 184828"/>
              <a:gd name="connsiteY43" fmla="*/ 125235 h 20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84828" h="200044">
                <a:moveTo>
                  <a:pt x="80054" y="0"/>
                </a:moveTo>
                <a:cubicBezTo>
                  <a:pt x="66903" y="0"/>
                  <a:pt x="56241" y="10661"/>
                  <a:pt x="56241" y="23813"/>
                </a:cubicBezTo>
                <a:cubicBezTo>
                  <a:pt x="56241" y="36964"/>
                  <a:pt x="66903" y="47625"/>
                  <a:pt x="80054" y="47625"/>
                </a:cubicBezTo>
                <a:cubicBezTo>
                  <a:pt x="93205" y="47625"/>
                  <a:pt x="103866" y="36964"/>
                  <a:pt x="103866" y="23813"/>
                </a:cubicBezTo>
                <a:cubicBezTo>
                  <a:pt x="103866" y="10661"/>
                  <a:pt x="93205" y="0"/>
                  <a:pt x="80054" y="0"/>
                </a:cubicBezTo>
                <a:close/>
                <a:moveTo>
                  <a:pt x="159530" y="43034"/>
                </a:moveTo>
                <a:cubicBezTo>
                  <a:pt x="156226" y="32990"/>
                  <a:pt x="145405" y="27526"/>
                  <a:pt x="135361" y="30831"/>
                </a:cubicBezTo>
                <a:cubicBezTo>
                  <a:pt x="135122" y="30909"/>
                  <a:pt x="134886" y="30992"/>
                  <a:pt x="134651" y="31080"/>
                </a:cubicBezTo>
                <a:lnTo>
                  <a:pt x="119344" y="36795"/>
                </a:lnTo>
                <a:cubicBezTo>
                  <a:pt x="117605" y="37445"/>
                  <a:pt x="116188" y="38747"/>
                  <a:pt x="115391" y="40424"/>
                </a:cubicBezTo>
                <a:cubicBezTo>
                  <a:pt x="106220" y="59864"/>
                  <a:pt x="83026" y="68187"/>
                  <a:pt x="63587" y="59016"/>
                </a:cubicBezTo>
                <a:cubicBezTo>
                  <a:pt x="55453" y="55179"/>
                  <a:pt x="48899" y="48643"/>
                  <a:pt x="45040" y="40519"/>
                </a:cubicBezTo>
                <a:cubicBezTo>
                  <a:pt x="44242" y="38846"/>
                  <a:pt x="42824" y="37548"/>
                  <a:pt x="41087" y="36900"/>
                </a:cubicBezTo>
                <a:lnTo>
                  <a:pt x="25561" y="31109"/>
                </a:lnTo>
                <a:cubicBezTo>
                  <a:pt x="15621" y="27552"/>
                  <a:pt x="4679" y="32727"/>
                  <a:pt x="1122" y="42667"/>
                </a:cubicBezTo>
                <a:cubicBezTo>
                  <a:pt x="-2287" y="52194"/>
                  <a:pt x="2318" y="62727"/>
                  <a:pt x="11626" y="66694"/>
                </a:cubicBezTo>
                <a:lnTo>
                  <a:pt x="41954" y="79172"/>
                </a:lnTo>
                <a:lnTo>
                  <a:pt x="41954" y="109157"/>
                </a:lnTo>
                <a:lnTo>
                  <a:pt x="23180" y="163573"/>
                </a:lnTo>
                <a:cubicBezTo>
                  <a:pt x="19804" y="173293"/>
                  <a:pt x="24946" y="183910"/>
                  <a:pt x="34666" y="187285"/>
                </a:cubicBezTo>
                <a:cubicBezTo>
                  <a:pt x="44247" y="190613"/>
                  <a:pt x="54729" y="185666"/>
                  <a:pt x="58251" y="176155"/>
                </a:cubicBezTo>
                <a:lnTo>
                  <a:pt x="70729" y="142637"/>
                </a:lnTo>
                <a:cubicBezTo>
                  <a:pt x="72909" y="115896"/>
                  <a:pt x="92051" y="93597"/>
                  <a:pt x="118154" y="87392"/>
                </a:cubicBezTo>
                <a:lnTo>
                  <a:pt x="118154" y="79191"/>
                </a:lnTo>
                <a:lnTo>
                  <a:pt x="148586" y="66742"/>
                </a:lnTo>
                <a:cubicBezTo>
                  <a:pt x="157893" y="62939"/>
                  <a:pt x="162674" y="52584"/>
                  <a:pt x="159530" y="43034"/>
                </a:cubicBezTo>
                <a:close/>
                <a:moveTo>
                  <a:pt x="184829" y="147657"/>
                </a:moveTo>
                <a:cubicBezTo>
                  <a:pt x="184829" y="176590"/>
                  <a:pt x="161374" y="200044"/>
                  <a:pt x="132441" y="200044"/>
                </a:cubicBezTo>
                <a:cubicBezTo>
                  <a:pt x="103508" y="200044"/>
                  <a:pt x="80054" y="176590"/>
                  <a:pt x="80054" y="147657"/>
                </a:cubicBezTo>
                <a:cubicBezTo>
                  <a:pt x="80054" y="118723"/>
                  <a:pt x="103508" y="95269"/>
                  <a:pt x="132441" y="95269"/>
                </a:cubicBezTo>
                <a:cubicBezTo>
                  <a:pt x="161374" y="95269"/>
                  <a:pt x="184829" y="118723"/>
                  <a:pt x="184829" y="147657"/>
                </a:cubicBezTo>
                <a:close/>
                <a:moveTo>
                  <a:pt x="164388" y="125235"/>
                </a:moveTo>
                <a:cubicBezTo>
                  <a:pt x="162531" y="123373"/>
                  <a:pt x="159515" y="123369"/>
                  <a:pt x="157653" y="125226"/>
                </a:cubicBezTo>
                <a:cubicBezTo>
                  <a:pt x="157650" y="125229"/>
                  <a:pt x="157647" y="125232"/>
                  <a:pt x="157644" y="125235"/>
                </a:cubicBezTo>
                <a:lnTo>
                  <a:pt x="122916" y="159972"/>
                </a:lnTo>
                <a:lnTo>
                  <a:pt x="107238" y="144285"/>
                </a:lnTo>
                <a:cubicBezTo>
                  <a:pt x="105376" y="142423"/>
                  <a:pt x="102356" y="142423"/>
                  <a:pt x="100494" y="144285"/>
                </a:cubicBezTo>
                <a:cubicBezTo>
                  <a:pt x="98632" y="146147"/>
                  <a:pt x="98632" y="149166"/>
                  <a:pt x="100494" y="151028"/>
                </a:cubicBezTo>
                <a:lnTo>
                  <a:pt x="119544" y="170078"/>
                </a:lnTo>
                <a:cubicBezTo>
                  <a:pt x="121402" y="171941"/>
                  <a:pt x="124417" y="171944"/>
                  <a:pt x="126279" y="170087"/>
                </a:cubicBezTo>
                <a:cubicBezTo>
                  <a:pt x="126282" y="170084"/>
                  <a:pt x="126285" y="170081"/>
                  <a:pt x="126288" y="170078"/>
                </a:cubicBezTo>
                <a:lnTo>
                  <a:pt x="164388" y="131978"/>
                </a:lnTo>
                <a:cubicBezTo>
                  <a:pt x="166250" y="130121"/>
                  <a:pt x="166254" y="127105"/>
                  <a:pt x="164397" y="125243"/>
                </a:cubicBezTo>
                <a:cubicBezTo>
                  <a:pt x="164394" y="125240"/>
                  <a:pt x="164391" y="125238"/>
                  <a:pt x="164388" y="125235"/>
                </a:cubicBezTo>
                <a:close/>
              </a:path>
            </a:pathLst>
          </a:custGeom>
          <a:gradFill flip="none" rotWithShape="1">
            <a:gsLst>
              <a:gs pos="0">
                <a:srgbClr val="2A7CD0"/>
              </a:gs>
              <a:gs pos="67000">
                <a:schemeClr val="tx1">
                  <a:lumMod val="90000"/>
                  <a:lumOff val="10000"/>
                </a:schemeClr>
              </a:gs>
            </a:gsLst>
            <a:lin ang="2700000" scaled="1"/>
            <a:tileRect/>
          </a:gra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65" name="TextBox 464">
            <a:extLst>
              <a:ext uri="{FF2B5EF4-FFF2-40B4-BE49-F238E27FC236}">
                <a16:creationId xmlns:a16="http://schemas.microsoft.com/office/drawing/2014/main" id="{9DD13214-9C99-5FF0-3232-8F1AE2C4CB0E}"/>
              </a:ext>
            </a:extLst>
          </p:cNvPr>
          <p:cNvSpPr txBox="1">
            <a:spLocks/>
          </p:cNvSpPr>
          <p:nvPr/>
        </p:nvSpPr>
        <p:spPr>
          <a:xfrm>
            <a:off x="4499428" y="2330639"/>
            <a:ext cx="3194730" cy="1477328"/>
          </a:xfrm>
          <a:prstGeom prst="rect">
            <a:avLst/>
          </a:prstGeom>
          <a:noFill/>
        </p:spPr>
        <p:txBody>
          <a:bodyPr wrap="square" lIns="0" tIns="0" rIns="0" bIns="0" anchor="t">
            <a:noAutofit/>
          </a:bodyPr>
          <a:lstStyle/>
          <a:p>
            <a:pPr marL="0" marR="0" algn="ctr">
              <a:spcBef>
                <a:spcPts val="600"/>
              </a:spcBef>
              <a:spcAft>
                <a:spcPts val="800"/>
              </a:spcAft>
            </a:pPr>
            <a:r>
              <a:rPr lang="en-US" sz="1600" kern="0" dirty="0">
                <a:solidFill>
                  <a:srgbClr val="000000"/>
                </a:solidFill>
                <a:ea typeface="Calibri" panose="020F0502020204030204" pitchFamily="34" charset="0"/>
                <a:cs typeface="Arial" panose="020B0604020202020204" pitchFamily="34" charset="0"/>
              </a:rPr>
              <a:t>Unlock </a:t>
            </a:r>
            <a:r>
              <a:rPr lang="en-US" sz="1600" kern="0" dirty="0">
                <a:solidFill>
                  <a:srgbClr val="000000"/>
                </a:solidFill>
                <a:effectLst/>
                <a:ea typeface="Calibri" panose="020F0502020204030204" pitchFamily="34" charset="0"/>
                <a:cs typeface="Arial" panose="020B0604020202020204" pitchFamily="34" charset="0"/>
              </a:rPr>
              <a:t>new business</a:t>
            </a:r>
            <a:r>
              <a:rPr lang="en-US" sz="1600" kern="100" dirty="0">
                <a:solidFill>
                  <a:srgbClr val="000000"/>
                </a:solidFill>
                <a:effectLst/>
                <a:ea typeface="Aptos" panose="020B0004020202020204" pitchFamily="34" charset="0"/>
                <a:cs typeface="Arial" panose="020B0604020202020204" pitchFamily="34" charset="0"/>
              </a:rPr>
              <a:t> value through better use of data and analytics to enable </a:t>
            </a:r>
            <a:r>
              <a:rPr lang="en-US" sz="1600" kern="0" dirty="0">
                <a:solidFill>
                  <a:srgbClr val="000000"/>
                </a:solidFill>
                <a:effectLst/>
                <a:ea typeface="Calibri" panose="020F0502020204030204" pitchFamily="34" charset="0"/>
                <a:cs typeface="Arial" panose="020B0604020202020204" pitchFamily="34" charset="0"/>
              </a:rPr>
              <a:t>cloud-ready innovation.</a:t>
            </a:r>
            <a:endParaRPr lang="en-US" sz="1600" kern="100" dirty="0">
              <a:solidFill>
                <a:srgbClr val="000000"/>
              </a:solidFill>
              <a:effectLst/>
              <a:ea typeface="Aptos" panose="020B0004020202020204" pitchFamily="34" charset="0"/>
              <a:cs typeface="Arial" panose="020B0604020202020204" pitchFamily="34" charset="0"/>
            </a:endParaRPr>
          </a:p>
        </p:txBody>
      </p:sp>
      <p:pic>
        <p:nvPicPr>
          <p:cNvPr id="489" name="Graphic 488" descr="Icon of arrows going in loop with a gear inside the loop.">
            <a:extLst>
              <a:ext uri="{FF2B5EF4-FFF2-40B4-BE49-F238E27FC236}">
                <a16:creationId xmlns:a16="http://schemas.microsoft.com/office/drawing/2014/main" id="{9DDA5CCA-E259-48FA-672F-AF6A7EA4D5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87088" y="1813813"/>
            <a:ext cx="476250" cy="438150"/>
          </a:xfrm>
          <a:prstGeom prst="rect">
            <a:avLst/>
          </a:prstGeom>
        </p:spPr>
      </p:pic>
      <p:sp>
        <p:nvSpPr>
          <p:cNvPr id="39" name="TextBox 38">
            <a:extLst>
              <a:ext uri="{FF2B5EF4-FFF2-40B4-BE49-F238E27FC236}">
                <a16:creationId xmlns:a16="http://schemas.microsoft.com/office/drawing/2014/main" id="{E018CCB3-3862-039C-4C3F-5FE127D9ECB0}"/>
              </a:ext>
            </a:extLst>
          </p:cNvPr>
          <p:cNvSpPr txBox="1">
            <a:spLocks/>
          </p:cNvSpPr>
          <p:nvPr/>
        </p:nvSpPr>
        <p:spPr>
          <a:xfrm>
            <a:off x="8127848" y="2330639"/>
            <a:ext cx="3194730" cy="1477328"/>
          </a:xfrm>
          <a:prstGeom prst="rect">
            <a:avLst/>
          </a:prstGeom>
          <a:noFill/>
        </p:spPr>
        <p:txBody>
          <a:bodyPr wrap="square" lIns="0" tIns="0" rIns="0" bIns="0" anchor="t">
            <a:noAutofit/>
          </a:bodyPr>
          <a:lstStyle/>
          <a:p>
            <a:pPr marL="0" marR="0" algn="ctr">
              <a:spcBef>
                <a:spcPts val="600"/>
              </a:spcBef>
              <a:spcAft>
                <a:spcPts val="800"/>
              </a:spcAft>
            </a:pPr>
            <a:r>
              <a:rPr lang="en-US" sz="1600" dirty="0">
                <a:solidFill>
                  <a:srgbClr val="000000"/>
                </a:solidFill>
                <a:effectLst/>
                <a:ea typeface="Aptos" panose="020B0004020202020204" pitchFamily="34" charset="0"/>
              </a:rPr>
              <a:t>Improve agility with hybrid capabilities to bring cloud advancements, innovations, and versatility to your server environment.</a:t>
            </a:r>
            <a:endParaRPr lang="en-US" sz="1600" kern="100" dirty="0">
              <a:solidFill>
                <a:srgbClr val="000000"/>
              </a:solidFill>
              <a:effectLst/>
              <a:ea typeface="Aptos" panose="020B00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D3AB3D4-94B1-A9F9-B16D-B205D3890BE5}"/>
              </a:ext>
            </a:extLst>
          </p:cNvPr>
          <p:cNvSpPr txBox="1"/>
          <p:nvPr/>
        </p:nvSpPr>
        <p:spPr>
          <a:xfrm>
            <a:off x="2965129" y="4097778"/>
            <a:ext cx="6263329"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mj-lt"/>
                <a:ea typeface="+mn-ea"/>
                <a:cs typeface="+mn-cs"/>
              </a:rPr>
              <a:t>A range of edition and licensing options for SMBs</a:t>
            </a:r>
          </a:p>
        </p:txBody>
      </p:sp>
      <p:sp>
        <p:nvSpPr>
          <p:cNvPr id="16" name="TextBox 15">
            <a:extLst>
              <a:ext uri="{FF2B5EF4-FFF2-40B4-BE49-F238E27FC236}">
                <a16:creationId xmlns:a16="http://schemas.microsoft.com/office/drawing/2014/main" id="{FFAEEF53-B39D-537B-B8A1-93ACC7AC3A0E}"/>
              </a:ext>
            </a:extLst>
          </p:cNvPr>
          <p:cNvSpPr txBox="1"/>
          <p:nvPr/>
        </p:nvSpPr>
        <p:spPr>
          <a:xfrm>
            <a:off x="1192384" y="4516865"/>
            <a:ext cx="2691604"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j-lt"/>
                <a:ea typeface="+mn-ea"/>
                <a:cs typeface="+mn-cs"/>
              </a:rPr>
              <a:t>Essentials</a:t>
            </a:r>
            <a:endParaRPr kumimoji="0" lang="en-US" sz="1800" b="0" i="0" u="none" strike="noStrike" kern="1200" cap="none" spc="0" normalizeH="0" baseline="0" noProof="0" dirty="0">
              <a:ln>
                <a:noFill/>
              </a:ln>
              <a:solidFill>
                <a:srgbClr val="000000"/>
              </a:solidFill>
              <a:effectLst/>
              <a:uLnTx/>
              <a:uFillTx/>
              <a:latin typeface="+mj-lt"/>
              <a:ea typeface="+mn-ea"/>
              <a:cs typeface="+mn-cs"/>
            </a:endParaRPr>
          </a:p>
        </p:txBody>
      </p:sp>
      <p:sp>
        <p:nvSpPr>
          <p:cNvPr id="17" name="TextBox 16">
            <a:extLst>
              <a:ext uri="{FF2B5EF4-FFF2-40B4-BE49-F238E27FC236}">
                <a16:creationId xmlns:a16="http://schemas.microsoft.com/office/drawing/2014/main" id="{DDCBBD61-16FF-1FF2-1261-307E2FC144CB}"/>
              </a:ext>
            </a:extLst>
          </p:cNvPr>
          <p:cNvSpPr txBox="1">
            <a:spLocks/>
          </p:cNvSpPr>
          <p:nvPr/>
        </p:nvSpPr>
        <p:spPr>
          <a:xfrm>
            <a:off x="896220" y="4823556"/>
            <a:ext cx="3283931" cy="861774"/>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noProof="0" dirty="0">
                <a:ln w="3175">
                  <a:noFill/>
                </a:ln>
                <a:solidFill>
                  <a:srgbClr val="000000"/>
                </a:solidFill>
                <a:effectLst/>
                <a:uLnTx/>
                <a:uFillTx/>
                <a:ea typeface="+mn-ea"/>
                <a:cs typeface="+mn-cs"/>
              </a:rPr>
              <a:t>Often the first choice for small businesses</a:t>
            </a:r>
            <a:r>
              <a:rPr lang="en-US" sz="1600" dirty="0">
                <a:ln w="3175">
                  <a:noFill/>
                </a:ln>
                <a:solidFill>
                  <a:srgbClr val="000000"/>
                </a:solidFill>
              </a:rPr>
              <a:t>, </a:t>
            </a:r>
            <a:r>
              <a:rPr lang="en-US" sz="1600" kern="100" dirty="0">
                <a:ln w="3175">
                  <a:noFill/>
                </a:ln>
                <a:solidFill>
                  <a:srgbClr val="000000"/>
                </a:solidFill>
                <a:ea typeface="Calibri" panose="020F0502020204030204" pitchFamily="34" charset="0"/>
                <a:cs typeface="Times New Roman" panose="02020603050405020304" pitchFamily="18" charset="0"/>
              </a:rPr>
              <a:t>designed for businesses</a:t>
            </a:r>
            <a:br>
              <a:rPr lang="en-US" sz="1600" kern="100" dirty="0">
                <a:ln w="3175">
                  <a:noFill/>
                </a:ln>
                <a:solidFill>
                  <a:srgbClr val="000000"/>
                </a:solidFill>
                <a:ea typeface="Calibri" panose="020F0502020204030204" pitchFamily="34" charset="0"/>
                <a:cs typeface="Times New Roman" panose="02020603050405020304" pitchFamily="18" charset="0"/>
              </a:rPr>
            </a:br>
            <a:r>
              <a:rPr lang="en-US" sz="1600" kern="100" dirty="0">
                <a:ln w="3175">
                  <a:noFill/>
                </a:ln>
                <a:solidFill>
                  <a:srgbClr val="000000"/>
                </a:solidFill>
                <a:ea typeface="Calibri" panose="020F0502020204030204" pitchFamily="34" charset="0"/>
                <a:cs typeface="Times New Roman" panose="02020603050405020304" pitchFamily="18" charset="0"/>
              </a:rPr>
              <a:t>with up to 25 users and 50 devices. </a:t>
            </a:r>
            <a:r>
              <a:rPr kumimoji="0" lang="en-US" sz="1600" b="0" i="0" u="none" strike="noStrike" kern="1200" cap="none" normalizeH="0" baseline="0" noProof="0" dirty="0">
                <a:ln w="3175">
                  <a:noFill/>
                </a:ln>
                <a:solidFill>
                  <a:srgbClr val="000000"/>
                </a:solidFill>
                <a:effectLst/>
                <a:uLnTx/>
                <a:uFillTx/>
                <a:ea typeface="+mn-ea"/>
                <a:cs typeface="+mn-cs"/>
              </a:rPr>
              <a:t>Available via OEM direct or Reseller Option Kit (ROK). </a:t>
            </a:r>
            <a:endParaRPr kumimoji="0" lang="en-US" b="0" i="0" u="none" strike="noStrike" kern="1200" cap="none" normalizeH="0" baseline="0" noProof="0" dirty="0">
              <a:ln>
                <a:noFill/>
              </a:ln>
              <a:solidFill>
                <a:srgbClr val="000000"/>
              </a:solidFill>
              <a:effectLst/>
              <a:uLnTx/>
              <a:uFillTx/>
              <a:ea typeface="+mn-ea"/>
              <a:cs typeface="+mn-cs"/>
            </a:endParaRPr>
          </a:p>
        </p:txBody>
      </p:sp>
      <p:sp>
        <p:nvSpPr>
          <p:cNvPr id="61" name="TextBox 60">
            <a:extLst>
              <a:ext uri="{FF2B5EF4-FFF2-40B4-BE49-F238E27FC236}">
                <a16:creationId xmlns:a16="http://schemas.microsoft.com/office/drawing/2014/main" id="{32DD44DC-060F-A443-F16C-B52EC1CF9B69}"/>
              </a:ext>
            </a:extLst>
          </p:cNvPr>
          <p:cNvSpPr txBox="1"/>
          <p:nvPr/>
        </p:nvSpPr>
        <p:spPr>
          <a:xfrm>
            <a:off x="4757455" y="4516865"/>
            <a:ext cx="2691604"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j-lt"/>
                <a:ea typeface="+mn-ea"/>
                <a:cs typeface="+mn-cs"/>
              </a:rPr>
              <a:t>Standard</a:t>
            </a:r>
          </a:p>
        </p:txBody>
      </p:sp>
      <p:sp>
        <p:nvSpPr>
          <p:cNvPr id="2" name="TextBox 1">
            <a:extLst>
              <a:ext uri="{FF2B5EF4-FFF2-40B4-BE49-F238E27FC236}">
                <a16:creationId xmlns:a16="http://schemas.microsoft.com/office/drawing/2014/main" id="{73CCFF24-E92D-3E00-428B-A433F24E8F9D}"/>
              </a:ext>
            </a:extLst>
          </p:cNvPr>
          <p:cNvSpPr txBox="1">
            <a:spLocks/>
          </p:cNvSpPr>
          <p:nvPr/>
        </p:nvSpPr>
        <p:spPr>
          <a:xfrm>
            <a:off x="4461292" y="4823556"/>
            <a:ext cx="3283931" cy="861774"/>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n w="3175">
                  <a:noFill/>
                </a:ln>
                <a:solidFill>
                  <a:srgbClr val="000000"/>
                </a:solidFill>
              </a:rPr>
              <a:t>Adds capabilities for SMBs.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noProof="0" dirty="0">
                <a:ln w="3175">
                  <a:noFill/>
                </a:ln>
                <a:solidFill>
                  <a:srgbClr val="000000"/>
                </a:solidFill>
                <a:effectLst/>
                <a:uLnTx/>
                <a:uFillTx/>
                <a:ea typeface="+mn-ea"/>
                <a:cs typeface="+mn-cs"/>
              </a:rPr>
              <a:t>Ideal for physical or minimally virtualized environments.</a:t>
            </a:r>
            <a:endParaRPr kumimoji="0" lang="en-US" sz="1800" b="0" i="0" u="none" strike="noStrike" kern="1200" cap="none" normalizeH="0" baseline="0" noProof="0" dirty="0">
              <a:ln>
                <a:noFill/>
              </a:ln>
              <a:solidFill>
                <a:srgbClr val="000000"/>
              </a:solidFill>
              <a:effectLst/>
              <a:uLnTx/>
              <a:uFillTx/>
              <a:ea typeface="+mn-ea"/>
              <a:cs typeface="+mn-cs"/>
            </a:endParaRPr>
          </a:p>
        </p:txBody>
      </p:sp>
      <p:sp>
        <p:nvSpPr>
          <p:cNvPr id="62" name="TextBox 61">
            <a:extLst>
              <a:ext uri="{FF2B5EF4-FFF2-40B4-BE49-F238E27FC236}">
                <a16:creationId xmlns:a16="http://schemas.microsoft.com/office/drawing/2014/main" id="{618F9F3F-59FA-B2AC-17FE-C2747968CB13}"/>
              </a:ext>
            </a:extLst>
          </p:cNvPr>
          <p:cNvSpPr txBox="1"/>
          <p:nvPr/>
        </p:nvSpPr>
        <p:spPr>
          <a:xfrm>
            <a:off x="8322526" y="4516865"/>
            <a:ext cx="2691604"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j-lt"/>
                <a:ea typeface="+mn-ea"/>
                <a:cs typeface="+mn-cs"/>
              </a:rPr>
              <a:t>Datacenter</a:t>
            </a:r>
          </a:p>
        </p:txBody>
      </p:sp>
      <p:sp>
        <p:nvSpPr>
          <p:cNvPr id="13" name="TextBox 12">
            <a:extLst>
              <a:ext uri="{FF2B5EF4-FFF2-40B4-BE49-F238E27FC236}">
                <a16:creationId xmlns:a16="http://schemas.microsoft.com/office/drawing/2014/main" id="{F21FD77C-1027-8232-E959-008CDE4D8B4F}"/>
              </a:ext>
            </a:extLst>
          </p:cNvPr>
          <p:cNvSpPr txBox="1">
            <a:spLocks/>
          </p:cNvSpPr>
          <p:nvPr/>
        </p:nvSpPr>
        <p:spPr>
          <a:xfrm>
            <a:off x="8026362" y="4823556"/>
            <a:ext cx="3283931" cy="861774"/>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noProof="0" dirty="0">
                <a:ln w="3175">
                  <a:noFill/>
                </a:ln>
                <a:solidFill>
                  <a:srgbClr val="000000"/>
                </a:solidFill>
                <a:effectLst/>
                <a:uLnTx/>
                <a:uFillTx/>
                <a:ea typeface="+mn-ea"/>
                <a:cs typeface="+mn-cs"/>
              </a:rPr>
              <a:t>Ideal for highly virtualized datacenters and cloud environments.</a:t>
            </a:r>
            <a:endParaRPr kumimoji="0" lang="en-US" sz="1600" b="0" i="0" u="none" strike="noStrike" kern="1200" cap="none" normalizeH="0" baseline="0" noProof="0" dirty="0">
              <a:ln>
                <a:noFill/>
              </a:ln>
              <a:solidFill>
                <a:srgbClr val="000000"/>
              </a:solidFill>
              <a:effectLst/>
              <a:uLnTx/>
              <a:uFillTx/>
              <a:ea typeface="ＭＳ Ｐゴシック" charset="0"/>
              <a:cs typeface="Segoe UI" panose="020B0502040204020203" pitchFamily="34" charset="0"/>
            </a:endParaRPr>
          </a:p>
        </p:txBody>
      </p:sp>
      <p:sp>
        <p:nvSpPr>
          <p:cNvPr id="53" name="Slide Number Placeholder 4">
            <a:extLst>
              <a:ext uri="{FF2B5EF4-FFF2-40B4-BE49-F238E27FC236}">
                <a16:creationId xmlns:a16="http://schemas.microsoft.com/office/drawing/2014/main" id="{4AA6F636-3FA6-B3D6-16CA-4F91C0FA45A8}"/>
              </a:ext>
            </a:extLst>
          </p:cNvPr>
          <p:cNvSpPr>
            <a:spLocks noGrp="1"/>
          </p:cNvSpPr>
          <p:nvPr>
            <p:ph type="sldNum" sz="quarter" idx="4"/>
          </p:nvPr>
        </p:nvSpPr>
        <p:spPr>
          <a:xfrm>
            <a:off x="11609388" y="6372225"/>
            <a:ext cx="290512" cy="269875"/>
          </a:xfrm>
        </p:spPr>
        <p:txBody>
          <a:bodyPr vert="horz" lIns="0" tIns="0" rIns="0" bIns="0" rtlCol="0" anchor="ctr"/>
          <a:lstStyle>
            <a:lvl1pPr algn="ctr">
              <a:defRPr sz="1000">
                <a:solidFill>
                  <a:schemeClr val="tx1"/>
                </a:solidFill>
                <a:latin typeface="+mn-lt"/>
              </a:defRPr>
            </a:lvl1pPr>
          </a:lstStyle>
          <a:p>
            <a:pPr lvl="0"/>
            <a:fld id="{B659B50A-DF3E-4072-815D-F5A3B564ACB5}" type="slidenum">
              <a:rPr lang="en-US" noProof="0" smtClean="0"/>
              <a:pPr lvl="0"/>
              <a:t>11</a:t>
            </a:fld>
            <a:endParaRPr lang="en-US" noProof="0" dirty="0"/>
          </a:p>
        </p:txBody>
      </p:sp>
    </p:spTree>
    <p:extLst>
      <p:ext uri="{BB962C8B-B14F-4D97-AF65-F5344CB8AC3E}">
        <p14:creationId xmlns:p14="http://schemas.microsoft.com/office/powerpoint/2010/main" val="2476261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1647F-42AE-B0A0-65DD-7DA923CF2DF8}"/>
            </a:ext>
          </a:extLst>
        </p:cNvPr>
        <p:cNvGrpSpPr/>
        <p:nvPr/>
      </p:nvGrpSpPr>
      <p:grpSpPr>
        <a:xfrm>
          <a:off x="0" y="0"/>
          <a:ext cx="0" cy="0"/>
          <a:chOff x="0" y="0"/>
          <a:chExt cx="0" cy="0"/>
        </a:xfrm>
      </p:grpSpPr>
      <p:graphicFrame>
        <p:nvGraphicFramePr>
          <p:cNvPr id="6" name="think-cell data - do not delete">
            <a:extLst>
              <a:ext uri="{FF2B5EF4-FFF2-40B4-BE49-F238E27FC236}">
                <a16:creationId xmlns:a16="http://schemas.microsoft.com/office/drawing/2014/main" id="{7E11726A-CD8F-8D3D-8FD2-3D1D7846CC29}"/>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7615430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6" name="think-cell data - do not delete">
                        <a:extLst>
                          <a:ext uri="{FF2B5EF4-FFF2-40B4-BE49-F238E27FC236}">
                            <a16:creationId xmlns:a16="http://schemas.microsoft.com/office/drawing/2014/main" id="{7E11726A-CD8F-8D3D-8FD2-3D1D7846CC29}"/>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4" name="Rectangle: Rounded Corners 53">
            <a:extLst>
              <a:ext uri="{FF2B5EF4-FFF2-40B4-BE49-F238E27FC236}">
                <a16:creationId xmlns:a16="http://schemas.microsoft.com/office/drawing/2014/main" id="{A4F2C25D-6CF2-E98F-D42B-C67C200C0290}"/>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ea typeface="Noto Sans" panose="020B0502040504020204" pitchFamily="34" charset="0"/>
              <a:cs typeface="Noto Sans" panose="020B0502040504020204" pitchFamily="34" charset="0"/>
            </a:endParaRPr>
          </a:p>
        </p:txBody>
      </p:sp>
      <p:sp>
        <p:nvSpPr>
          <p:cNvPr id="2" name="Rectangle: Rounded Corners 1">
            <a:extLst>
              <a:ext uri="{FF2B5EF4-FFF2-40B4-BE49-F238E27FC236}">
                <a16:creationId xmlns:a16="http://schemas.microsoft.com/office/drawing/2014/main" id="{9F16F4CE-CDD5-9FD7-55DD-99A66A8D9C8F}"/>
              </a:ext>
              <a:ext uri="{C183D7F6-B498-43B3-948B-1728B52AA6E4}">
                <adec:decorative xmlns:adec="http://schemas.microsoft.com/office/drawing/2017/decorative" val="1"/>
              </a:ext>
            </a:extLst>
          </p:cNvPr>
          <p:cNvSpPr/>
          <p:nvPr/>
        </p:nvSpPr>
        <p:spPr bwMode="auto">
          <a:xfrm>
            <a:off x="1417319" y="1447686"/>
            <a:ext cx="10336531" cy="4272755"/>
          </a:xfrm>
          <a:prstGeom prst="roundRect">
            <a:avLst>
              <a:gd name="adj" fmla="val 4359"/>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3" name="Rectangle: Rounded Corners 2">
            <a:extLst>
              <a:ext uri="{FF2B5EF4-FFF2-40B4-BE49-F238E27FC236}">
                <a16:creationId xmlns:a16="http://schemas.microsoft.com/office/drawing/2014/main" id="{8DA76C5D-D08D-F6C2-D1CD-38AD26B8345B}"/>
              </a:ext>
              <a:ext uri="{C183D7F6-B498-43B3-948B-1728B52AA6E4}">
                <adec:decorative xmlns:adec="http://schemas.microsoft.com/office/drawing/2017/decorative" val="1"/>
              </a:ext>
            </a:extLst>
          </p:cNvPr>
          <p:cNvSpPr/>
          <p:nvPr/>
        </p:nvSpPr>
        <p:spPr bwMode="auto">
          <a:xfrm>
            <a:off x="1555157" y="1571907"/>
            <a:ext cx="10060854" cy="4024312"/>
          </a:xfrm>
          <a:prstGeom prst="roundRect">
            <a:avLst>
              <a:gd name="adj" fmla="val 208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pic>
        <p:nvPicPr>
          <p:cNvPr id="13" name="Picture 12">
            <a:extLst>
              <a:ext uri="{FF2B5EF4-FFF2-40B4-BE49-F238E27FC236}">
                <a16:creationId xmlns:a16="http://schemas.microsoft.com/office/drawing/2014/main" id="{0C7E97BD-11D5-AED6-5D08-D471EF79CA72}"/>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589936" y="1765956"/>
            <a:ext cx="3475653" cy="3616375"/>
          </a:xfrm>
          <a:custGeom>
            <a:avLst/>
            <a:gdLst>
              <a:gd name="connsiteX0" fmla="*/ 279999 w 3475653"/>
              <a:gd name="connsiteY0" fmla="*/ 0 h 3616375"/>
              <a:gd name="connsiteX1" fmla="*/ 3195654 w 3475653"/>
              <a:gd name="connsiteY1" fmla="*/ 0 h 3616375"/>
              <a:gd name="connsiteX2" fmla="*/ 3475653 w 3475653"/>
              <a:gd name="connsiteY2" fmla="*/ 279999 h 3616375"/>
              <a:gd name="connsiteX3" fmla="*/ 3475653 w 3475653"/>
              <a:gd name="connsiteY3" fmla="*/ 3336376 h 3616375"/>
              <a:gd name="connsiteX4" fmla="*/ 3195654 w 3475653"/>
              <a:gd name="connsiteY4" fmla="*/ 3616375 h 3616375"/>
              <a:gd name="connsiteX5" fmla="*/ 279999 w 3475653"/>
              <a:gd name="connsiteY5" fmla="*/ 3616375 h 3616375"/>
              <a:gd name="connsiteX6" fmla="*/ 0 w 3475653"/>
              <a:gd name="connsiteY6" fmla="*/ 3336376 h 3616375"/>
              <a:gd name="connsiteX7" fmla="*/ 0 w 3475653"/>
              <a:gd name="connsiteY7" fmla="*/ 279999 h 3616375"/>
              <a:gd name="connsiteX8" fmla="*/ 279999 w 3475653"/>
              <a:gd name="connsiteY8" fmla="*/ 0 h 361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5653" h="3616375">
                <a:moveTo>
                  <a:pt x="279999" y="0"/>
                </a:moveTo>
                <a:lnTo>
                  <a:pt x="3195654" y="0"/>
                </a:lnTo>
                <a:cubicBezTo>
                  <a:pt x="3350293" y="0"/>
                  <a:pt x="3475653" y="125360"/>
                  <a:pt x="3475653" y="279999"/>
                </a:cubicBezTo>
                <a:lnTo>
                  <a:pt x="3475653" y="3336376"/>
                </a:lnTo>
                <a:cubicBezTo>
                  <a:pt x="3475653" y="3491015"/>
                  <a:pt x="3350293" y="3616375"/>
                  <a:pt x="3195654" y="3616375"/>
                </a:cubicBezTo>
                <a:lnTo>
                  <a:pt x="279999" y="3616375"/>
                </a:lnTo>
                <a:cubicBezTo>
                  <a:pt x="125360" y="3616375"/>
                  <a:pt x="0" y="3491015"/>
                  <a:pt x="0" y="3336376"/>
                </a:cubicBezTo>
                <a:lnTo>
                  <a:pt x="0" y="279999"/>
                </a:lnTo>
                <a:cubicBezTo>
                  <a:pt x="0" y="125360"/>
                  <a:pt x="125360" y="0"/>
                  <a:pt x="279999" y="0"/>
                </a:cubicBezTo>
                <a:close/>
              </a:path>
            </a:pathLst>
          </a:custGeom>
        </p:spPr>
      </p:pic>
      <p:sp>
        <p:nvSpPr>
          <p:cNvPr id="14" name="Rectangle: Rounded Corners 13">
            <a:extLst>
              <a:ext uri="{FF2B5EF4-FFF2-40B4-BE49-F238E27FC236}">
                <a16:creationId xmlns:a16="http://schemas.microsoft.com/office/drawing/2014/main" id="{32DEEB1F-3F8E-695C-614A-E7FAF9347E06}"/>
              </a:ext>
              <a:ext uri="{C183D7F6-B498-43B3-948B-1728B52AA6E4}">
                <adec:decorative xmlns:adec="http://schemas.microsoft.com/office/drawing/2017/decorative" val="1"/>
              </a:ext>
            </a:extLst>
          </p:cNvPr>
          <p:cNvSpPr>
            <a:spLocks/>
          </p:cNvSpPr>
          <p:nvPr/>
        </p:nvSpPr>
        <p:spPr bwMode="auto">
          <a:xfrm>
            <a:off x="589935" y="1765956"/>
            <a:ext cx="3475653" cy="3616372"/>
          </a:xfrm>
          <a:prstGeom prst="roundRect">
            <a:avLst>
              <a:gd name="adj" fmla="val 7935"/>
            </a:avLst>
          </a:prstGeom>
          <a:gradFill flip="none" rotWithShape="1">
            <a:gsLst>
              <a:gs pos="0">
                <a:srgbClr val="2A7CD0">
                  <a:alpha val="83000"/>
                </a:srgbClr>
              </a:gs>
              <a:gs pos="67000">
                <a:schemeClr val="tx1">
                  <a:alpha val="62000"/>
                </a:schemeClr>
              </a:gs>
            </a:gsLst>
            <a:lin ang="135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19" name="Rectangle: Rounded Corners 18">
            <a:extLst>
              <a:ext uri="{FF2B5EF4-FFF2-40B4-BE49-F238E27FC236}">
                <a16:creationId xmlns:a16="http://schemas.microsoft.com/office/drawing/2014/main" id="{A68DD164-7822-65AC-8739-E4315FAF42ED}"/>
              </a:ext>
              <a:ext uri="{C183D7F6-B498-43B3-948B-1728B52AA6E4}">
                <adec:decorative xmlns:adec="http://schemas.microsoft.com/office/drawing/2017/decorative" val="1"/>
              </a:ext>
            </a:extLst>
          </p:cNvPr>
          <p:cNvSpPr>
            <a:spLocks/>
          </p:cNvSpPr>
          <p:nvPr/>
        </p:nvSpPr>
        <p:spPr bwMode="auto">
          <a:xfrm>
            <a:off x="4330699" y="3952112"/>
            <a:ext cx="7061201" cy="1160585"/>
          </a:xfrm>
          <a:prstGeom prst="roundRect">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cxnSp>
        <p:nvCxnSpPr>
          <p:cNvPr id="8" name="Straight Connector 7">
            <a:extLst>
              <a:ext uri="{FF2B5EF4-FFF2-40B4-BE49-F238E27FC236}">
                <a16:creationId xmlns:a16="http://schemas.microsoft.com/office/drawing/2014/main" id="{98CA1DD1-C822-AA73-B2AA-65AB95E0FA58}"/>
              </a:ext>
              <a:ext uri="{C183D7F6-B498-43B3-948B-1728B52AA6E4}">
                <adec:decorative xmlns:adec="http://schemas.microsoft.com/office/drawing/2017/decorative" val="1"/>
              </a:ext>
            </a:extLst>
          </p:cNvPr>
          <p:cNvCxnSpPr>
            <a:cxnSpLocks/>
          </p:cNvCxnSpPr>
          <p:nvPr/>
        </p:nvCxnSpPr>
        <p:spPr>
          <a:xfrm>
            <a:off x="1031215" y="2824403"/>
            <a:ext cx="452304" cy="0"/>
          </a:xfrm>
          <a:prstGeom prst="line">
            <a:avLst/>
          </a:prstGeom>
          <a:ln w="2857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96C11E65-D04B-4B01-6127-C1BC35A44F42}"/>
              </a:ext>
            </a:extLst>
          </p:cNvPr>
          <p:cNvSpPr>
            <a:spLocks noGrp="1"/>
          </p:cNvSpPr>
          <p:nvPr>
            <p:ph type="title"/>
          </p:nvPr>
        </p:nvSpPr>
        <p:spPr>
          <a:xfrm>
            <a:off x="584200" y="365125"/>
            <a:ext cx="10912475" cy="492443"/>
          </a:xfrm>
        </p:spPr>
        <p:txBody>
          <a:bodyPr vert="horz"/>
          <a:lstStyle/>
          <a:p>
            <a:r>
              <a:rPr lang="en-US" dirty="0"/>
              <a:t>Windows Server 2025 licensing</a:t>
            </a:r>
          </a:p>
        </p:txBody>
      </p:sp>
      <p:pic>
        <p:nvPicPr>
          <p:cNvPr id="22" name="Graphic 21" descr="Icon of a certificate.">
            <a:extLst>
              <a:ext uri="{FF2B5EF4-FFF2-40B4-BE49-F238E27FC236}">
                <a16:creationId xmlns:a16="http://schemas.microsoft.com/office/drawing/2014/main" id="{BD9BCC18-6774-F322-2B0F-4728CF6A92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3430" y="2045540"/>
            <a:ext cx="596967" cy="596967"/>
          </a:xfrm>
          <a:prstGeom prst="rect">
            <a:avLst/>
          </a:prstGeom>
        </p:spPr>
      </p:pic>
      <p:sp>
        <p:nvSpPr>
          <p:cNvPr id="15" name="Title 13">
            <a:extLst>
              <a:ext uri="{FF2B5EF4-FFF2-40B4-BE49-F238E27FC236}">
                <a16:creationId xmlns:a16="http://schemas.microsoft.com/office/drawing/2014/main" id="{824860AF-7F9E-CAEC-438A-B96B31E6DEF1}"/>
              </a:ext>
            </a:extLst>
          </p:cNvPr>
          <p:cNvSpPr txBox="1">
            <a:spLocks/>
          </p:cNvSpPr>
          <p:nvPr/>
        </p:nvSpPr>
        <p:spPr>
          <a:xfrm>
            <a:off x="1031215" y="2971270"/>
            <a:ext cx="2646228" cy="215443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a:spcBef>
                <a:spcPts val="0"/>
              </a:spcBef>
              <a:spcAft>
                <a:spcPts val="1200"/>
              </a:spcAft>
              <a:defRPr/>
            </a:pPr>
            <a:r>
              <a:rPr lang="en-US" sz="2800" spc="0" dirty="0">
                <a:solidFill>
                  <a:srgbClr val="FFFFFF"/>
                </a:solidFill>
                <a:cs typeface="Segoe UI"/>
              </a:rPr>
              <a:t>Windows Server licensing is different from</a:t>
            </a:r>
            <a:br>
              <a:rPr lang="en-US" sz="2800" spc="0" dirty="0">
                <a:solidFill>
                  <a:srgbClr val="FFFFFF"/>
                </a:solidFill>
                <a:cs typeface="Segoe UI"/>
              </a:rPr>
            </a:br>
            <a:r>
              <a:rPr lang="en-US" sz="2800" spc="0" dirty="0">
                <a:solidFill>
                  <a:srgbClr val="FFFFFF"/>
                </a:solidFill>
                <a:cs typeface="Segoe UI"/>
              </a:rPr>
              <a:t>PC-based licensing.</a:t>
            </a:r>
          </a:p>
        </p:txBody>
      </p:sp>
      <p:sp>
        <p:nvSpPr>
          <p:cNvPr id="16" name="TextBox 15">
            <a:extLst>
              <a:ext uri="{FF2B5EF4-FFF2-40B4-BE49-F238E27FC236}">
                <a16:creationId xmlns:a16="http://schemas.microsoft.com/office/drawing/2014/main" id="{B462E087-02EE-4C6F-56F3-FD554E45EFCB}"/>
              </a:ext>
            </a:extLst>
          </p:cNvPr>
          <p:cNvSpPr txBox="1">
            <a:spLocks/>
          </p:cNvSpPr>
          <p:nvPr/>
        </p:nvSpPr>
        <p:spPr>
          <a:xfrm>
            <a:off x="4330699" y="2130069"/>
            <a:ext cx="7061201" cy="1461939"/>
          </a:xfrm>
          <a:prstGeom prst="rect">
            <a:avLst/>
          </a:prstGeom>
          <a:noFill/>
        </p:spPr>
        <p:txBody>
          <a:bodyPr wrap="square" lIns="0" tIns="0" rIns="0" bIns="0">
            <a:spAutoFit/>
          </a:bodyPr>
          <a:lstStyle/>
          <a:p>
            <a:pPr marL="292100" marR="0" lvl="0" indent="-292100" algn="l" defTabSz="932742"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normalizeH="0" baseline="0" noProof="0" dirty="0">
                <a:ln w="3175">
                  <a:noFill/>
                </a:ln>
                <a:solidFill>
                  <a:srgbClr val="000000"/>
                </a:solidFill>
                <a:effectLst/>
                <a:uLnTx/>
                <a:uFillTx/>
                <a:ea typeface="+mn-ea"/>
                <a:cs typeface="Segoe UI"/>
              </a:rPr>
              <a:t>Customers are demanding models that enable greater mobility of data and apps between on-premises and cloud.</a:t>
            </a:r>
          </a:p>
          <a:p>
            <a:pPr marL="292100" marR="0" lvl="0" indent="-292100" algn="l" defTabSz="932742"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normalizeH="0" baseline="0" noProof="0" dirty="0">
                <a:ln w="3175">
                  <a:noFill/>
                </a:ln>
                <a:solidFill>
                  <a:srgbClr val="000000"/>
                </a:solidFill>
                <a:effectLst/>
                <a:uLnTx/>
                <a:uFillTx/>
                <a:ea typeface="+mn-ea"/>
                <a:cs typeface="Segoe UI"/>
              </a:rPr>
              <a:t>The licensing model establishes a “common currency” for computing resources, regardless of location.</a:t>
            </a:r>
          </a:p>
        </p:txBody>
      </p:sp>
      <p:sp>
        <p:nvSpPr>
          <p:cNvPr id="20" name="Title 13">
            <a:extLst>
              <a:ext uri="{FF2B5EF4-FFF2-40B4-BE49-F238E27FC236}">
                <a16:creationId xmlns:a16="http://schemas.microsoft.com/office/drawing/2014/main" id="{D8BE16BD-3DC1-EB19-427B-DBB30C355372}"/>
              </a:ext>
            </a:extLst>
          </p:cNvPr>
          <p:cNvSpPr txBox="1">
            <a:spLocks/>
          </p:cNvSpPr>
          <p:nvPr/>
        </p:nvSpPr>
        <p:spPr>
          <a:xfrm>
            <a:off x="4594050" y="4163073"/>
            <a:ext cx="6534498"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w="3175">
                  <a:noFill/>
                </a:ln>
                <a:solidFill>
                  <a:srgbClr val="000000"/>
                </a:solidFill>
                <a:effectLst/>
                <a:uLnTx/>
                <a:uFillTx/>
                <a:ea typeface="+mn-ea"/>
                <a:cs typeface="Segoe UI"/>
              </a:rPr>
              <a:t>Let’s take a closer look at Windows Server</a:t>
            </a:r>
            <a:br>
              <a:rPr kumimoji="0" lang="en-US" sz="2400" b="0" i="0" u="none" strike="noStrike" kern="1200" cap="none" spc="0" normalizeH="0" baseline="0" noProof="0" dirty="0">
                <a:ln w="3175">
                  <a:noFill/>
                </a:ln>
                <a:solidFill>
                  <a:srgbClr val="000000"/>
                </a:solidFill>
                <a:effectLst/>
                <a:uLnTx/>
                <a:uFillTx/>
                <a:ea typeface="+mn-ea"/>
                <a:cs typeface="Segoe UI"/>
              </a:rPr>
            </a:br>
            <a:r>
              <a:rPr kumimoji="0" lang="en-US" sz="2400" b="0" i="0" u="none" strike="noStrike" kern="1200" cap="none" spc="0" normalizeH="0" baseline="0" noProof="0" dirty="0">
                <a:ln w="3175">
                  <a:noFill/>
                </a:ln>
                <a:solidFill>
                  <a:srgbClr val="000000"/>
                </a:solidFill>
                <a:effectLst/>
                <a:uLnTx/>
                <a:uFillTx/>
                <a:ea typeface="+mn-ea"/>
                <a:cs typeface="Segoe UI"/>
              </a:rPr>
              <a:t>2025 licensing. </a:t>
            </a:r>
          </a:p>
        </p:txBody>
      </p:sp>
      <p:sp>
        <p:nvSpPr>
          <p:cNvPr id="56" name="Graphic 25">
            <a:hlinkClick r:id="rId9" action="ppaction://hlinksldjump"/>
            <a:extLst>
              <a:ext uri="{FF2B5EF4-FFF2-40B4-BE49-F238E27FC236}">
                <a16:creationId xmlns:a16="http://schemas.microsoft.com/office/drawing/2014/main" id="{B1D6FE8B-4EC2-7CD0-A1FF-8F14870861B8}"/>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55" name="Rectangle: Rounded Corners 54">
            <a:hlinkClick r:id="rId10" action="ppaction://hlinksldjump"/>
            <a:extLst>
              <a:ext uri="{FF2B5EF4-FFF2-40B4-BE49-F238E27FC236}">
                <a16:creationId xmlns:a16="http://schemas.microsoft.com/office/drawing/2014/main" id="{E1BC3CEE-F43B-86B0-DE96-79967ACB7CF7}"/>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Call script &amp; discussion guide </a:t>
            </a:r>
          </a:p>
        </p:txBody>
      </p:sp>
      <p:sp>
        <p:nvSpPr>
          <p:cNvPr id="57" name="Graphic 25">
            <a:hlinkClick r:id="rId11" action="ppaction://hlinksldjump"/>
            <a:extLst>
              <a:ext uri="{FF2B5EF4-FFF2-40B4-BE49-F238E27FC236}">
                <a16:creationId xmlns:a16="http://schemas.microsoft.com/office/drawing/2014/main" id="{2192BF89-4789-41C9-3BF3-BD24DAFE99FD}"/>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53" name="Slide Number Placeholder 4">
            <a:extLst>
              <a:ext uri="{FF2B5EF4-FFF2-40B4-BE49-F238E27FC236}">
                <a16:creationId xmlns:a16="http://schemas.microsoft.com/office/drawing/2014/main" id="{64AB4D34-DA4F-75BB-EB1D-DD51D1938C1C}"/>
              </a:ext>
            </a:extLst>
          </p:cNvPr>
          <p:cNvSpPr>
            <a:spLocks noGrp="1"/>
          </p:cNvSpPr>
          <p:nvPr>
            <p:ph type="sldNum" sz="quarter" idx="4"/>
          </p:nvPr>
        </p:nvSpPr>
        <p:spPr>
          <a:xfrm>
            <a:off x="11609391" y="6428868"/>
            <a:ext cx="290000" cy="270890"/>
          </a:xfrm>
        </p:spPr>
        <p:txBody>
          <a:bodyPr vert="horz" lIns="0" tIns="0" rIns="0" bIns="0" rtlCol="0" anchor="ctr"/>
          <a:lstStyle>
            <a:lvl1pPr algn="ctr">
              <a:defRPr sz="1000">
                <a:solidFill>
                  <a:schemeClr val="tx1"/>
                </a:solidFill>
                <a:latin typeface="+mn-lt"/>
              </a:defRPr>
            </a:lvl1pPr>
          </a:lstStyle>
          <a:p>
            <a:pPr lvl="0"/>
            <a:fld id="{B659B50A-DF3E-4072-815D-F5A3B564ACB5}" type="slidenum">
              <a:rPr lang="en-US" noProof="0" smtClean="0"/>
              <a:pPr lvl="0"/>
              <a:t>12</a:t>
            </a:fld>
            <a:endParaRPr lang="en-US" noProof="0" dirty="0"/>
          </a:p>
        </p:txBody>
      </p:sp>
    </p:spTree>
    <p:extLst>
      <p:ext uri="{BB962C8B-B14F-4D97-AF65-F5344CB8AC3E}">
        <p14:creationId xmlns:p14="http://schemas.microsoft.com/office/powerpoint/2010/main" val="264337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D76C3C8-5E49-5186-454D-881576173B6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2" y="0"/>
            <a:ext cx="12191675" cy="6858000"/>
          </a:xfrm>
          <a:prstGeom prst="rect">
            <a:avLst/>
          </a:prstGeom>
        </p:spPr>
      </p:pic>
      <p:sp>
        <p:nvSpPr>
          <p:cNvPr id="8" name="Rectangle: Rounded Corners 7">
            <a:extLst>
              <a:ext uri="{FF2B5EF4-FFF2-40B4-BE49-F238E27FC236}">
                <a16:creationId xmlns:a16="http://schemas.microsoft.com/office/drawing/2014/main" id="{11DD677F-E7E6-7AAB-178B-4A51DE15BEB0}"/>
              </a:ext>
              <a:ext uri="{C183D7F6-B498-43B3-948B-1728B52AA6E4}">
                <adec:decorative xmlns:adec="http://schemas.microsoft.com/office/drawing/2017/decorative" val="1"/>
              </a:ext>
            </a:extLst>
          </p:cNvPr>
          <p:cNvSpPr/>
          <p:nvPr/>
        </p:nvSpPr>
        <p:spPr bwMode="auto">
          <a:xfrm>
            <a:off x="584200" y="1436688"/>
            <a:ext cx="5410200" cy="4926012"/>
          </a:xfrm>
          <a:prstGeom prst="roundRect">
            <a:avLst>
              <a:gd name="adj" fmla="val 4034"/>
            </a:avLst>
          </a:prstGeom>
          <a:solidFill>
            <a:srgbClr val="FFFFFF"/>
          </a:solidFill>
          <a:ln>
            <a:noFill/>
            <a:headEnd type="none" w="med" len="med"/>
            <a:tailEnd type="none" w="med" len="med"/>
          </a:ln>
          <a:effectLst>
            <a:outerShdw blurRad="317500" algn="ctr" rotWithShape="0">
              <a:srgbClr val="FFFFFF">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13171F"/>
              </a:solidFill>
              <a:cs typeface="Segoe UI" pitchFamily="34" charset="0"/>
            </a:endParaRPr>
          </a:p>
        </p:txBody>
      </p:sp>
      <p:sp>
        <p:nvSpPr>
          <p:cNvPr id="22" name="Rectangle: Rounded Corners 21">
            <a:extLst>
              <a:ext uri="{FF2B5EF4-FFF2-40B4-BE49-F238E27FC236}">
                <a16:creationId xmlns:a16="http://schemas.microsoft.com/office/drawing/2014/main" id="{A603622F-0BE2-BA35-BC91-FB0297B67FD5}"/>
              </a:ext>
              <a:ext uri="{C183D7F6-B498-43B3-948B-1728B52AA6E4}">
                <adec:decorative xmlns:adec="http://schemas.microsoft.com/office/drawing/2017/decorative" val="1"/>
              </a:ext>
            </a:extLst>
          </p:cNvPr>
          <p:cNvSpPr/>
          <p:nvPr/>
        </p:nvSpPr>
        <p:spPr bwMode="auto">
          <a:xfrm>
            <a:off x="6202164" y="1436688"/>
            <a:ext cx="5410200" cy="4926012"/>
          </a:xfrm>
          <a:prstGeom prst="roundRect">
            <a:avLst>
              <a:gd name="adj" fmla="val 4034"/>
            </a:avLst>
          </a:prstGeom>
          <a:solidFill>
            <a:srgbClr val="D7DCE1"/>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5" name="Title 4">
            <a:extLst>
              <a:ext uri="{FF2B5EF4-FFF2-40B4-BE49-F238E27FC236}">
                <a16:creationId xmlns:a16="http://schemas.microsoft.com/office/drawing/2014/main" id="{6EF4A72C-4B73-9356-1725-92CA05121D1F}"/>
              </a:ext>
            </a:extLst>
          </p:cNvPr>
          <p:cNvSpPr>
            <a:spLocks noGrp="1"/>
          </p:cNvSpPr>
          <p:nvPr>
            <p:ph type="title"/>
          </p:nvPr>
        </p:nvSpPr>
        <p:spPr>
          <a:xfrm>
            <a:off x="584200" y="365125"/>
            <a:ext cx="10912475" cy="492443"/>
          </a:xfrm>
        </p:spPr>
        <p:txBody>
          <a:bodyPr/>
          <a:lstStyle/>
          <a:p>
            <a:r>
              <a:rPr lang="en-US" dirty="0">
                <a:solidFill>
                  <a:srgbClr val="F4F3F5"/>
                </a:solidFill>
              </a:rPr>
              <a:t>Windows Server 2025 licensing overview</a:t>
            </a:r>
          </a:p>
        </p:txBody>
      </p:sp>
      <p:sp>
        <p:nvSpPr>
          <p:cNvPr id="20" name="TextBox 19">
            <a:extLst>
              <a:ext uri="{FF2B5EF4-FFF2-40B4-BE49-F238E27FC236}">
                <a16:creationId xmlns:a16="http://schemas.microsoft.com/office/drawing/2014/main" id="{7EF941F5-0F4D-B062-5E4E-6DFBD7E143E2}"/>
              </a:ext>
            </a:extLst>
          </p:cNvPr>
          <p:cNvSpPr txBox="1">
            <a:spLocks/>
          </p:cNvSpPr>
          <p:nvPr/>
        </p:nvSpPr>
        <p:spPr>
          <a:xfrm>
            <a:off x="588263" y="905694"/>
            <a:ext cx="11021125" cy="276999"/>
          </a:xfrm>
          <a:prstGeom prst="rect">
            <a:avLst/>
          </a:prstGeom>
          <a:noFill/>
        </p:spPr>
        <p:txBody>
          <a:bodyPr wrap="square" lIns="0" tIns="0" rIns="0" bIns="0" rtlCol="0">
            <a:spAutoFit/>
          </a:bodyPr>
          <a:lstStyle/>
          <a:p>
            <a:pPr marR="0" lvl="0" indent="0" defTabSz="914367" fontAlgn="auto">
              <a:lnSpc>
                <a:spcPct val="100000"/>
              </a:lnSpc>
              <a:spcBef>
                <a:spcPts val="0"/>
              </a:spcBef>
              <a:spcAft>
                <a:spcPts val="0"/>
              </a:spcAft>
              <a:buClrTx/>
              <a:buSzTx/>
              <a:buFontTx/>
              <a:buNone/>
              <a:tabLst/>
              <a:defRPr/>
            </a:pPr>
            <a:r>
              <a:rPr lang="en-US" dirty="0">
                <a:solidFill>
                  <a:schemeClr val="bg1"/>
                </a:solidFill>
                <a:latin typeface="+mj-lt"/>
                <a:cs typeface="Segoe UI" panose="020B0502040204020203" pitchFamily="34" charset="0"/>
              </a:rPr>
              <a:t>Licensing based on physical cores</a:t>
            </a:r>
          </a:p>
        </p:txBody>
      </p:sp>
      <p:grpSp>
        <p:nvGrpSpPr>
          <p:cNvPr id="2" name="Group 1" descr="A 3D isometric illustration of a physical server. The server has two processors, each containing multiple cores. The cores are represented as small blue squares arranged on top of the processors. The physical server is represented as a rectangular box with labels identifying the &quot;Processor&quot; and &quot;Core.&quot; The front side of the server features three small circular lights or indicators.">
            <a:extLst>
              <a:ext uri="{FF2B5EF4-FFF2-40B4-BE49-F238E27FC236}">
                <a16:creationId xmlns:a16="http://schemas.microsoft.com/office/drawing/2014/main" id="{59DB1C1E-86B3-D112-1CEA-4883623AAD01}"/>
              </a:ext>
            </a:extLst>
          </p:cNvPr>
          <p:cNvGrpSpPr/>
          <p:nvPr/>
        </p:nvGrpSpPr>
        <p:grpSpPr>
          <a:xfrm>
            <a:off x="910802" y="1613019"/>
            <a:ext cx="4756996" cy="4573351"/>
            <a:chOff x="910802" y="1613019"/>
            <a:chExt cx="4756996" cy="4573351"/>
          </a:xfrm>
        </p:grpSpPr>
        <p:pic>
          <p:nvPicPr>
            <p:cNvPr id="10" name="Picture 9">
              <a:extLst>
                <a:ext uri="{FF2B5EF4-FFF2-40B4-BE49-F238E27FC236}">
                  <a16:creationId xmlns:a16="http://schemas.microsoft.com/office/drawing/2014/main" id="{FF624E56-5A3B-9A42-14B7-BD0905ECBBC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82567" y="2211138"/>
              <a:ext cx="4685231" cy="3975232"/>
            </a:xfrm>
            <a:prstGeom prst="rect">
              <a:avLst/>
            </a:prstGeom>
          </p:spPr>
        </p:pic>
        <p:sp>
          <p:nvSpPr>
            <p:cNvPr id="11" name="TextBox 10">
              <a:extLst>
                <a:ext uri="{FF2B5EF4-FFF2-40B4-BE49-F238E27FC236}">
                  <a16:creationId xmlns:a16="http://schemas.microsoft.com/office/drawing/2014/main" id="{A7437D1C-54B5-C41A-A6C8-B6AA8A74736C}"/>
                </a:ext>
              </a:extLst>
            </p:cNvPr>
            <p:cNvSpPr txBox="1"/>
            <p:nvPr/>
          </p:nvSpPr>
          <p:spPr>
            <a:xfrm>
              <a:off x="910802" y="2422264"/>
              <a:ext cx="1091314" cy="307777"/>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2000" b="0" i="0" u="none" strike="noStrike" kern="0" cap="none" normalizeH="0" baseline="0" noProof="0" dirty="0">
                  <a:ln>
                    <a:noFill/>
                  </a:ln>
                  <a:solidFill>
                    <a:srgbClr val="000000"/>
                  </a:solidFill>
                  <a:effectLst/>
                  <a:uLnTx/>
                  <a:uFillTx/>
                  <a:ea typeface="+mn-ea"/>
                  <a:cs typeface="+mn-cs"/>
                </a:rPr>
                <a:t>Processor</a:t>
              </a:r>
            </a:p>
          </p:txBody>
        </p:sp>
        <p:sp>
          <p:nvSpPr>
            <p:cNvPr id="13" name="TextBox 12">
              <a:extLst>
                <a:ext uri="{FF2B5EF4-FFF2-40B4-BE49-F238E27FC236}">
                  <a16:creationId xmlns:a16="http://schemas.microsoft.com/office/drawing/2014/main" id="{157BC5E9-B0EE-62EB-1E0D-8CFF51DF52FD}"/>
                </a:ext>
              </a:extLst>
            </p:cNvPr>
            <p:cNvSpPr txBox="1"/>
            <p:nvPr/>
          </p:nvSpPr>
          <p:spPr>
            <a:xfrm>
              <a:off x="2970282" y="1613019"/>
              <a:ext cx="549570" cy="307777"/>
            </a:xfrm>
            <a:prstGeom prst="rect">
              <a:avLst/>
            </a:prstGeom>
            <a:noFill/>
          </p:spPr>
          <p:txBody>
            <a:bodyPr wrap="square" lIns="0" tIns="0" rIns="0" bIns="0"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2000" b="0" i="0" u="none" strike="noStrike" kern="0" cap="none" normalizeH="0" baseline="0" noProof="0" dirty="0">
                  <a:ln>
                    <a:noFill/>
                  </a:ln>
                  <a:solidFill>
                    <a:srgbClr val="000000"/>
                  </a:solidFill>
                  <a:effectLst/>
                  <a:uLnTx/>
                  <a:uFillTx/>
                  <a:ea typeface="+mn-ea"/>
                  <a:cs typeface="+mn-cs"/>
                </a:rPr>
                <a:t>Core</a:t>
              </a:r>
            </a:p>
          </p:txBody>
        </p:sp>
        <p:cxnSp>
          <p:nvCxnSpPr>
            <p:cNvPr id="14" name="Straight Arrow Connector 13">
              <a:extLst>
                <a:ext uri="{FF2B5EF4-FFF2-40B4-BE49-F238E27FC236}">
                  <a16:creationId xmlns:a16="http://schemas.microsoft.com/office/drawing/2014/main" id="{C8E142B0-B932-C375-8BD7-81466DDC585E}"/>
                </a:ext>
              </a:extLst>
            </p:cNvPr>
            <p:cNvCxnSpPr/>
            <p:nvPr/>
          </p:nvCxnSpPr>
          <p:spPr>
            <a:xfrm flipH="1">
              <a:off x="1429247" y="2780892"/>
              <a:ext cx="0" cy="563689"/>
            </a:xfrm>
            <a:prstGeom prst="straightConnector1">
              <a:avLst/>
            </a:prstGeom>
            <a:noFill/>
            <a:ln w="12700" cap="flat" cmpd="sng" algn="ctr">
              <a:solidFill>
                <a:schemeClr val="tx2"/>
              </a:solidFill>
              <a:prstDash val="solid"/>
              <a:headEnd type="none"/>
              <a:tailEnd type="triangle" w="lg" len="med"/>
            </a:ln>
            <a:effectLst/>
          </p:spPr>
        </p:cxnSp>
        <p:cxnSp>
          <p:nvCxnSpPr>
            <p:cNvPr id="15" name="Straight Arrow Connector 14">
              <a:extLst>
                <a:ext uri="{FF2B5EF4-FFF2-40B4-BE49-F238E27FC236}">
                  <a16:creationId xmlns:a16="http://schemas.microsoft.com/office/drawing/2014/main" id="{8C6E1593-03FC-EA90-3D85-3C6E70E8202C}"/>
                </a:ext>
              </a:extLst>
            </p:cNvPr>
            <p:cNvCxnSpPr/>
            <p:nvPr/>
          </p:nvCxnSpPr>
          <p:spPr>
            <a:xfrm flipH="1">
              <a:off x="3240438" y="1931657"/>
              <a:ext cx="0" cy="563689"/>
            </a:xfrm>
            <a:prstGeom prst="straightConnector1">
              <a:avLst/>
            </a:prstGeom>
            <a:noFill/>
            <a:ln w="12700" cap="flat" cmpd="sng" algn="ctr">
              <a:solidFill>
                <a:schemeClr val="tx2"/>
              </a:solidFill>
              <a:prstDash val="solid"/>
              <a:headEnd type="none"/>
              <a:tailEnd type="triangle" w="lg" len="med"/>
            </a:ln>
            <a:effectLst/>
          </p:spPr>
        </p:cxnSp>
        <p:sp>
          <p:nvSpPr>
            <p:cNvPr id="16" name="TextBox 15">
              <a:extLst>
                <a:ext uri="{FF2B5EF4-FFF2-40B4-BE49-F238E27FC236}">
                  <a16:creationId xmlns:a16="http://schemas.microsoft.com/office/drawing/2014/main" id="{3A274F2B-CC0D-5F77-E15D-51334793929A}"/>
                </a:ext>
              </a:extLst>
            </p:cNvPr>
            <p:cNvSpPr txBox="1"/>
            <p:nvPr/>
          </p:nvSpPr>
          <p:spPr>
            <a:xfrm>
              <a:off x="1145690" y="5130683"/>
              <a:ext cx="1017387" cy="615553"/>
            </a:xfrm>
            <a:prstGeom prst="rect">
              <a:avLst/>
            </a:prstGeom>
            <a:noFill/>
          </p:spPr>
          <p:txBody>
            <a:bodyPr wrap="square" lIns="0" tIns="0" rIns="0" bIns="0" rtlCol="0">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2000" b="0" i="0" u="none" strike="noStrike" kern="0" cap="none" normalizeH="0" baseline="0" noProof="0" dirty="0">
                  <a:ln>
                    <a:noFill/>
                  </a:ln>
                  <a:solidFill>
                    <a:srgbClr val="000000"/>
                  </a:solidFill>
                  <a:effectLst/>
                  <a:uLnTx/>
                  <a:uFillTx/>
                  <a:ea typeface="+mn-ea"/>
                  <a:cs typeface="+mn-cs"/>
                </a:rPr>
                <a:t>Physical </a:t>
              </a:r>
              <a:br>
                <a:rPr kumimoji="0" lang="en-US" sz="2000" b="0" i="0" u="none" strike="noStrike" kern="0" cap="none" normalizeH="0" baseline="0" noProof="0" dirty="0">
                  <a:ln>
                    <a:noFill/>
                  </a:ln>
                  <a:solidFill>
                    <a:srgbClr val="000000"/>
                  </a:solidFill>
                  <a:effectLst/>
                  <a:uLnTx/>
                  <a:uFillTx/>
                  <a:ea typeface="+mn-ea"/>
                  <a:cs typeface="+mn-cs"/>
                </a:rPr>
              </a:br>
              <a:r>
                <a:rPr kumimoji="0" lang="en-US" sz="2000" b="0" i="0" u="none" strike="noStrike" kern="0" cap="none" normalizeH="0" baseline="0" noProof="0" dirty="0">
                  <a:ln>
                    <a:noFill/>
                  </a:ln>
                  <a:solidFill>
                    <a:srgbClr val="000000"/>
                  </a:solidFill>
                  <a:effectLst/>
                  <a:uLnTx/>
                  <a:uFillTx/>
                  <a:ea typeface="+mn-ea"/>
                  <a:cs typeface="+mn-cs"/>
                </a:rPr>
                <a:t>server</a:t>
              </a:r>
            </a:p>
          </p:txBody>
        </p:sp>
      </p:grpSp>
      <p:sp>
        <p:nvSpPr>
          <p:cNvPr id="31" name="Rectangle 30">
            <a:extLst>
              <a:ext uri="{FF2B5EF4-FFF2-40B4-BE49-F238E27FC236}">
                <a16:creationId xmlns:a16="http://schemas.microsoft.com/office/drawing/2014/main" id="{89EA2D89-8C9D-308E-DE17-4A33BA7F6A79}"/>
              </a:ext>
            </a:extLst>
          </p:cNvPr>
          <p:cNvSpPr/>
          <p:nvPr/>
        </p:nvSpPr>
        <p:spPr>
          <a:xfrm>
            <a:off x="6336903" y="1553333"/>
            <a:ext cx="4244752" cy="553998"/>
          </a:xfrm>
          <a:prstGeom prst="rect">
            <a:avLst/>
          </a:prstGeom>
        </p:spPr>
        <p:txBody>
          <a:bodyPr wrap="none" lIns="0" tIns="0" rIns="0" bIns="0">
            <a:spAutoFit/>
          </a:bodyPr>
          <a:lstStyle/>
          <a:p>
            <a:pPr marL="0" marR="0" lvl="0" indent="0" algn="l" defTabSz="914460" rtl="0" eaLnBrk="1" fontAlgn="auto" latinLnBrk="0" hangingPunct="1">
              <a:spcBef>
                <a:spcPts val="0"/>
              </a:spcBef>
              <a:spcAft>
                <a:spcPts val="0"/>
              </a:spcAft>
              <a:buClrTx/>
              <a:buSzTx/>
              <a:buFontTx/>
              <a:buNone/>
              <a:tabLst/>
              <a:defRPr/>
            </a:pPr>
            <a:r>
              <a:rPr kumimoji="0" lang="en-US" b="1" i="0" u="none" strike="noStrike" kern="0" cap="none" normalizeH="0" baseline="0" noProof="0" dirty="0">
                <a:ln>
                  <a:noFill/>
                </a:ln>
                <a:solidFill>
                  <a:srgbClr val="263355"/>
                </a:solidFill>
                <a:effectLst/>
                <a:uLnTx/>
                <a:uFillTx/>
                <a:latin typeface="+mj-lt"/>
                <a:ea typeface="+mn-ea"/>
                <a:cs typeface="Segoe UI Semibold" panose="020B0702040204020203" pitchFamily="34" charset="0"/>
              </a:rPr>
              <a:t>To be compliant, all physical cores must </a:t>
            </a:r>
            <a:br>
              <a:rPr kumimoji="0" lang="en-US" b="1" i="0" u="none" strike="noStrike" kern="0" cap="none" normalizeH="0" baseline="0" noProof="0" dirty="0">
                <a:ln>
                  <a:noFill/>
                </a:ln>
                <a:solidFill>
                  <a:srgbClr val="263355"/>
                </a:solidFill>
                <a:effectLst/>
                <a:uLnTx/>
                <a:uFillTx/>
                <a:latin typeface="+mj-lt"/>
                <a:ea typeface="+mn-ea"/>
                <a:cs typeface="Segoe UI Semibold" panose="020B0702040204020203" pitchFamily="34" charset="0"/>
              </a:rPr>
            </a:br>
            <a:r>
              <a:rPr kumimoji="0" lang="en-US" b="1" i="0" u="none" strike="noStrike" kern="0" cap="none" normalizeH="0" baseline="0" noProof="0" dirty="0">
                <a:ln>
                  <a:noFill/>
                </a:ln>
                <a:solidFill>
                  <a:srgbClr val="263355"/>
                </a:solidFill>
                <a:effectLst/>
                <a:uLnTx/>
                <a:uFillTx/>
                <a:latin typeface="+mj-lt"/>
                <a:ea typeface="+mn-ea"/>
                <a:cs typeface="Segoe UI Semibold" panose="020B0702040204020203" pitchFamily="34" charset="0"/>
              </a:rPr>
              <a:t>be licensed.</a:t>
            </a:r>
          </a:p>
        </p:txBody>
      </p:sp>
      <p:grpSp>
        <p:nvGrpSpPr>
          <p:cNvPr id="3" name="Group 2" descr="A processor with eight cores, labeled as number one.&#10;Next to the processor is a green checkmark and text stating “Minimum 8 cores/processor.” ">
            <a:extLst>
              <a:ext uri="{FF2B5EF4-FFF2-40B4-BE49-F238E27FC236}">
                <a16:creationId xmlns:a16="http://schemas.microsoft.com/office/drawing/2014/main" id="{2C3A8B4D-5139-6DC1-A6ED-972649FC8826}"/>
              </a:ext>
            </a:extLst>
          </p:cNvPr>
          <p:cNvGrpSpPr/>
          <p:nvPr/>
        </p:nvGrpSpPr>
        <p:grpSpPr>
          <a:xfrm>
            <a:off x="6336903" y="2211138"/>
            <a:ext cx="5140722" cy="1948204"/>
            <a:chOff x="6336903" y="2211138"/>
            <a:chExt cx="5140722" cy="1948204"/>
          </a:xfrm>
        </p:grpSpPr>
        <p:sp>
          <p:nvSpPr>
            <p:cNvPr id="29" name="Rectangle: Rounded Corners 28">
              <a:extLst>
                <a:ext uri="{FF2B5EF4-FFF2-40B4-BE49-F238E27FC236}">
                  <a16:creationId xmlns:a16="http://schemas.microsoft.com/office/drawing/2014/main" id="{E8CC80F3-5105-BB8C-91F0-1CE809222110}"/>
                </a:ext>
              </a:extLst>
            </p:cNvPr>
            <p:cNvSpPr>
              <a:spLocks/>
            </p:cNvSpPr>
            <p:nvPr/>
          </p:nvSpPr>
          <p:spPr bwMode="auto">
            <a:xfrm>
              <a:off x="6336903" y="2211138"/>
              <a:ext cx="5140722" cy="1948204"/>
            </a:xfrm>
            <a:prstGeom prst="roundRect">
              <a:avLst>
                <a:gd name="adj" fmla="val 5950"/>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pic>
          <p:nvPicPr>
            <p:cNvPr id="36" name="Picture 35">
              <a:extLst>
                <a:ext uri="{FF2B5EF4-FFF2-40B4-BE49-F238E27FC236}">
                  <a16:creationId xmlns:a16="http://schemas.microsoft.com/office/drawing/2014/main" id="{A24BFA55-B66E-2B71-532C-C93F03639A0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223457" y="2439497"/>
              <a:ext cx="2012200" cy="1491487"/>
            </a:xfrm>
            <a:prstGeom prst="rect">
              <a:avLst/>
            </a:prstGeom>
          </p:spPr>
        </p:pic>
        <p:sp>
          <p:nvSpPr>
            <p:cNvPr id="47" name="Freeform: Shape 46">
              <a:extLst>
                <a:ext uri="{FF2B5EF4-FFF2-40B4-BE49-F238E27FC236}">
                  <a16:creationId xmlns:a16="http://schemas.microsoft.com/office/drawing/2014/main" id="{4295D389-DA24-0401-AB70-688541A90215}"/>
                </a:ext>
              </a:extLst>
            </p:cNvPr>
            <p:cNvSpPr>
              <a:spLocks/>
            </p:cNvSpPr>
            <p:nvPr/>
          </p:nvSpPr>
          <p:spPr>
            <a:xfrm>
              <a:off x="6336904" y="2919469"/>
              <a:ext cx="674215" cy="531542"/>
            </a:xfrm>
            <a:custGeom>
              <a:avLst/>
              <a:gdLst>
                <a:gd name="connsiteX0" fmla="*/ 0 w 805444"/>
                <a:gd name="connsiteY0" fmla="*/ 0 h 635001"/>
                <a:gd name="connsiteX1" fmla="*/ 49 w 805444"/>
                <a:gd name="connsiteY1" fmla="*/ 0 h 635001"/>
                <a:gd name="connsiteX2" fmla="*/ 49 w 805444"/>
                <a:gd name="connsiteY2" fmla="*/ 33837 h 635001"/>
                <a:gd name="connsiteX3" fmla="*/ 135297 w 805444"/>
                <a:gd name="connsiteY3" fmla="*/ 169436 h 635001"/>
                <a:gd name="connsiteX4" fmla="*/ 240855 w 805444"/>
                <a:gd name="connsiteY4" fmla="*/ 118427 h 635001"/>
                <a:gd name="connsiteX5" fmla="*/ 488006 w 805444"/>
                <a:gd name="connsiteY5" fmla="*/ 0 h 635001"/>
                <a:gd name="connsiteX6" fmla="*/ 805444 w 805444"/>
                <a:gd name="connsiteY6" fmla="*/ 317501 h 635001"/>
                <a:gd name="connsiteX7" fmla="*/ 488006 w 805444"/>
                <a:gd name="connsiteY7" fmla="*/ 635001 h 635001"/>
                <a:gd name="connsiteX8" fmla="*/ 241617 w 805444"/>
                <a:gd name="connsiteY8" fmla="*/ 517592 h 635001"/>
                <a:gd name="connsiteX9" fmla="*/ 136439 w 805444"/>
                <a:gd name="connsiteY9" fmla="*/ 467092 h 635001"/>
                <a:gd name="connsiteX10" fmla="*/ 135297 w 805444"/>
                <a:gd name="connsiteY10" fmla="*/ 467092 h 635001"/>
                <a:gd name="connsiteX11" fmla="*/ 49 w 805444"/>
                <a:gd name="connsiteY11" fmla="*/ 602692 h 635001"/>
                <a:gd name="connsiteX12" fmla="*/ 49 w 805444"/>
                <a:gd name="connsiteY12" fmla="*/ 635001 h 635001"/>
                <a:gd name="connsiteX13" fmla="*/ 0 w 805444"/>
                <a:gd name="connsiteY13" fmla="*/ 635001 h 63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444" h="635001">
                  <a:moveTo>
                    <a:pt x="0" y="0"/>
                  </a:moveTo>
                  <a:lnTo>
                    <a:pt x="49" y="0"/>
                  </a:lnTo>
                  <a:lnTo>
                    <a:pt x="49" y="33837"/>
                  </a:lnTo>
                  <a:cubicBezTo>
                    <a:pt x="49" y="108760"/>
                    <a:pt x="60567" y="169436"/>
                    <a:pt x="135297" y="169436"/>
                  </a:cubicBezTo>
                  <a:cubicBezTo>
                    <a:pt x="176404" y="169436"/>
                    <a:pt x="214974" y="150483"/>
                    <a:pt x="240855" y="118427"/>
                  </a:cubicBezTo>
                  <a:cubicBezTo>
                    <a:pt x="298964" y="46175"/>
                    <a:pt x="388030" y="0"/>
                    <a:pt x="488006" y="0"/>
                  </a:cubicBezTo>
                  <a:cubicBezTo>
                    <a:pt x="663345" y="0"/>
                    <a:pt x="805444" y="142086"/>
                    <a:pt x="805444" y="317501"/>
                  </a:cubicBezTo>
                  <a:cubicBezTo>
                    <a:pt x="805444" y="492788"/>
                    <a:pt x="663345" y="635001"/>
                    <a:pt x="488006" y="635001"/>
                  </a:cubicBezTo>
                  <a:cubicBezTo>
                    <a:pt x="388537" y="635001"/>
                    <a:pt x="299726" y="589208"/>
                    <a:pt x="241617" y="517592"/>
                  </a:cubicBezTo>
                  <a:cubicBezTo>
                    <a:pt x="215734" y="485792"/>
                    <a:pt x="177291" y="467092"/>
                    <a:pt x="136439" y="467092"/>
                  </a:cubicBezTo>
                  <a:lnTo>
                    <a:pt x="135297" y="467092"/>
                  </a:lnTo>
                  <a:cubicBezTo>
                    <a:pt x="60567" y="467092"/>
                    <a:pt x="49" y="527768"/>
                    <a:pt x="49" y="602692"/>
                  </a:cubicBezTo>
                  <a:lnTo>
                    <a:pt x="49" y="635001"/>
                  </a:lnTo>
                  <a:lnTo>
                    <a:pt x="0" y="635001"/>
                  </a:ln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41" name="Oval 40">
              <a:extLst>
                <a:ext uri="{FF2B5EF4-FFF2-40B4-BE49-F238E27FC236}">
                  <a16:creationId xmlns:a16="http://schemas.microsoft.com/office/drawing/2014/main" id="{1F5D7471-A3A9-4D29-8852-4FAFB9C61844}"/>
                </a:ext>
              </a:extLst>
            </p:cNvPr>
            <p:cNvSpPr>
              <a:spLocks/>
            </p:cNvSpPr>
            <p:nvPr/>
          </p:nvSpPr>
          <p:spPr bwMode="auto">
            <a:xfrm>
              <a:off x="6537317" y="2977209"/>
              <a:ext cx="416064" cy="416064"/>
            </a:xfrm>
            <a:prstGeom prst="ellipse">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400" dirty="0">
                  <a:gradFill flip="none" rotWithShape="1">
                    <a:gsLst>
                      <a:gs pos="0">
                        <a:srgbClr val="2A7CD0"/>
                      </a:gs>
                      <a:gs pos="99000">
                        <a:schemeClr val="tx2"/>
                      </a:gs>
                    </a:gsLst>
                    <a:lin ang="2700000" scaled="1"/>
                    <a:tileRect/>
                  </a:gradFill>
                  <a:latin typeface="+mj-lt"/>
                  <a:cs typeface="Segoe UI" pitchFamily="34" charset="0"/>
                </a:rPr>
                <a:t>1</a:t>
              </a:r>
            </a:p>
          </p:txBody>
        </p:sp>
        <p:sp>
          <p:nvSpPr>
            <p:cNvPr id="52" name="Rectangle: Rounded Corners 51">
              <a:extLst>
                <a:ext uri="{FF2B5EF4-FFF2-40B4-BE49-F238E27FC236}">
                  <a16:creationId xmlns:a16="http://schemas.microsoft.com/office/drawing/2014/main" id="{68218331-3CBF-4CC7-8AB1-F7A4427B2CCA}"/>
                </a:ext>
                <a:ext uri="{C183D7F6-B498-43B3-948B-1728B52AA6E4}">
                  <adec:decorative xmlns:adec="http://schemas.microsoft.com/office/drawing/2017/decorative" val="1"/>
                </a:ext>
              </a:extLst>
            </p:cNvPr>
            <p:cNvSpPr/>
            <p:nvPr/>
          </p:nvSpPr>
          <p:spPr bwMode="auto">
            <a:xfrm>
              <a:off x="9468746" y="2331881"/>
              <a:ext cx="1892674" cy="1706720"/>
            </a:xfrm>
            <a:prstGeom prst="roundRect">
              <a:avLst>
                <a:gd name="adj" fmla="val 5529"/>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60" name="Rectangle 59">
              <a:extLst>
                <a:ext uri="{FF2B5EF4-FFF2-40B4-BE49-F238E27FC236}">
                  <a16:creationId xmlns:a16="http://schemas.microsoft.com/office/drawing/2014/main" id="{0FEB6491-228B-0902-39DC-C0C4A095D2B7}"/>
                </a:ext>
              </a:extLst>
            </p:cNvPr>
            <p:cNvSpPr/>
            <p:nvPr/>
          </p:nvSpPr>
          <p:spPr>
            <a:xfrm>
              <a:off x="10275842" y="2862075"/>
              <a:ext cx="933591" cy="646331"/>
            </a:xfrm>
            <a:prstGeom prst="rect">
              <a:avLst/>
            </a:prstGeom>
          </p:spPr>
          <p:txBody>
            <a:bodyPr wrap="square" lIns="0" tIns="0" rIns="0" bIns="0">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000000"/>
                  </a:solidFill>
                  <a:effectLst/>
                  <a:uLnTx/>
                  <a:uFillTx/>
                  <a:ea typeface="+mn-ea"/>
                  <a:cs typeface="+mn-cs"/>
                </a:rPr>
                <a:t>Minimum</a:t>
              </a:r>
              <a:br>
                <a:rPr kumimoji="0" lang="en-US" sz="1400" b="0" i="0" u="none" strike="noStrike" kern="0" cap="none" normalizeH="0" baseline="0" noProof="0" dirty="0">
                  <a:ln>
                    <a:noFill/>
                  </a:ln>
                  <a:solidFill>
                    <a:srgbClr val="000000"/>
                  </a:solidFill>
                  <a:effectLst/>
                  <a:uLnTx/>
                  <a:uFillTx/>
                  <a:ea typeface="+mn-ea"/>
                  <a:cs typeface="+mn-cs"/>
                </a:rPr>
              </a:br>
              <a:r>
                <a:rPr kumimoji="0" lang="en-US" sz="1400" b="0" i="0" u="none" strike="noStrike" kern="0" cap="none" normalizeH="0" baseline="0" noProof="0" dirty="0">
                  <a:ln>
                    <a:noFill/>
                  </a:ln>
                  <a:solidFill>
                    <a:srgbClr val="000000"/>
                  </a:solidFill>
                  <a:effectLst/>
                  <a:uLnTx/>
                  <a:uFillTx/>
                  <a:ea typeface="+mn-ea"/>
                  <a:cs typeface="+mn-cs"/>
                </a:rPr>
                <a:t>8 cores/</a:t>
              </a:r>
              <a:br>
                <a:rPr kumimoji="0" lang="en-US" sz="1400" b="0" i="0" u="none" strike="noStrike" kern="0" cap="none" normalizeH="0" baseline="0" noProof="0" dirty="0">
                  <a:ln>
                    <a:noFill/>
                  </a:ln>
                  <a:solidFill>
                    <a:srgbClr val="000000"/>
                  </a:solidFill>
                  <a:effectLst/>
                  <a:uLnTx/>
                  <a:uFillTx/>
                  <a:ea typeface="+mn-ea"/>
                  <a:cs typeface="+mn-cs"/>
                </a:rPr>
              </a:br>
              <a:r>
                <a:rPr kumimoji="0" lang="en-US" sz="1400" b="0" i="0" u="none" strike="noStrike" kern="0" cap="none" normalizeH="0" baseline="0" noProof="0" dirty="0">
                  <a:ln>
                    <a:noFill/>
                  </a:ln>
                  <a:solidFill>
                    <a:srgbClr val="000000"/>
                  </a:solidFill>
                  <a:effectLst/>
                  <a:uLnTx/>
                  <a:uFillTx/>
                  <a:ea typeface="+mn-ea"/>
                  <a:cs typeface="+mn-cs"/>
                </a:rPr>
                <a:t>processor</a:t>
              </a:r>
            </a:p>
          </p:txBody>
        </p:sp>
        <p:sp>
          <p:nvSpPr>
            <p:cNvPr id="18" name="Graphic 11">
              <a:extLst>
                <a:ext uri="{FF2B5EF4-FFF2-40B4-BE49-F238E27FC236}">
                  <a16:creationId xmlns:a16="http://schemas.microsoft.com/office/drawing/2014/main" id="{8C89652E-728B-392F-8B57-F46C36635B80}"/>
                </a:ext>
              </a:extLst>
            </p:cNvPr>
            <p:cNvSpPr/>
            <p:nvPr/>
          </p:nvSpPr>
          <p:spPr>
            <a:xfrm>
              <a:off x="9624727" y="2935942"/>
              <a:ext cx="497484" cy="497484"/>
            </a:xfrm>
            <a:custGeom>
              <a:avLst/>
              <a:gdLst>
                <a:gd name="connsiteX0" fmla="*/ 30956 w 171450"/>
                <a:gd name="connsiteY0" fmla="*/ 0 h 171450"/>
                <a:gd name="connsiteX1" fmla="*/ 0 w 171450"/>
                <a:gd name="connsiteY1" fmla="*/ 30956 h 171450"/>
                <a:gd name="connsiteX2" fmla="*/ 0 w 171450"/>
                <a:gd name="connsiteY2" fmla="*/ 140494 h 171450"/>
                <a:gd name="connsiteX3" fmla="*/ 30956 w 171450"/>
                <a:gd name="connsiteY3" fmla="*/ 171450 h 171450"/>
                <a:gd name="connsiteX4" fmla="*/ 140494 w 171450"/>
                <a:gd name="connsiteY4" fmla="*/ 171450 h 171450"/>
                <a:gd name="connsiteX5" fmla="*/ 171450 w 171450"/>
                <a:gd name="connsiteY5" fmla="*/ 140494 h 171450"/>
                <a:gd name="connsiteX6" fmla="*/ 171450 w 171450"/>
                <a:gd name="connsiteY6" fmla="*/ 30956 h 171450"/>
                <a:gd name="connsiteX7" fmla="*/ 140494 w 171450"/>
                <a:gd name="connsiteY7" fmla="*/ 0 h 171450"/>
                <a:gd name="connsiteX8" fmla="*/ 30956 w 171450"/>
                <a:gd name="connsiteY8" fmla="*/ 0 h 171450"/>
                <a:gd name="connsiteX9" fmla="*/ 126492 w 171450"/>
                <a:gd name="connsiteY9" fmla="*/ 64579 h 171450"/>
                <a:gd name="connsiteX10" fmla="*/ 78867 w 171450"/>
                <a:gd name="connsiteY10" fmla="*/ 112205 h 171450"/>
                <a:gd name="connsiteX11" fmla="*/ 68771 w 171450"/>
                <a:gd name="connsiteY11" fmla="*/ 112205 h 171450"/>
                <a:gd name="connsiteX12" fmla="*/ 49682 w 171450"/>
                <a:gd name="connsiteY12" fmla="*/ 93116 h 171450"/>
                <a:gd name="connsiteX13" fmla="*/ 49326 w 171450"/>
                <a:gd name="connsiteY13" fmla="*/ 83020 h 171450"/>
                <a:gd name="connsiteX14" fmla="*/ 59422 w 171450"/>
                <a:gd name="connsiteY14" fmla="*/ 82664 h 171450"/>
                <a:gd name="connsiteX15" fmla="*/ 59779 w 171450"/>
                <a:gd name="connsiteY15" fmla="*/ 83020 h 171450"/>
                <a:gd name="connsiteX16" fmla="*/ 73819 w 171450"/>
                <a:gd name="connsiteY16" fmla="*/ 97050 h 171450"/>
                <a:gd name="connsiteX17" fmla="*/ 116396 w 171450"/>
                <a:gd name="connsiteY17" fmla="*/ 54473 h 171450"/>
                <a:gd name="connsiteX18" fmla="*/ 126497 w 171450"/>
                <a:gd name="connsiteY18" fmla="*/ 54303 h 171450"/>
                <a:gd name="connsiteX19" fmla="*/ 126667 w 171450"/>
                <a:gd name="connsiteY19" fmla="*/ 64404 h 171450"/>
                <a:gd name="connsiteX20" fmla="*/ 126492 w 171450"/>
                <a:gd name="connsiteY20" fmla="*/ 6457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171450">
                  <a:moveTo>
                    <a:pt x="30956" y="0"/>
                  </a:moveTo>
                  <a:cubicBezTo>
                    <a:pt x="13860" y="0"/>
                    <a:pt x="0" y="13860"/>
                    <a:pt x="0" y="30956"/>
                  </a:cubicBezTo>
                  <a:lnTo>
                    <a:pt x="0" y="140494"/>
                  </a:lnTo>
                  <a:cubicBezTo>
                    <a:pt x="0" y="157590"/>
                    <a:pt x="13860" y="171450"/>
                    <a:pt x="30956" y="171450"/>
                  </a:cubicBezTo>
                  <a:lnTo>
                    <a:pt x="140494" y="171450"/>
                  </a:lnTo>
                  <a:cubicBezTo>
                    <a:pt x="157590" y="171450"/>
                    <a:pt x="171450" y="157590"/>
                    <a:pt x="171450" y="140494"/>
                  </a:cubicBezTo>
                  <a:lnTo>
                    <a:pt x="171450" y="30956"/>
                  </a:lnTo>
                  <a:cubicBezTo>
                    <a:pt x="171450" y="13860"/>
                    <a:pt x="157590" y="0"/>
                    <a:pt x="140494" y="0"/>
                  </a:cubicBezTo>
                  <a:lnTo>
                    <a:pt x="30956" y="0"/>
                  </a:lnTo>
                  <a:close/>
                  <a:moveTo>
                    <a:pt x="126492" y="64579"/>
                  </a:moveTo>
                  <a:lnTo>
                    <a:pt x="78867" y="112205"/>
                  </a:lnTo>
                  <a:cubicBezTo>
                    <a:pt x="76078" y="114991"/>
                    <a:pt x="71559" y="114991"/>
                    <a:pt x="68771" y="112205"/>
                  </a:cubicBezTo>
                  <a:lnTo>
                    <a:pt x="49682" y="93116"/>
                  </a:lnTo>
                  <a:cubicBezTo>
                    <a:pt x="46796" y="90427"/>
                    <a:pt x="46636" y="85906"/>
                    <a:pt x="49326" y="83020"/>
                  </a:cubicBezTo>
                  <a:cubicBezTo>
                    <a:pt x="52016" y="80134"/>
                    <a:pt x="56536" y="79974"/>
                    <a:pt x="59422" y="82664"/>
                  </a:cubicBezTo>
                  <a:cubicBezTo>
                    <a:pt x="59545" y="82778"/>
                    <a:pt x="59664" y="82897"/>
                    <a:pt x="59779" y="83020"/>
                  </a:cubicBezTo>
                  <a:lnTo>
                    <a:pt x="73819" y="97050"/>
                  </a:lnTo>
                  <a:lnTo>
                    <a:pt x="116396" y="54473"/>
                  </a:lnTo>
                  <a:cubicBezTo>
                    <a:pt x="119138" y="51637"/>
                    <a:pt x="123660" y="51560"/>
                    <a:pt x="126497" y="54303"/>
                  </a:cubicBezTo>
                  <a:cubicBezTo>
                    <a:pt x="129333" y="57045"/>
                    <a:pt x="129410" y="61568"/>
                    <a:pt x="126667" y="64404"/>
                  </a:cubicBezTo>
                  <a:cubicBezTo>
                    <a:pt x="126610" y="64464"/>
                    <a:pt x="126551" y="64522"/>
                    <a:pt x="126492" y="64579"/>
                  </a:cubicBezTo>
                  <a:close/>
                </a:path>
              </a:pathLst>
            </a:cu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7" name="Group 6" descr="A 3D isometric illustration of a physical server. Next to the server is a green checkmark and text stating “Minimum16 cores/server.” ">
            <a:extLst>
              <a:ext uri="{FF2B5EF4-FFF2-40B4-BE49-F238E27FC236}">
                <a16:creationId xmlns:a16="http://schemas.microsoft.com/office/drawing/2014/main" id="{56A86B01-7A7A-DDCF-0D24-8346024E156D}"/>
              </a:ext>
            </a:extLst>
          </p:cNvPr>
          <p:cNvGrpSpPr/>
          <p:nvPr/>
        </p:nvGrpSpPr>
        <p:grpSpPr>
          <a:xfrm>
            <a:off x="6336903" y="4286341"/>
            <a:ext cx="5140722" cy="1948204"/>
            <a:chOff x="6336903" y="4286341"/>
            <a:chExt cx="5140722" cy="1948204"/>
          </a:xfrm>
        </p:grpSpPr>
        <p:sp>
          <p:nvSpPr>
            <p:cNvPr id="32" name="Rectangle: Rounded Corners 31">
              <a:extLst>
                <a:ext uri="{FF2B5EF4-FFF2-40B4-BE49-F238E27FC236}">
                  <a16:creationId xmlns:a16="http://schemas.microsoft.com/office/drawing/2014/main" id="{317B2E58-48D0-DB49-AABF-350634ECA322}"/>
                </a:ext>
              </a:extLst>
            </p:cNvPr>
            <p:cNvSpPr>
              <a:spLocks/>
            </p:cNvSpPr>
            <p:nvPr/>
          </p:nvSpPr>
          <p:spPr bwMode="auto">
            <a:xfrm>
              <a:off x="6336903" y="4286341"/>
              <a:ext cx="5140722" cy="1948204"/>
            </a:xfrm>
            <a:prstGeom prst="roundRect">
              <a:avLst>
                <a:gd name="adj" fmla="val 5950"/>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pic>
          <p:nvPicPr>
            <p:cNvPr id="37" name="Picture 36">
              <a:extLst>
                <a:ext uri="{FF2B5EF4-FFF2-40B4-BE49-F238E27FC236}">
                  <a16:creationId xmlns:a16="http://schemas.microsoft.com/office/drawing/2014/main" id="{44D3FE8C-6CE1-A9D2-28C7-ECFF41061C7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229797" y="4412185"/>
              <a:ext cx="1999522" cy="1696516"/>
            </a:xfrm>
            <a:prstGeom prst="rect">
              <a:avLst/>
            </a:prstGeom>
          </p:spPr>
        </p:pic>
        <p:grpSp>
          <p:nvGrpSpPr>
            <p:cNvPr id="53" name="Group 52">
              <a:extLst>
                <a:ext uri="{FF2B5EF4-FFF2-40B4-BE49-F238E27FC236}">
                  <a16:creationId xmlns:a16="http://schemas.microsoft.com/office/drawing/2014/main" id="{464E0D51-1898-664D-299E-AF3F4846EF50}"/>
                </a:ext>
              </a:extLst>
            </p:cNvPr>
            <p:cNvGrpSpPr/>
            <p:nvPr/>
          </p:nvGrpSpPr>
          <p:grpSpPr>
            <a:xfrm>
              <a:off x="6336904" y="4994672"/>
              <a:ext cx="674215" cy="531542"/>
              <a:chOff x="6336904" y="4942942"/>
              <a:chExt cx="805444" cy="635001"/>
            </a:xfrm>
          </p:grpSpPr>
          <p:sp>
            <p:nvSpPr>
              <p:cNvPr id="50" name="Freeform: Shape 49">
                <a:extLst>
                  <a:ext uri="{FF2B5EF4-FFF2-40B4-BE49-F238E27FC236}">
                    <a16:creationId xmlns:a16="http://schemas.microsoft.com/office/drawing/2014/main" id="{EFD8B2D1-AC15-3273-42B7-1A93405ABF4E}"/>
                  </a:ext>
                </a:extLst>
              </p:cNvPr>
              <p:cNvSpPr>
                <a:spLocks/>
              </p:cNvSpPr>
              <p:nvPr/>
            </p:nvSpPr>
            <p:spPr>
              <a:xfrm>
                <a:off x="6336904" y="4942942"/>
                <a:ext cx="805444" cy="635001"/>
              </a:xfrm>
              <a:custGeom>
                <a:avLst/>
                <a:gdLst>
                  <a:gd name="connsiteX0" fmla="*/ 0 w 805444"/>
                  <a:gd name="connsiteY0" fmla="*/ 0 h 635001"/>
                  <a:gd name="connsiteX1" fmla="*/ 49 w 805444"/>
                  <a:gd name="connsiteY1" fmla="*/ 0 h 635001"/>
                  <a:gd name="connsiteX2" fmla="*/ 49 w 805444"/>
                  <a:gd name="connsiteY2" fmla="*/ 33837 h 635001"/>
                  <a:gd name="connsiteX3" fmla="*/ 135297 w 805444"/>
                  <a:gd name="connsiteY3" fmla="*/ 169436 h 635001"/>
                  <a:gd name="connsiteX4" fmla="*/ 240855 w 805444"/>
                  <a:gd name="connsiteY4" fmla="*/ 118427 h 635001"/>
                  <a:gd name="connsiteX5" fmla="*/ 488006 w 805444"/>
                  <a:gd name="connsiteY5" fmla="*/ 0 h 635001"/>
                  <a:gd name="connsiteX6" fmla="*/ 805444 w 805444"/>
                  <a:gd name="connsiteY6" fmla="*/ 317501 h 635001"/>
                  <a:gd name="connsiteX7" fmla="*/ 488006 w 805444"/>
                  <a:gd name="connsiteY7" fmla="*/ 635001 h 635001"/>
                  <a:gd name="connsiteX8" fmla="*/ 241617 w 805444"/>
                  <a:gd name="connsiteY8" fmla="*/ 517592 h 635001"/>
                  <a:gd name="connsiteX9" fmla="*/ 136439 w 805444"/>
                  <a:gd name="connsiteY9" fmla="*/ 467092 h 635001"/>
                  <a:gd name="connsiteX10" fmla="*/ 135297 w 805444"/>
                  <a:gd name="connsiteY10" fmla="*/ 467092 h 635001"/>
                  <a:gd name="connsiteX11" fmla="*/ 49 w 805444"/>
                  <a:gd name="connsiteY11" fmla="*/ 602692 h 635001"/>
                  <a:gd name="connsiteX12" fmla="*/ 49 w 805444"/>
                  <a:gd name="connsiteY12" fmla="*/ 635001 h 635001"/>
                  <a:gd name="connsiteX13" fmla="*/ 0 w 805444"/>
                  <a:gd name="connsiteY13" fmla="*/ 635001 h 63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444" h="635001">
                    <a:moveTo>
                      <a:pt x="0" y="0"/>
                    </a:moveTo>
                    <a:lnTo>
                      <a:pt x="49" y="0"/>
                    </a:lnTo>
                    <a:lnTo>
                      <a:pt x="49" y="33837"/>
                    </a:lnTo>
                    <a:cubicBezTo>
                      <a:pt x="49" y="108760"/>
                      <a:pt x="60567" y="169436"/>
                      <a:pt x="135297" y="169436"/>
                    </a:cubicBezTo>
                    <a:cubicBezTo>
                      <a:pt x="176404" y="169436"/>
                      <a:pt x="214974" y="150483"/>
                      <a:pt x="240855" y="118427"/>
                    </a:cubicBezTo>
                    <a:cubicBezTo>
                      <a:pt x="298964" y="46175"/>
                      <a:pt x="388030" y="0"/>
                      <a:pt x="488006" y="0"/>
                    </a:cubicBezTo>
                    <a:cubicBezTo>
                      <a:pt x="663345" y="0"/>
                      <a:pt x="805444" y="142086"/>
                      <a:pt x="805444" y="317501"/>
                    </a:cubicBezTo>
                    <a:cubicBezTo>
                      <a:pt x="805444" y="492788"/>
                      <a:pt x="663345" y="635001"/>
                      <a:pt x="488006" y="635001"/>
                    </a:cubicBezTo>
                    <a:cubicBezTo>
                      <a:pt x="388537" y="635001"/>
                      <a:pt x="299726" y="589208"/>
                      <a:pt x="241617" y="517592"/>
                    </a:cubicBezTo>
                    <a:cubicBezTo>
                      <a:pt x="215734" y="485792"/>
                      <a:pt x="177291" y="467092"/>
                      <a:pt x="136439" y="467092"/>
                    </a:cubicBezTo>
                    <a:lnTo>
                      <a:pt x="135297" y="467092"/>
                    </a:lnTo>
                    <a:cubicBezTo>
                      <a:pt x="60567" y="467092"/>
                      <a:pt x="49" y="527768"/>
                      <a:pt x="49" y="602692"/>
                    </a:cubicBezTo>
                    <a:lnTo>
                      <a:pt x="49" y="635001"/>
                    </a:lnTo>
                    <a:lnTo>
                      <a:pt x="0" y="635001"/>
                    </a:ln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1" name="Oval 50">
                <a:extLst>
                  <a:ext uri="{FF2B5EF4-FFF2-40B4-BE49-F238E27FC236}">
                    <a16:creationId xmlns:a16="http://schemas.microsoft.com/office/drawing/2014/main" id="{F284D812-CF2E-6753-C1E7-041E7DC876A7}"/>
                  </a:ext>
                </a:extLst>
              </p:cNvPr>
              <p:cNvSpPr>
                <a:spLocks/>
              </p:cNvSpPr>
              <p:nvPr/>
            </p:nvSpPr>
            <p:spPr bwMode="auto">
              <a:xfrm>
                <a:off x="6576325" y="5011920"/>
                <a:ext cx="497046" cy="497046"/>
              </a:xfrm>
              <a:prstGeom prst="ellipse">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32472" fontAlgn="base">
                  <a:spcBef>
                    <a:spcPct val="0"/>
                  </a:spcBef>
                  <a:spcAft>
                    <a:spcPct val="0"/>
                  </a:spcAft>
                  <a:buClrTx/>
                  <a:buSzTx/>
                  <a:buFontTx/>
                  <a:buNone/>
                  <a:tabLst/>
                  <a:defRPr/>
                </a:pPr>
                <a:r>
                  <a:rPr lang="en-US" sz="2400" dirty="0">
                    <a:gradFill flip="none" rotWithShape="1">
                      <a:gsLst>
                        <a:gs pos="0">
                          <a:srgbClr val="2A7CD0"/>
                        </a:gs>
                        <a:gs pos="99000">
                          <a:schemeClr val="tx2"/>
                        </a:gs>
                      </a:gsLst>
                      <a:lin ang="2700000" scaled="1"/>
                      <a:tileRect/>
                    </a:gradFill>
                    <a:latin typeface="+mj-lt"/>
                    <a:cs typeface="Segoe UI" pitchFamily="34" charset="0"/>
                  </a:rPr>
                  <a:t>2</a:t>
                </a:r>
              </a:p>
            </p:txBody>
          </p:sp>
        </p:grpSp>
        <p:sp>
          <p:nvSpPr>
            <p:cNvPr id="55" name="Rectangle: Rounded Corners 54">
              <a:extLst>
                <a:ext uri="{FF2B5EF4-FFF2-40B4-BE49-F238E27FC236}">
                  <a16:creationId xmlns:a16="http://schemas.microsoft.com/office/drawing/2014/main" id="{747B53D1-8612-6B5E-2849-A188B870C2EC}"/>
                </a:ext>
                <a:ext uri="{C183D7F6-B498-43B3-948B-1728B52AA6E4}">
                  <adec:decorative xmlns:adec="http://schemas.microsoft.com/office/drawing/2017/decorative" val="1"/>
                </a:ext>
              </a:extLst>
            </p:cNvPr>
            <p:cNvSpPr/>
            <p:nvPr/>
          </p:nvSpPr>
          <p:spPr bwMode="auto">
            <a:xfrm>
              <a:off x="9468746" y="4407083"/>
              <a:ext cx="1892674" cy="1706720"/>
            </a:xfrm>
            <a:prstGeom prst="roundRect">
              <a:avLst>
                <a:gd name="adj" fmla="val 5529"/>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61" name="Rectangle 60">
              <a:extLst>
                <a:ext uri="{FF2B5EF4-FFF2-40B4-BE49-F238E27FC236}">
                  <a16:creationId xmlns:a16="http://schemas.microsoft.com/office/drawing/2014/main" id="{E5EE587A-E821-1A66-EAB0-27418FAF0C2B}"/>
                </a:ext>
              </a:extLst>
            </p:cNvPr>
            <p:cNvSpPr/>
            <p:nvPr/>
          </p:nvSpPr>
          <p:spPr>
            <a:xfrm>
              <a:off x="10275842" y="4937278"/>
              <a:ext cx="933591" cy="646331"/>
            </a:xfrm>
            <a:prstGeom prst="rect">
              <a:avLst/>
            </a:prstGeom>
          </p:spPr>
          <p:txBody>
            <a:bodyPr wrap="square" lIns="0" tIns="0" rIns="0" bIns="0">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000000"/>
                  </a:solidFill>
                  <a:effectLst/>
                  <a:uLnTx/>
                  <a:uFillTx/>
                  <a:ea typeface="+mn-ea"/>
                  <a:cs typeface="+mn-cs"/>
                </a:rPr>
                <a:t>Minimum</a:t>
              </a:r>
              <a:br>
                <a:rPr kumimoji="0" lang="en-US" sz="1400" b="0" i="0" u="none" strike="noStrike" kern="0" cap="none" normalizeH="0" baseline="0" noProof="0" dirty="0">
                  <a:ln>
                    <a:noFill/>
                  </a:ln>
                  <a:solidFill>
                    <a:srgbClr val="000000"/>
                  </a:solidFill>
                  <a:effectLst/>
                  <a:uLnTx/>
                  <a:uFillTx/>
                  <a:ea typeface="+mn-ea"/>
                  <a:cs typeface="+mn-cs"/>
                </a:rPr>
              </a:br>
              <a:r>
                <a:rPr kumimoji="0" lang="en-US" sz="1400" b="0" i="0" u="none" strike="noStrike" kern="0" cap="none" normalizeH="0" baseline="0" noProof="0" dirty="0">
                  <a:ln>
                    <a:noFill/>
                  </a:ln>
                  <a:solidFill>
                    <a:srgbClr val="000000"/>
                  </a:solidFill>
                  <a:effectLst/>
                  <a:uLnTx/>
                  <a:uFillTx/>
                  <a:ea typeface="+mn-ea"/>
                  <a:cs typeface="+mn-cs"/>
                </a:rPr>
                <a:t>16 cores/</a:t>
              </a:r>
              <a:br>
                <a:rPr kumimoji="0" lang="en-US" sz="1400" b="0" i="0" u="none" strike="noStrike" kern="0" cap="none" normalizeH="0" baseline="0" noProof="0" dirty="0">
                  <a:ln>
                    <a:noFill/>
                  </a:ln>
                  <a:solidFill>
                    <a:srgbClr val="000000"/>
                  </a:solidFill>
                  <a:effectLst/>
                  <a:uLnTx/>
                  <a:uFillTx/>
                  <a:ea typeface="+mn-ea"/>
                  <a:cs typeface="+mn-cs"/>
                </a:rPr>
              </a:br>
              <a:r>
                <a:rPr kumimoji="0" lang="en-US" sz="1400" b="0" i="0" u="none" strike="noStrike" kern="0" cap="none" normalizeH="0" baseline="0" noProof="0" dirty="0">
                  <a:ln>
                    <a:noFill/>
                  </a:ln>
                  <a:solidFill>
                    <a:srgbClr val="000000"/>
                  </a:solidFill>
                  <a:effectLst/>
                  <a:uLnTx/>
                  <a:uFillTx/>
                  <a:ea typeface="+mn-ea"/>
                  <a:cs typeface="+mn-cs"/>
                </a:rPr>
                <a:t>server</a:t>
              </a:r>
            </a:p>
          </p:txBody>
        </p:sp>
        <p:sp>
          <p:nvSpPr>
            <p:cNvPr id="19" name="Graphic 11">
              <a:extLst>
                <a:ext uri="{FF2B5EF4-FFF2-40B4-BE49-F238E27FC236}">
                  <a16:creationId xmlns:a16="http://schemas.microsoft.com/office/drawing/2014/main" id="{8536090E-B42A-C307-B02A-94D3836AB9FA}"/>
                </a:ext>
              </a:extLst>
            </p:cNvPr>
            <p:cNvSpPr/>
            <p:nvPr/>
          </p:nvSpPr>
          <p:spPr>
            <a:xfrm>
              <a:off x="9624727" y="5011701"/>
              <a:ext cx="497484" cy="497484"/>
            </a:xfrm>
            <a:custGeom>
              <a:avLst/>
              <a:gdLst>
                <a:gd name="connsiteX0" fmla="*/ 30956 w 171450"/>
                <a:gd name="connsiteY0" fmla="*/ 0 h 171450"/>
                <a:gd name="connsiteX1" fmla="*/ 0 w 171450"/>
                <a:gd name="connsiteY1" fmla="*/ 30956 h 171450"/>
                <a:gd name="connsiteX2" fmla="*/ 0 w 171450"/>
                <a:gd name="connsiteY2" fmla="*/ 140494 h 171450"/>
                <a:gd name="connsiteX3" fmla="*/ 30956 w 171450"/>
                <a:gd name="connsiteY3" fmla="*/ 171450 h 171450"/>
                <a:gd name="connsiteX4" fmla="*/ 140494 w 171450"/>
                <a:gd name="connsiteY4" fmla="*/ 171450 h 171450"/>
                <a:gd name="connsiteX5" fmla="*/ 171450 w 171450"/>
                <a:gd name="connsiteY5" fmla="*/ 140494 h 171450"/>
                <a:gd name="connsiteX6" fmla="*/ 171450 w 171450"/>
                <a:gd name="connsiteY6" fmla="*/ 30956 h 171450"/>
                <a:gd name="connsiteX7" fmla="*/ 140494 w 171450"/>
                <a:gd name="connsiteY7" fmla="*/ 0 h 171450"/>
                <a:gd name="connsiteX8" fmla="*/ 30956 w 171450"/>
                <a:gd name="connsiteY8" fmla="*/ 0 h 171450"/>
                <a:gd name="connsiteX9" fmla="*/ 126492 w 171450"/>
                <a:gd name="connsiteY9" fmla="*/ 64579 h 171450"/>
                <a:gd name="connsiteX10" fmla="*/ 78867 w 171450"/>
                <a:gd name="connsiteY10" fmla="*/ 112205 h 171450"/>
                <a:gd name="connsiteX11" fmla="*/ 68771 w 171450"/>
                <a:gd name="connsiteY11" fmla="*/ 112205 h 171450"/>
                <a:gd name="connsiteX12" fmla="*/ 49682 w 171450"/>
                <a:gd name="connsiteY12" fmla="*/ 93116 h 171450"/>
                <a:gd name="connsiteX13" fmla="*/ 49326 w 171450"/>
                <a:gd name="connsiteY13" fmla="*/ 83020 h 171450"/>
                <a:gd name="connsiteX14" fmla="*/ 59422 w 171450"/>
                <a:gd name="connsiteY14" fmla="*/ 82664 h 171450"/>
                <a:gd name="connsiteX15" fmla="*/ 59779 w 171450"/>
                <a:gd name="connsiteY15" fmla="*/ 83020 h 171450"/>
                <a:gd name="connsiteX16" fmla="*/ 73819 w 171450"/>
                <a:gd name="connsiteY16" fmla="*/ 97050 h 171450"/>
                <a:gd name="connsiteX17" fmla="*/ 116396 w 171450"/>
                <a:gd name="connsiteY17" fmla="*/ 54473 h 171450"/>
                <a:gd name="connsiteX18" fmla="*/ 126497 w 171450"/>
                <a:gd name="connsiteY18" fmla="*/ 54303 h 171450"/>
                <a:gd name="connsiteX19" fmla="*/ 126667 w 171450"/>
                <a:gd name="connsiteY19" fmla="*/ 64404 h 171450"/>
                <a:gd name="connsiteX20" fmla="*/ 126492 w 171450"/>
                <a:gd name="connsiteY20" fmla="*/ 6457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171450">
                  <a:moveTo>
                    <a:pt x="30956" y="0"/>
                  </a:moveTo>
                  <a:cubicBezTo>
                    <a:pt x="13860" y="0"/>
                    <a:pt x="0" y="13860"/>
                    <a:pt x="0" y="30956"/>
                  </a:cubicBezTo>
                  <a:lnTo>
                    <a:pt x="0" y="140494"/>
                  </a:lnTo>
                  <a:cubicBezTo>
                    <a:pt x="0" y="157590"/>
                    <a:pt x="13860" y="171450"/>
                    <a:pt x="30956" y="171450"/>
                  </a:cubicBezTo>
                  <a:lnTo>
                    <a:pt x="140494" y="171450"/>
                  </a:lnTo>
                  <a:cubicBezTo>
                    <a:pt x="157590" y="171450"/>
                    <a:pt x="171450" y="157590"/>
                    <a:pt x="171450" y="140494"/>
                  </a:cubicBezTo>
                  <a:lnTo>
                    <a:pt x="171450" y="30956"/>
                  </a:lnTo>
                  <a:cubicBezTo>
                    <a:pt x="171450" y="13860"/>
                    <a:pt x="157590" y="0"/>
                    <a:pt x="140494" y="0"/>
                  </a:cubicBezTo>
                  <a:lnTo>
                    <a:pt x="30956" y="0"/>
                  </a:lnTo>
                  <a:close/>
                  <a:moveTo>
                    <a:pt x="126492" y="64579"/>
                  </a:moveTo>
                  <a:lnTo>
                    <a:pt x="78867" y="112205"/>
                  </a:lnTo>
                  <a:cubicBezTo>
                    <a:pt x="76078" y="114991"/>
                    <a:pt x="71559" y="114991"/>
                    <a:pt x="68771" y="112205"/>
                  </a:cubicBezTo>
                  <a:lnTo>
                    <a:pt x="49682" y="93116"/>
                  </a:lnTo>
                  <a:cubicBezTo>
                    <a:pt x="46796" y="90427"/>
                    <a:pt x="46636" y="85906"/>
                    <a:pt x="49326" y="83020"/>
                  </a:cubicBezTo>
                  <a:cubicBezTo>
                    <a:pt x="52016" y="80134"/>
                    <a:pt x="56536" y="79974"/>
                    <a:pt x="59422" y="82664"/>
                  </a:cubicBezTo>
                  <a:cubicBezTo>
                    <a:pt x="59545" y="82778"/>
                    <a:pt x="59664" y="82897"/>
                    <a:pt x="59779" y="83020"/>
                  </a:cubicBezTo>
                  <a:lnTo>
                    <a:pt x="73819" y="97050"/>
                  </a:lnTo>
                  <a:lnTo>
                    <a:pt x="116396" y="54473"/>
                  </a:lnTo>
                  <a:cubicBezTo>
                    <a:pt x="119138" y="51637"/>
                    <a:pt x="123660" y="51560"/>
                    <a:pt x="126497" y="54303"/>
                  </a:cubicBezTo>
                  <a:cubicBezTo>
                    <a:pt x="129333" y="57045"/>
                    <a:pt x="129410" y="61568"/>
                    <a:pt x="126667" y="64404"/>
                  </a:cubicBezTo>
                  <a:cubicBezTo>
                    <a:pt x="126610" y="64464"/>
                    <a:pt x="126551" y="64522"/>
                    <a:pt x="126492" y="64579"/>
                  </a:cubicBezTo>
                  <a:close/>
                </a:path>
              </a:pathLst>
            </a:cu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4" name="Slide Number Placeholder 4">
            <a:extLst>
              <a:ext uri="{FF2B5EF4-FFF2-40B4-BE49-F238E27FC236}">
                <a16:creationId xmlns:a16="http://schemas.microsoft.com/office/drawing/2014/main" id="{60990A20-1262-3116-B0DF-C2DD31F667C5}"/>
              </a:ext>
            </a:extLst>
          </p:cNvPr>
          <p:cNvSpPr>
            <a:spLocks noGrp="1"/>
          </p:cNvSpPr>
          <p:nvPr>
            <p:ph type="sldNum" sz="quarter" idx="4"/>
          </p:nvPr>
        </p:nvSpPr>
        <p:spPr>
          <a:xfrm>
            <a:off x="11609391" y="6428868"/>
            <a:ext cx="290000" cy="270890"/>
          </a:xfr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solidFill>
                  <a:srgbClr val="FFFFFF"/>
                </a:solidFill>
              </a:rPr>
              <a:pPr/>
              <a:t>13</a:t>
            </a:fld>
            <a:endParaRPr lang="en-US" dirty="0">
              <a:solidFill>
                <a:srgbClr val="FFFFFF"/>
              </a:solidFill>
            </a:endParaRPr>
          </a:p>
        </p:txBody>
      </p:sp>
    </p:spTree>
    <p:extLst>
      <p:ext uri="{BB962C8B-B14F-4D97-AF65-F5344CB8AC3E}">
        <p14:creationId xmlns:p14="http://schemas.microsoft.com/office/powerpoint/2010/main" val="161084057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13964B-FC65-6EC3-A526-EB0BE22470B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1675" cy="6858000"/>
          </a:xfrm>
          <a:prstGeom prst="rect">
            <a:avLst/>
          </a:prstGeom>
        </p:spPr>
      </p:pic>
      <p:sp>
        <p:nvSpPr>
          <p:cNvPr id="12" name="Rectangle: Rounded Corners 11">
            <a:extLst>
              <a:ext uri="{FF2B5EF4-FFF2-40B4-BE49-F238E27FC236}">
                <a16:creationId xmlns:a16="http://schemas.microsoft.com/office/drawing/2014/main" id="{6271E845-56B5-A54C-A3D0-CE9743E51237}"/>
              </a:ext>
              <a:ext uri="{C183D7F6-B498-43B3-948B-1728B52AA6E4}">
                <adec:decorative xmlns:adec="http://schemas.microsoft.com/office/drawing/2017/decorative" val="1"/>
              </a:ext>
            </a:extLst>
          </p:cNvPr>
          <p:cNvSpPr>
            <a:spLocks/>
          </p:cNvSpPr>
          <p:nvPr/>
        </p:nvSpPr>
        <p:spPr bwMode="auto">
          <a:xfrm>
            <a:off x="584200" y="1064566"/>
            <a:ext cx="11028164" cy="5276850"/>
          </a:xfrm>
          <a:prstGeom prst="roundRect">
            <a:avLst>
              <a:gd name="adj" fmla="val 2590"/>
            </a:avLst>
          </a:prstGeom>
          <a:solidFill>
            <a:srgbClr val="D7DCE1"/>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23" name="Rectangle: Rounded Corners 22">
            <a:extLst>
              <a:ext uri="{FF2B5EF4-FFF2-40B4-BE49-F238E27FC236}">
                <a16:creationId xmlns:a16="http://schemas.microsoft.com/office/drawing/2014/main" id="{83D4CFEC-150D-EF44-B77E-23BDAD99287D}"/>
              </a:ext>
              <a:ext uri="{C183D7F6-B498-43B3-948B-1728B52AA6E4}">
                <adec:decorative xmlns:adec="http://schemas.microsoft.com/office/drawing/2017/decorative" val="1"/>
              </a:ext>
            </a:extLst>
          </p:cNvPr>
          <p:cNvSpPr>
            <a:spLocks/>
          </p:cNvSpPr>
          <p:nvPr/>
        </p:nvSpPr>
        <p:spPr bwMode="auto">
          <a:xfrm>
            <a:off x="718939" y="1587500"/>
            <a:ext cx="10758686" cy="1464348"/>
          </a:xfrm>
          <a:prstGeom prst="roundRect">
            <a:avLst>
              <a:gd name="adj" fmla="val 8044"/>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sp>
        <p:nvSpPr>
          <p:cNvPr id="52" name="Rectangle: Rounded Corners 51">
            <a:extLst>
              <a:ext uri="{FF2B5EF4-FFF2-40B4-BE49-F238E27FC236}">
                <a16:creationId xmlns:a16="http://schemas.microsoft.com/office/drawing/2014/main" id="{FDB32024-4BE7-B08E-D421-863AA9ABD570}"/>
              </a:ext>
              <a:ext uri="{C183D7F6-B498-43B3-948B-1728B52AA6E4}">
                <adec:decorative xmlns:adec="http://schemas.microsoft.com/office/drawing/2017/decorative" val="1"/>
              </a:ext>
            </a:extLst>
          </p:cNvPr>
          <p:cNvSpPr>
            <a:spLocks/>
          </p:cNvSpPr>
          <p:nvPr/>
        </p:nvSpPr>
        <p:spPr bwMode="auto">
          <a:xfrm>
            <a:off x="718939" y="3178848"/>
            <a:ext cx="10758686" cy="1464348"/>
          </a:xfrm>
          <a:prstGeom prst="roundRect">
            <a:avLst>
              <a:gd name="adj" fmla="val 8044"/>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sp>
        <p:nvSpPr>
          <p:cNvPr id="53" name="Rectangle: Rounded Corners 52">
            <a:extLst>
              <a:ext uri="{FF2B5EF4-FFF2-40B4-BE49-F238E27FC236}">
                <a16:creationId xmlns:a16="http://schemas.microsoft.com/office/drawing/2014/main" id="{8D5D2DCA-4A99-5B9B-8D17-CC72D032DD1F}"/>
              </a:ext>
              <a:ext uri="{C183D7F6-B498-43B3-948B-1728B52AA6E4}">
                <adec:decorative xmlns:adec="http://schemas.microsoft.com/office/drawing/2017/decorative" val="1"/>
              </a:ext>
            </a:extLst>
          </p:cNvPr>
          <p:cNvSpPr>
            <a:spLocks/>
          </p:cNvSpPr>
          <p:nvPr/>
        </p:nvSpPr>
        <p:spPr bwMode="auto">
          <a:xfrm>
            <a:off x="718939" y="4770197"/>
            <a:ext cx="10758686" cy="1464348"/>
          </a:xfrm>
          <a:prstGeom prst="roundRect">
            <a:avLst>
              <a:gd name="adj" fmla="val 8044"/>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sp>
        <p:nvSpPr>
          <p:cNvPr id="906" name="Rectangle: Rounded Corners 905">
            <a:extLst>
              <a:ext uri="{FF2B5EF4-FFF2-40B4-BE49-F238E27FC236}">
                <a16:creationId xmlns:a16="http://schemas.microsoft.com/office/drawing/2014/main" id="{99B93D36-75DD-D838-A722-D916F004508D}"/>
              </a:ext>
              <a:ext uri="{C183D7F6-B498-43B3-948B-1728B52AA6E4}">
                <adec:decorative xmlns:adec="http://schemas.microsoft.com/office/drawing/2017/decorative" val="1"/>
              </a:ext>
            </a:extLst>
          </p:cNvPr>
          <p:cNvSpPr>
            <a:spLocks/>
          </p:cNvSpPr>
          <p:nvPr/>
        </p:nvSpPr>
        <p:spPr bwMode="auto">
          <a:xfrm>
            <a:off x="5696116" y="1708243"/>
            <a:ext cx="5665304" cy="1222864"/>
          </a:xfrm>
          <a:prstGeom prst="roundRect">
            <a:avLst>
              <a:gd name="adj" fmla="val 5529"/>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38" name="Rectangle: Rounded Corners 937">
            <a:extLst>
              <a:ext uri="{FF2B5EF4-FFF2-40B4-BE49-F238E27FC236}">
                <a16:creationId xmlns:a16="http://schemas.microsoft.com/office/drawing/2014/main" id="{B44E207C-F241-5468-C08A-8629B38588DC}"/>
              </a:ext>
              <a:ext uri="{C183D7F6-B498-43B3-948B-1728B52AA6E4}">
                <adec:decorative xmlns:adec="http://schemas.microsoft.com/office/drawing/2017/decorative" val="1"/>
              </a:ext>
            </a:extLst>
          </p:cNvPr>
          <p:cNvSpPr>
            <a:spLocks/>
          </p:cNvSpPr>
          <p:nvPr/>
        </p:nvSpPr>
        <p:spPr bwMode="auto">
          <a:xfrm>
            <a:off x="5696116" y="3299590"/>
            <a:ext cx="5665304" cy="1222864"/>
          </a:xfrm>
          <a:prstGeom prst="roundRect">
            <a:avLst>
              <a:gd name="adj" fmla="val 5529"/>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44" name="Rectangle: Rounded Corners 943">
            <a:extLst>
              <a:ext uri="{FF2B5EF4-FFF2-40B4-BE49-F238E27FC236}">
                <a16:creationId xmlns:a16="http://schemas.microsoft.com/office/drawing/2014/main" id="{617FAE99-4953-3793-D048-2231C153E321}"/>
              </a:ext>
              <a:ext uri="{C183D7F6-B498-43B3-948B-1728B52AA6E4}">
                <adec:decorative xmlns:adec="http://schemas.microsoft.com/office/drawing/2017/decorative" val="1"/>
              </a:ext>
            </a:extLst>
          </p:cNvPr>
          <p:cNvSpPr>
            <a:spLocks/>
          </p:cNvSpPr>
          <p:nvPr/>
        </p:nvSpPr>
        <p:spPr bwMode="auto">
          <a:xfrm>
            <a:off x="5696116" y="4890939"/>
            <a:ext cx="5665304" cy="1222864"/>
          </a:xfrm>
          <a:prstGeom prst="roundRect">
            <a:avLst>
              <a:gd name="adj" fmla="val 5529"/>
            </a:avLst>
          </a:prstGeom>
          <a:no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6" name="Title 5">
            <a:extLst>
              <a:ext uri="{FF2B5EF4-FFF2-40B4-BE49-F238E27FC236}">
                <a16:creationId xmlns:a16="http://schemas.microsoft.com/office/drawing/2014/main" id="{A7F75C82-CCE6-293E-413A-E0A4E5960026}"/>
              </a:ext>
            </a:extLst>
          </p:cNvPr>
          <p:cNvSpPr>
            <a:spLocks noGrp="1"/>
          </p:cNvSpPr>
          <p:nvPr>
            <p:ph type="title"/>
          </p:nvPr>
        </p:nvSpPr>
        <p:spPr/>
        <p:txBody>
          <a:bodyPr/>
          <a:lstStyle/>
          <a:p>
            <a:r>
              <a:rPr lang="en-US" dirty="0">
                <a:solidFill>
                  <a:schemeClr val="bg1"/>
                </a:solidFill>
              </a:rPr>
              <a:t>Licensing scenarios</a:t>
            </a:r>
          </a:p>
        </p:txBody>
      </p:sp>
      <p:sp>
        <p:nvSpPr>
          <p:cNvPr id="17" name="Rectangle 16">
            <a:extLst>
              <a:ext uri="{FF2B5EF4-FFF2-40B4-BE49-F238E27FC236}">
                <a16:creationId xmlns:a16="http://schemas.microsoft.com/office/drawing/2014/main" id="{9FF6BE8D-F8C4-CA22-8C2E-17D6345DD3FB}"/>
              </a:ext>
            </a:extLst>
          </p:cNvPr>
          <p:cNvSpPr/>
          <p:nvPr/>
        </p:nvSpPr>
        <p:spPr>
          <a:xfrm>
            <a:off x="718939" y="1199003"/>
            <a:ext cx="2749151" cy="276999"/>
          </a:xfrm>
          <a:prstGeom prst="rect">
            <a:avLst/>
          </a:prstGeom>
        </p:spPr>
        <p:txBody>
          <a:bodyPr wrap="square" lIns="0" tIns="0" rIns="0" bIns="0">
            <a:spAutoFit/>
          </a:bodyPr>
          <a:lstStyle/>
          <a:p>
            <a:pPr marL="0" marR="0" lvl="0" indent="0" algn="l" defTabSz="914460" rtl="0" eaLnBrk="1" fontAlgn="auto" latinLnBrk="0" hangingPunct="1">
              <a:spcBef>
                <a:spcPts val="0"/>
              </a:spcBef>
              <a:spcAft>
                <a:spcPts val="0"/>
              </a:spcAft>
              <a:buClrTx/>
              <a:buSzTx/>
              <a:buFontTx/>
              <a:buNone/>
              <a:tabLst/>
              <a:defRPr/>
            </a:pPr>
            <a:r>
              <a:rPr kumimoji="0" lang="en-US" b="1" i="0" u="none" strike="noStrike" kern="0" cap="none" normalizeH="0" baseline="0" noProof="0" dirty="0">
                <a:ln>
                  <a:noFill/>
                </a:ln>
                <a:solidFill>
                  <a:srgbClr val="13171F"/>
                </a:solidFill>
                <a:effectLst/>
                <a:uLnTx/>
                <a:uFillTx/>
                <a:latin typeface="+mj-lt"/>
                <a:ea typeface="+mn-ea"/>
                <a:cs typeface="Segoe UI Semibold" panose="020B0702040204020203" pitchFamily="34" charset="0"/>
              </a:rPr>
              <a:t>Customer wants to license</a:t>
            </a:r>
          </a:p>
        </p:txBody>
      </p:sp>
      <p:sp>
        <p:nvSpPr>
          <p:cNvPr id="55" name="Freeform: Shape 54">
            <a:extLst>
              <a:ext uri="{FF2B5EF4-FFF2-40B4-BE49-F238E27FC236}">
                <a16:creationId xmlns:a16="http://schemas.microsoft.com/office/drawing/2014/main" id="{439433A7-491F-5A2D-ED5D-7EAB6753418E}"/>
              </a:ext>
              <a:ext uri="{C183D7F6-B498-43B3-948B-1728B52AA6E4}">
                <adec:decorative xmlns:adec="http://schemas.microsoft.com/office/drawing/2017/decorative" val="1"/>
              </a:ext>
            </a:extLst>
          </p:cNvPr>
          <p:cNvSpPr>
            <a:spLocks/>
          </p:cNvSpPr>
          <p:nvPr/>
        </p:nvSpPr>
        <p:spPr>
          <a:xfrm>
            <a:off x="718939" y="2053903"/>
            <a:ext cx="674215" cy="531542"/>
          </a:xfrm>
          <a:custGeom>
            <a:avLst/>
            <a:gdLst>
              <a:gd name="connsiteX0" fmla="*/ 0 w 805444"/>
              <a:gd name="connsiteY0" fmla="*/ 0 h 635001"/>
              <a:gd name="connsiteX1" fmla="*/ 49 w 805444"/>
              <a:gd name="connsiteY1" fmla="*/ 0 h 635001"/>
              <a:gd name="connsiteX2" fmla="*/ 49 w 805444"/>
              <a:gd name="connsiteY2" fmla="*/ 33837 h 635001"/>
              <a:gd name="connsiteX3" fmla="*/ 135297 w 805444"/>
              <a:gd name="connsiteY3" fmla="*/ 169436 h 635001"/>
              <a:gd name="connsiteX4" fmla="*/ 240855 w 805444"/>
              <a:gd name="connsiteY4" fmla="*/ 118427 h 635001"/>
              <a:gd name="connsiteX5" fmla="*/ 488006 w 805444"/>
              <a:gd name="connsiteY5" fmla="*/ 0 h 635001"/>
              <a:gd name="connsiteX6" fmla="*/ 805444 w 805444"/>
              <a:gd name="connsiteY6" fmla="*/ 317501 h 635001"/>
              <a:gd name="connsiteX7" fmla="*/ 488006 w 805444"/>
              <a:gd name="connsiteY7" fmla="*/ 635001 h 635001"/>
              <a:gd name="connsiteX8" fmla="*/ 241617 w 805444"/>
              <a:gd name="connsiteY8" fmla="*/ 517592 h 635001"/>
              <a:gd name="connsiteX9" fmla="*/ 136439 w 805444"/>
              <a:gd name="connsiteY9" fmla="*/ 467092 h 635001"/>
              <a:gd name="connsiteX10" fmla="*/ 135297 w 805444"/>
              <a:gd name="connsiteY10" fmla="*/ 467092 h 635001"/>
              <a:gd name="connsiteX11" fmla="*/ 49 w 805444"/>
              <a:gd name="connsiteY11" fmla="*/ 602692 h 635001"/>
              <a:gd name="connsiteX12" fmla="*/ 49 w 805444"/>
              <a:gd name="connsiteY12" fmla="*/ 635001 h 635001"/>
              <a:gd name="connsiteX13" fmla="*/ 0 w 805444"/>
              <a:gd name="connsiteY13" fmla="*/ 635001 h 63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444" h="635001">
                <a:moveTo>
                  <a:pt x="0" y="0"/>
                </a:moveTo>
                <a:lnTo>
                  <a:pt x="49" y="0"/>
                </a:lnTo>
                <a:lnTo>
                  <a:pt x="49" y="33837"/>
                </a:lnTo>
                <a:cubicBezTo>
                  <a:pt x="49" y="108760"/>
                  <a:pt x="60567" y="169436"/>
                  <a:pt x="135297" y="169436"/>
                </a:cubicBezTo>
                <a:cubicBezTo>
                  <a:pt x="176404" y="169436"/>
                  <a:pt x="214974" y="150483"/>
                  <a:pt x="240855" y="118427"/>
                </a:cubicBezTo>
                <a:cubicBezTo>
                  <a:pt x="298964" y="46175"/>
                  <a:pt x="388030" y="0"/>
                  <a:pt x="488006" y="0"/>
                </a:cubicBezTo>
                <a:cubicBezTo>
                  <a:pt x="663345" y="0"/>
                  <a:pt x="805444" y="142086"/>
                  <a:pt x="805444" y="317501"/>
                </a:cubicBezTo>
                <a:cubicBezTo>
                  <a:pt x="805444" y="492788"/>
                  <a:pt x="663345" y="635001"/>
                  <a:pt x="488006" y="635001"/>
                </a:cubicBezTo>
                <a:cubicBezTo>
                  <a:pt x="388537" y="635001"/>
                  <a:pt x="299726" y="589208"/>
                  <a:pt x="241617" y="517592"/>
                </a:cubicBezTo>
                <a:cubicBezTo>
                  <a:pt x="215734" y="485792"/>
                  <a:pt x="177291" y="467092"/>
                  <a:pt x="136439" y="467092"/>
                </a:cubicBezTo>
                <a:lnTo>
                  <a:pt x="135297" y="467092"/>
                </a:lnTo>
                <a:cubicBezTo>
                  <a:pt x="60567" y="467092"/>
                  <a:pt x="49" y="527768"/>
                  <a:pt x="49" y="602692"/>
                </a:cubicBezTo>
                <a:lnTo>
                  <a:pt x="49" y="635001"/>
                </a:lnTo>
                <a:lnTo>
                  <a:pt x="0" y="635001"/>
                </a:lnTo>
                <a:close/>
              </a:path>
            </a:pathLst>
          </a:custGeom>
          <a:gradFill>
            <a:gsLst>
              <a:gs pos="68000">
                <a:srgbClr val="A0DDFF"/>
              </a:gs>
              <a:gs pos="100000">
                <a:srgbClr val="297BD0"/>
              </a:gs>
            </a:gsLst>
            <a:lin ang="2700000" scaled="1"/>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6" name="Oval 55">
            <a:extLst>
              <a:ext uri="{FF2B5EF4-FFF2-40B4-BE49-F238E27FC236}">
                <a16:creationId xmlns:a16="http://schemas.microsoft.com/office/drawing/2014/main" id="{E199E64F-5D9D-BE28-D957-99390181652A}"/>
              </a:ext>
            </a:extLst>
          </p:cNvPr>
          <p:cNvSpPr>
            <a:spLocks/>
          </p:cNvSpPr>
          <p:nvPr/>
        </p:nvSpPr>
        <p:spPr bwMode="auto">
          <a:xfrm>
            <a:off x="919352" y="2111643"/>
            <a:ext cx="416064" cy="416064"/>
          </a:xfrm>
          <a:prstGeom prst="ellipse">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32472" fontAlgn="base">
              <a:spcBef>
                <a:spcPct val="0"/>
              </a:spcBef>
              <a:spcAft>
                <a:spcPct val="0"/>
              </a:spcAft>
              <a:buClrTx/>
              <a:buSzTx/>
              <a:buFontTx/>
              <a:buNone/>
              <a:tabLst/>
              <a:defRPr/>
            </a:pPr>
            <a:r>
              <a:rPr lang="en-US" sz="2400" dirty="0">
                <a:gradFill flip="none" rotWithShape="1">
                  <a:gsLst>
                    <a:gs pos="0">
                      <a:srgbClr val="2A7CD0"/>
                    </a:gs>
                    <a:gs pos="99000">
                      <a:schemeClr val="tx2"/>
                    </a:gs>
                  </a:gsLst>
                  <a:lin ang="2700000" scaled="1"/>
                  <a:tileRect/>
                </a:gradFill>
                <a:latin typeface="+mj-lt"/>
                <a:cs typeface="Segoe UI" pitchFamily="34" charset="0"/>
              </a:rPr>
              <a:t>1</a:t>
            </a:r>
          </a:p>
        </p:txBody>
      </p:sp>
      <p:sp>
        <p:nvSpPr>
          <p:cNvPr id="63" name="Rectangle 62">
            <a:extLst>
              <a:ext uri="{FF2B5EF4-FFF2-40B4-BE49-F238E27FC236}">
                <a16:creationId xmlns:a16="http://schemas.microsoft.com/office/drawing/2014/main" id="{DEBD32F8-91A0-2D20-6F58-B1044C2BF1D7}"/>
              </a:ext>
            </a:extLst>
          </p:cNvPr>
          <p:cNvSpPr/>
          <p:nvPr/>
        </p:nvSpPr>
        <p:spPr>
          <a:xfrm>
            <a:off x="1593567" y="1806713"/>
            <a:ext cx="1827423" cy="1025922"/>
          </a:xfrm>
          <a:prstGeom prst="rect">
            <a:avLst/>
          </a:prstGeom>
          <a:ln>
            <a:noFill/>
          </a:ln>
        </p:spPr>
        <p:txBody>
          <a:bodyPr wrap="square" lIns="0" tIns="0" rIns="0" bIns="0" anchor="ctr">
            <a:spAutoFit/>
          </a:bodyPr>
          <a:lstStyle/>
          <a:p>
            <a:pPr defTabSz="914460">
              <a:spcAft>
                <a:spcPts val="400"/>
              </a:spcAft>
              <a:defRPr/>
            </a:pPr>
            <a:r>
              <a:rPr lang="en-US" sz="2000" kern="0" dirty="0">
                <a:solidFill>
                  <a:srgbClr val="2A7CD0"/>
                </a:solidFill>
                <a:latin typeface="+mj-lt"/>
              </a:rPr>
              <a:t>1</a:t>
            </a:r>
            <a:r>
              <a:rPr lang="en-US" sz="2000" kern="0" dirty="0">
                <a:solidFill>
                  <a:srgbClr val="000000"/>
                </a:solidFill>
              </a:rPr>
              <a:t> physical server</a:t>
            </a:r>
          </a:p>
          <a:p>
            <a:pPr defTabSz="914460">
              <a:spcAft>
                <a:spcPts val="400"/>
              </a:spcAft>
              <a:defRPr/>
            </a:pPr>
            <a:r>
              <a:rPr lang="en-US" sz="2000" kern="0" dirty="0">
                <a:solidFill>
                  <a:srgbClr val="2A7CD0"/>
                </a:solidFill>
                <a:latin typeface="+mj-lt"/>
              </a:rPr>
              <a:t>2</a:t>
            </a:r>
            <a:r>
              <a:rPr lang="en-US" sz="2000" kern="0" dirty="0">
                <a:solidFill>
                  <a:srgbClr val="000000"/>
                </a:solidFill>
              </a:rPr>
              <a:t> processors </a:t>
            </a:r>
          </a:p>
          <a:p>
            <a:pPr defTabSz="914460">
              <a:spcAft>
                <a:spcPts val="400"/>
              </a:spcAft>
              <a:defRPr/>
            </a:pPr>
            <a:r>
              <a:rPr lang="en-US" sz="2000" kern="0" dirty="0">
                <a:solidFill>
                  <a:srgbClr val="2A7CD0"/>
                </a:solidFill>
                <a:latin typeface="+mj-lt"/>
              </a:rPr>
              <a:t>4</a:t>
            </a:r>
            <a:r>
              <a:rPr lang="en-US" sz="2000" kern="0" dirty="0">
                <a:solidFill>
                  <a:srgbClr val="000000"/>
                </a:solidFill>
              </a:rPr>
              <a:t> cores each </a:t>
            </a:r>
          </a:p>
        </p:txBody>
      </p:sp>
      <p:pic>
        <p:nvPicPr>
          <p:cNvPr id="900" name="Picture 899" descr="A 3D isometric illustration of a physical server. The server has two processors, each containing four cores.">
            <a:extLst>
              <a:ext uri="{FF2B5EF4-FFF2-40B4-BE49-F238E27FC236}">
                <a16:creationId xmlns:a16="http://schemas.microsoft.com/office/drawing/2014/main" id="{E4680EDC-027E-95EC-84A7-A1EEA14AE5C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799654" y="1707060"/>
            <a:ext cx="1444060" cy="1225228"/>
          </a:xfrm>
          <a:prstGeom prst="rect">
            <a:avLst/>
          </a:prstGeom>
        </p:spPr>
      </p:pic>
      <p:sp>
        <p:nvSpPr>
          <p:cNvPr id="929" name="Graphic 927" descr="A red crossmark">
            <a:extLst>
              <a:ext uri="{FF2B5EF4-FFF2-40B4-BE49-F238E27FC236}">
                <a16:creationId xmlns:a16="http://schemas.microsoft.com/office/drawing/2014/main" id="{C6D09861-268E-B2FE-2F19-D98D9243B31F}"/>
              </a:ext>
            </a:extLst>
          </p:cNvPr>
          <p:cNvSpPr/>
          <p:nvPr/>
        </p:nvSpPr>
        <p:spPr>
          <a:xfrm>
            <a:off x="5803770" y="1817772"/>
            <a:ext cx="449391" cy="449391"/>
          </a:xfrm>
          <a:custGeom>
            <a:avLst/>
            <a:gdLst>
              <a:gd name="connsiteX0" fmla="*/ 48876 w 270696"/>
              <a:gd name="connsiteY0" fmla="*/ 0 h 270696"/>
              <a:gd name="connsiteX1" fmla="*/ 0 w 270696"/>
              <a:gd name="connsiteY1" fmla="*/ 48876 h 270696"/>
              <a:gd name="connsiteX2" fmla="*/ 0 w 270696"/>
              <a:gd name="connsiteY2" fmla="*/ 221820 h 270696"/>
              <a:gd name="connsiteX3" fmla="*/ 48876 w 270696"/>
              <a:gd name="connsiteY3" fmla="*/ 270696 h 270696"/>
              <a:gd name="connsiteX4" fmla="*/ 221820 w 270696"/>
              <a:gd name="connsiteY4" fmla="*/ 270696 h 270696"/>
              <a:gd name="connsiteX5" fmla="*/ 270696 w 270696"/>
              <a:gd name="connsiteY5" fmla="*/ 221820 h 270696"/>
              <a:gd name="connsiteX6" fmla="*/ 270696 w 270696"/>
              <a:gd name="connsiteY6" fmla="*/ 48876 h 270696"/>
              <a:gd name="connsiteX7" fmla="*/ 221820 w 270696"/>
              <a:gd name="connsiteY7" fmla="*/ 0 h 270696"/>
              <a:gd name="connsiteX8" fmla="*/ 48876 w 270696"/>
              <a:gd name="connsiteY8" fmla="*/ 0 h 270696"/>
              <a:gd name="connsiteX9" fmla="*/ 78502 w 270696"/>
              <a:gd name="connsiteY9" fmla="*/ 78502 h 270696"/>
              <a:gd name="connsiteX10" fmla="*/ 94443 w 270696"/>
              <a:gd name="connsiteY10" fmla="*/ 78502 h 270696"/>
              <a:gd name="connsiteX11" fmla="*/ 135348 w 270696"/>
              <a:gd name="connsiteY11" fmla="*/ 119407 h 270696"/>
              <a:gd name="connsiteX12" fmla="*/ 176253 w 270696"/>
              <a:gd name="connsiteY12" fmla="*/ 78502 h 270696"/>
              <a:gd name="connsiteX13" fmla="*/ 192194 w 270696"/>
              <a:gd name="connsiteY13" fmla="*/ 77939 h 270696"/>
              <a:gd name="connsiteX14" fmla="*/ 192757 w 270696"/>
              <a:gd name="connsiteY14" fmla="*/ 93880 h 270696"/>
              <a:gd name="connsiteX15" fmla="*/ 192194 w 270696"/>
              <a:gd name="connsiteY15" fmla="*/ 94443 h 270696"/>
              <a:gd name="connsiteX16" fmla="*/ 151289 w 270696"/>
              <a:gd name="connsiteY16" fmla="*/ 135348 h 270696"/>
              <a:gd name="connsiteX17" fmla="*/ 192194 w 270696"/>
              <a:gd name="connsiteY17" fmla="*/ 176253 h 270696"/>
              <a:gd name="connsiteX18" fmla="*/ 192757 w 270696"/>
              <a:gd name="connsiteY18" fmla="*/ 192194 h 270696"/>
              <a:gd name="connsiteX19" fmla="*/ 176816 w 270696"/>
              <a:gd name="connsiteY19" fmla="*/ 192757 h 270696"/>
              <a:gd name="connsiteX20" fmla="*/ 176253 w 270696"/>
              <a:gd name="connsiteY20" fmla="*/ 192194 h 270696"/>
              <a:gd name="connsiteX21" fmla="*/ 135348 w 270696"/>
              <a:gd name="connsiteY21" fmla="*/ 151289 h 270696"/>
              <a:gd name="connsiteX22" fmla="*/ 94443 w 270696"/>
              <a:gd name="connsiteY22" fmla="*/ 192194 h 270696"/>
              <a:gd name="connsiteX23" fmla="*/ 78502 w 270696"/>
              <a:gd name="connsiteY23" fmla="*/ 191632 h 270696"/>
              <a:gd name="connsiteX24" fmla="*/ 78502 w 270696"/>
              <a:gd name="connsiteY24" fmla="*/ 176253 h 270696"/>
              <a:gd name="connsiteX25" fmla="*/ 119407 w 270696"/>
              <a:gd name="connsiteY25" fmla="*/ 135348 h 270696"/>
              <a:gd name="connsiteX26" fmla="*/ 78502 w 270696"/>
              <a:gd name="connsiteY26" fmla="*/ 94443 h 270696"/>
              <a:gd name="connsiteX27" fmla="*/ 78502 w 270696"/>
              <a:gd name="connsiteY27" fmla="*/ 78502 h 27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0696" h="270696">
                <a:moveTo>
                  <a:pt x="48876" y="0"/>
                </a:moveTo>
                <a:cubicBezTo>
                  <a:pt x="21882" y="0"/>
                  <a:pt x="0" y="21882"/>
                  <a:pt x="0" y="48876"/>
                </a:cubicBezTo>
                <a:lnTo>
                  <a:pt x="0" y="221820"/>
                </a:lnTo>
                <a:cubicBezTo>
                  <a:pt x="0" y="248813"/>
                  <a:pt x="21882" y="270696"/>
                  <a:pt x="48876" y="270696"/>
                </a:cubicBezTo>
                <a:lnTo>
                  <a:pt x="221820" y="270696"/>
                </a:lnTo>
                <a:cubicBezTo>
                  <a:pt x="248813" y="270696"/>
                  <a:pt x="270696" y="248813"/>
                  <a:pt x="270696" y="221820"/>
                </a:cubicBezTo>
                <a:lnTo>
                  <a:pt x="270696" y="48876"/>
                </a:lnTo>
                <a:cubicBezTo>
                  <a:pt x="270696" y="21882"/>
                  <a:pt x="248813" y="0"/>
                  <a:pt x="221820" y="0"/>
                </a:cubicBezTo>
                <a:lnTo>
                  <a:pt x="48876" y="0"/>
                </a:lnTo>
                <a:close/>
                <a:moveTo>
                  <a:pt x="78502" y="78502"/>
                </a:moveTo>
                <a:cubicBezTo>
                  <a:pt x="82905" y="74104"/>
                  <a:pt x="90039" y="74104"/>
                  <a:pt x="94443" y="78502"/>
                </a:cubicBezTo>
                <a:lnTo>
                  <a:pt x="135348" y="119407"/>
                </a:lnTo>
                <a:lnTo>
                  <a:pt x="176253" y="78502"/>
                </a:lnTo>
                <a:cubicBezTo>
                  <a:pt x="180500" y="73945"/>
                  <a:pt x="187637" y="73693"/>
                  <a:pt x="192194" y="77939"/>
                </a:cubicBezTo>
                <a:cubicBezTo>
                  <a:pt x="196751" y="82186"/>
                  <a:pt x="197004" y="89323"/>
                  <a:pt x="192757" y="93880"/>
                </a:cubicBezTo>
                <a:cubicBezTo>
                  <a:pt x="192576" y="94074"/>
                  <a:pt x="192388" y="94262"/>
                  <a:pt x="192194" y="94443"/>
                </a:cubicBezTo>
                <a:lnTo>
                  <a:pt x="151289" y="135348"/>
                </a:lnTo>
                <a:lnTo>
                  <a:pt x="192194" y="176253"/>
                </a:lnTo>
                <a:cubicBezTo>
                  <a:pt x="196751" y="180500"/>
                  <a:pt x="197004" y="187637"/>
                  <a:pt x="192757" y="192194"/>
                </a:cubicBezTo>
                <a:cubicBezTo>
                  <a:pt x="188510" y="196751"/>
                  <a:pt x="181374" y="197004"/>
                  <a:pt x="176816" y="192757"/>
                </a:cubicBezTo>
                <a:cubicBezTo>
                  <a:pt x="176622" y="192576"/>
                  <a:pt x="176434" y="192388"/>
                  <a:pt x="176253" y="192194"/>
                </a:cubicBezTo>
                <a:lnTo>
                  <a:pt x="135348" y="151289"/>
                </a:lnTo>
                <a:lnTo>
                  <a:pt x="94443" y="192194"/>
                </a:lnTo>
                <a:cubicBezTo>
                  <a:pt x="89886" y="196441"/>
                  <a:pt x="82748" y="196188"/>
                  <a:pt x="78502" y="191632"/>
                </a:cubicBezTo>
                <a:cubicBezTo>
                  <a:pt x="74466" y="187301"/>
                  <a:pt x="74466" y="180584"/>
                  <a:pt x="78502" y="176253"/>
                </a:cubicBezTo>
                <a:lnTo>
                  <a:pt x="119407" y="135348"/>
                </a:lnTo>
                <a:lnTo>
                  <a:pt x="78502" y="94443"/>
                </a:lnTo>
                <a:cubicBezTo>
                  <a:pt x="74104" y="90039"/>
                  <a:pt x="74104" y="82905"/>
                  <a:pt x="78502" y="78502"/>
                </a:cubicBezTo>
                <a:close/>
              </a:path>
            </a:pathLst>
          </a:custGeom>
          <a:solidFill>
            <a:srgbClr val="C00000"/>
          </a:solidFill>
          <a:ln w="14684" cap="flat">
            <a:noFill/>
            <a:prstDash val="solid"/>
            <a:miter/>
          </a:ln>
        </p:spPr>
        <p:txBody>
          <a:bodyPr rtlCol="0" anchor="ctr"/>
          <a:lstStyle/>
          <a:p>
            <a:endParaRPr lang="en-US" dirty="0"/>
          </a:p>
        </p:txBody>
      </p:sp>
      <p:sp>
        <p:nvSpPr>
          <p:cNvPr id="908" name="Rectangle 907">
            <a:extLst>
              <a:ext uri="{FF2B5EF4-FFF2-40B4-BE49-F238E27FC236}">
                <a16:creationId xmlns:a16="http://schemas.microsoft.com/office/drawing/2014/main" id="{81CF956B-4BB1-4F75-9DE5-B4AD0EE746EB}"/>
              </a:ext>
            </a:extLst>
          </p:cNvPr>
          <p:cNvSpPr/>
          <p:nvPr/>
        </p:nvSpPr>
        <p:spPr>
          <a:xfrm>
            <a:off x="6360815" y="1827024"/>
            <a:ext cx="4911833" cy="430887"/>
          </a:xfrm>
          <a:prstGeom prst="rect">
            <a:avLst/>
          </a:prstGeom>
        </p:spPr>
        <p:txBody>
          <a:bodyPr wrap="square" lIns="0" tIns="0" rIns="0" bIns="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C00000"/>
                </a:solidFill>
                <a:effectLst/>
                <a:uLnTx/>
                <a:uFillTx/>
                <a:ea typeface="+mn-ea"/>
                <a:cs typeface="+mn-cs"/>
              </a:rPr>
              <a:t>4 cores/processors does not meet minimum license requirements.</a:t>
            </a:r>
          </a:p>
        </p:txBody>
      </p:sp>
      <p:sp>
        <p:nvSpPr>
          <p:cNvPr id="930" name="Graphic 11" descr="A green checkmark">
            <a:extLst>
              <a:ext uri="{FF2B5EF4-FFF2-40B4-BE49-F238E27FC236}">
                <a16:creationId xmlns:a16="http://schemas.microsoft.com/office/drawing/2014/main" id="{86CE162C-7162-45CC-35FB-7B1C63711936}"/>
              </a:ext>
            </a:extLst>
          </p:cNvPr>
          <p:cNvSpPr>
            <a:spLocks/>
          </p:cNvSpPr>
          <p:nvPr/>
        </p:nvSpPr>
        <p:spPr>
          <a:xfrm>
            <a:off x="5803770" y="2372185"/>
            <a:ext cx="449391" cy="449391"/>
          </a:xfrm>
          <a:custGeom>
            <a:avLst/>
            <a:gdLst>
              <a:gd name="connsiteX0" fmla="*/ 30956 w 171450"/>
              <a:gd name="connsiteY0" fmla="*/ 0 h 171450"/>
              <a:gd name="connsiteX1" fmla="*/ 0 w 171450"/>
              <a:gd name="connsiteY1" fmla="*/ 30956 h 171450"/>
              <a:gd name="connsiteX2" fmla="*/ 0 w 171450"/>
              <a:gd name="connsiteY2" fmla="*/ 140494 h 171450"/>
              <a:gd name="connsiteX3" fmla="*/ 30956 w 171450"/>
              <a:gd name="connsiteY3" fmla="*/ 171450 h 171450"/>
              <a:gd name="connsiteX4" fmla="*/ 140494 w 171450"/>
              <a:gd name="connsiteY4" fmla="*/ 171450 h 171450"/>
              <a:gd name="connsiteX5" fmla="*/ 171450 w 171450"/>
              <a:gd name="connsiteY5" fmla="*/ 140494 h 171450"/>
              <a:gd name="connsiteX6" fmla="*/ 171450 w 171450"/>
              <a:gd name="connsiteY6" fmla="*/ 30956 h 171450"/>
              <a:gd name="connsiteX7" fmla="*/ 140494 w 171450"/>
              <a:gd name="connsiteY7" fmla="*/ 0 h 171450"/>
              <a:gd name="connsiteX8" fmla="*/ 30956 w 171450"/>
              <a:gd name="connsiteY8" fmla="*/ 0 h 171450"/>
              <a:gd name="connsiteX9" fmla="*/ 126492 w 171450"/>
              <a:gd name="connsiteY9" fmla="*/ 64579 h 171450"/>
              <a:gd name="connsiteX10" fmla="*/ 78867 w 171450"/>
              <a:gd name="connsiteY10" fmla="*/ 112205 h 171450"/>
              <a:gd name="connsiteX11" fmla="*/ 68771 w 171450"/>
              <a:gd name="connsiteY11" fmla="*/ 112205 h 171450"/>
              <a:gd name="connsiteX12" fmla="*/ 49682 w 171450"/>
              <a:gd name="connsiteY12" fmla="*/ 93116 h 171450"/>
              <a:gd name="connsiteX13" fmla="*/ 49326 w 171450"/>
              <a:gd name="connsiteY13" fmla="*/ 83020 h 171450"/>
              <a:gd name="connsiteX14" fmla="*/ 59422 w 171450"/>
              <a:gd name="connsiteY14" fmla="*/ 82664 h 171450"/>
              <a:gd name="connsiteX15" fmla="*/ 59779 w 171450"/>
              <a:gd name="connsiteY15" fmla="*/ 83020 h 171450"/>
              <a:gd name="connsiteX16" fmla="*/ 73819 w 171450"/>
              <a:gd name="connsiteY16" fmla="*/ 97050 h 171450"/>
              <a:gd name="connsiteX17" fmla="*/ 116396 w 171450"/>
              <a:gd name="connsiteY17" fmla="*/ 54473 h 171450"/>
              <a:gd name="connsiteX18" fmla="*/ 126497 w 171450"/>
              <a:gd name="connsiteY18" fmla="*/ 54303 h 171450"/>
              <a:gd name="connsiteX19" fmla="*/ 126667 w 171450"/>
              <a:gd name="connsiteY19" fmla="*/ 64404 h 171450"/>
              <a:gd name="connsiteX20" fmla="*/ 126492 w 171450"/>
              <a:gd name="connsiteY20" fmla="*/ 6457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171450">
                <a:moveTo>
                  <a:pt x="30956" y="0"/>
                </a:moveTo>
                <a:cubicBezTo>
                  <a:pt x="13860" y="0"/>
                  <a:pt x="0" y="13860"/>
                  <a:pt x="0" y="30956"/>
                </a:cubicBezTo>
                <a:lnTo>
                  <a:pt x="0" y="140494"/>
                </a:lnTo>
                <a:cubicBezTo>
                  <a:pt x="0" y="157590"/>
                  <a:pt x="13860" y="171450"/>
                  <a:pt x="30956" y="171450"/>
                </a:cubicBezTo>
                <a:lnTo>
                  <a:pt x="140494" y="171450"/>
                </a:lnTo>
                <a:cubicBezTo>
                  <a:pt x="157590" y="171450"/>
                  <a:pt x="171450" y="157590"/>
                  <a:pt x="171450" y="140494"/>
                </a:cubicBezTo>
                <a:lnTo>
                  <a:pt x="171450" y="30956"/>
                </a:lnTo>
                <a:cubicBezTo>
                  <a:pt x="171450" y="13860"/>
                  <a:pt x="157590" y="0"/>
                  <a:pt x="140494" y="0"/>
                </a:cubicBezTo>
                <a:lnTo>
                  <a:pt x="30956" y="0"/>
                </a:lnTo>
                <a:close/>
                <a:moveTo>
                  <a:pt x="126492" y="64579"/>
                </a:moveTo>
                <a:lnTo>
                  <a:pt x="78867" y="112205"/>
                </a:lnTo>
                <a:cubicBezTo>
                  <a:pt x="76078" y="114991"/>
                  <a:pt x="71559" y="114991"/>
                  <a:pt x="68771" y="112205"/>
                </a:cubicBezTo>
                <a:lnTo>
                  <a:pt x="49682" y="93116"/>
                </a:lnTo>
                <a:cubicBezTo>
                  <a:pt x="46796" y="90427"/>
                  <a:pt x="46636" y="85906"/>
                  <a:pt x="49326" y="83020"/>
                </a:cubicBezTo>
                <a:cubicBezTo>
                  <a:pt x="52016" y="80134"/>
                  <a:pt x="56536" y="79974"/>
                  <a:pt x="59422" y="82664"/>
                </a:cubicBezTo>
                <a:cubicBezTo>
                  <a:pt x="59545" y="82778"/>
                  <a:pt x="59664" y="82897"/>
                  <a:pt x="59779" y="83020"/>
                </a:cubicBezTo>
                <a:lnTo>
                  <a:pt x="73819" y="97050"/>
                </a:lnTo>
                <a:lnTo>
                  <a:pt x="116396" y="54473"/>
                </a:lnTo>
                <a:cubicBezTo>
                  <a:pt x="119138" y="51637"/>
                  <a:pt x="123660" y="51560"/>
                  <a:pt x="126497" y="54303"/>
                </a:cubicBezTo>
                <a:cubicBezTo>
                  <a:pt x="129333" y="57045"/>
                  <a:pt x="129410" y="61568"/>
                  <a:pt x="126667" y="64404"/>
                </a:cubicBezTo>
                <a:cubicBezTo>
                  <a:pt x="126610" y="64464"/>
                  <a:pt x="126551" y="64522"/>
                  <a:pt x="126492" y="64579"/>
                </a:cubicBezTo>
                <a:close/>
              </a:path>
            </a:pathLst>
          </a:cu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35" name="Rectangle 934">
            <a:extLst>
              <a:ext uri="{FF2B5EF4-FFF2-40B4-BE49-F238E27FC236}">
                <a16:creationId xmlns:a16="http://schemas.microsoft.com/office/drawing/2014/main" id="{13053AD4-4944-DB85-11CA-70092D14AE10}"/>
              </a:ext>
            </a:extLst>
          </p:cNvPr>
          <p:cNvSpPr/>
          <p:nvPr/>
        </p:nvSpPr>
        <p:spPr>
          <a:xfrm>
            <a:off x="6360815" y="2489158"/>
            <a:ext cx="4911833" cy="215444"/>
          </a:xfrm>
          <a:prstGeom prst="rect">
            <a:avLst/>
          </a:prstGeom>
        </p:spPr>
        <p:txBody>
          <a:bodyPr wrap="square" lIns="0" tIns="0" rIns="0" bIns="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pt-BR" sz="1400" b="0" i="0" u="none" strike="noStrike" kern="0" cap="none" normalizeH="0" baseline="0" noProof="0">
                <a:ln>
                  <a:noFill/>
                </a:ln>
                <a:solidFill>
                  <a:srgbClr val="00B050"/>
                </a:solidFill>
                <a:effectLst/>
                <a:uLnTx/>
                <a:uFillTx/>
                <a:ea typeface="+mn-ea"/>
                <a:cs typeface="+mn-cs"/>
              </a:rPr>
              <a:t>Minimum is 8 cores/processor.</a:t>
            </a:r>
          </a:p>
        </p:txBody>
      </p:sp>
      <p:sp>
        <p:nvSpPr>
          <p:cNvPr id="58" name="Freeform: Shape 57">
            <a:extLst>
              <a:ext uri="{FF2B5EF4-FFF2-40B4-BE49-F238E27FC236}">
                <a16:creationId xmlns:a16="http://schemas.microsoft.com/office/drawing/2014/main" id="{F71828AD-0E34-857A-A431-B2DB0960DEAA}"/>
              </a:ext>
              <a:ext uri="{C183D7F6-B498-43B3-948B-1728B52AA6E4}">
                <adec:decorative xmlns:adec="http://schemas.microsoft.com/office/drawing/2017/decorative" val="1"/>
              </a:ext>
            </a:extLst>
          </p:cNvPr>
          <p:cNvSpPr>
            <a:spLocks/>
          </p:cNvSpPr>
          <p:nvPr/>
        </p:nvSpPr>
        <p:spPr>
          <a:xfrm>
            <a:off x="718939" y="3645251"/>
            <a:ext cx="674215" cy="531542"/>
          </a:xfrm>
          <a:custGeom>
            <a:avLst/>
            <a:gdLst>
              <a:gd name="connsiteX0" fmla="*/ 0 w 805444"/>
              <a:gd name="connsiteY0" fmla="*/ 0 h 635001"/>
              <a:gd name="connsiteX1" fmla="*/ 49 w 805444"/>
              <a:gd name="connsiteY1" fmla="*/ 0 h 635001"/>
              <a:gd name="connsiteX2" fmla="*/ 49 w 805444"/>
              <a:gd name="connsiteY2" fmla="*/ 33837 h 635001"/>
              <a:gd name="connsiteX3" fmla="*/ 135297 w 805444"/>
              <a:gd name="connsiteY3" fmla="*/ 169436 h 635001"/>
              <a:gd name="connsiteX4" fmla="*/ 240855 w 805444"/>
              <a:gd name="connsiteY4" fmla="*/ 118427 h 635001"/>
              <a:gd name="connsiteX5" fmla="*/ 488006 w 805444"/>
              <a:gd name="connsiteY5" fmla="*/ 0 h 635001"/>
              <a:gd name="connsiteX6" fmla="*/ 805444 w 805444"/>
              <a:gd name="connsiteY6" fmla="*/ 317501 h 635001"/>
              <a:gd name="connsiteX7" fmla="*/ 488006 w 805444"/>
              <a:gd name="connsiteY7" fmla="*/ 635001 h 635001"/>
              <a:gd name="connsiteX8" fmla="*/ 241617 w 805444"/>
              <a:gd name="connsiteY8" fmla="*/ 517592 h 635001"/>
              <a:gd name="connsiteX9" fmla="*/ 136439 w 805444"/>
              <a:gd name="connsiteY9" fmla="*/ 467092 h 635001"/>
              <a:gd name="connsiteX10" fmla="*/ 135297 w 805444"/>
              <a:gd name="connsiteY10" fmla="*/ 467092 h 635001"/>
              <a:gd name="connsiteX11" fmla="*/ 49 w 805444"/>
              <a:gd name="connsiteY11" fmla="*/ 602692 h 635001"/>
              <a:gd name="connsiteX12" fmla="*/ 49 w 805444"/>
              <a:gd name="connsiteY12" fmla="*/ 635001 h 635001"/>
              <a:gd name="connsiteX13" fmla="*/ 0 w 805444"/>
              <a:gd name="connsiteY13" fmla="*/ 635001 h 63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444" h="635001">
                <a:moveTo>
                  <a:pt x="0" y="0"/>
                </a:moveTo>
                <a:lnTo>
                  <a:pt x="49" y="0"/>
                </a:lnTo>
                <a:lnTo>
                  <a:pt x="49" y="33837"/>
                </a:lnTo>
                <a:cubicBezTo>
                  <a:pt x="49" y="108760"/>
                  <a:pt x="60567" y="169436"/>
                  <a:pt x="135297" y="169436"/>
                </a:cubicBezTo>
                <a:cubicBezTo>
                  <a:pt x="176404" y="169436"/>
                  <a:pt x="214974" y="150483"/>
                  <a:pt x="240855" y="118427"/>
                </a:cubicBezTo>
                <a:cubicBezTo>
                  <a:pt x="298964" y="46175"/>
                  <a:pt x="388030" y="0"/>
                  <a:pt x="488006" y="0"/>
                </a:cubicBezTo>
                <a:cubicBezTo>
                  <a:pt x="663345" y="0"/>
                  <a:pt x="805444" y="142086"/>
                  <a:pt x="805444" y="317501"/>
                </a:cubicBezTo>
                <a:cubicBezTo>
                  <a:pt x="805444" y="492788"/>
                  <a:pt x="663345" y="635001"/>
                  <a:pt x="488006" y="635001"/>
                </a:cubicBezTo>
                <a:cubicBezTo>
                  <a:pt x="388537" y="635001"/>
                  <a:pt x="299726" y="589208"/>
                  <a:pt x="241617" y="517592"/>
                </a:cubicBezTo>
                <a:cubicBezTo>
                  <a:pt x="215734" y="485792"/>
                  <a:pt x="177291" y="467092"/>
                  <a:pt x="136439" y="467092"/>
                </a:cubicBezTo>
                <a:lnTo>
                  <a:pt x="135297" y="467092"/>
                </a:lnTo>
                <a:cubicBezTo>
                  <a:pt x="60567" y="467092"/>
                  <a:pt x="49" y="527768"/>
                  <a:pt x="49" y="602692"/>
                </a:cubicBezTo>
                <a:lnTo>
                  <a:pt x="49" y="635001"/>
                </a:lnTo>
                <a:lnTo>
                  <a:pt x="0" y="635001"/>
                </a:lnTo>
                <a:close/>
              </a:path>
            </a:pathLst>
          </a:custGeom>
          <a:gradFill>
            <a:gsLst>
              <a:gs pos="68000">
                <a:srgbClr val="A0DDFF"/>
              </a:gs>
              <a:gs pos="100000">
                <a:srgbClr val="297BD0"/>
              </a:gs>
            </a:gsLst>
            <a:lin ang="2700000" scaled="1"/>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9" name="Oval 58">
            <a:extLst>
              <a:ext uri="{FF2B5EF4-FFF2-40B4-BE49-F238E27FC236}">
                <a16:creationId xmlns:a16="http://schemas.microsoft.com/office/drawing/2014/main" id="{41CF0F5A-188E-604A-BA75-FBC533F1BEBF}"/>
              </a:ext>
            </a:extLst>
          </p:cNvPr>
          <p:cNvSpPr>
            <a:spLocks/>
          </p:cNvSpPr>
          <p:nvPr/>
        </p:nvSpPr>
        <p:spPr bwMode="auto">
          <a:xfrm>
            <a:off x="919352" y="3702991"/>
            <a:ext cx="416064" cy="416064"/>
          </a:xfrm>
          <a:prstGeom prst="ellipse">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32472" fontAlgn="base">
              <a:spcBef>
                <a:spcPct val="0"/>
              </a:spcBef>
              <a:spcAft>
                <a:spcPct val="0"/>
              </a:spcAft>
              <a:buClrTx/>
              <a:buSzTx/>
              <a:buFontTx/>
              <a:buNone/>
              <a:tabLst/>
              <a:defRPr/>
            </a:pPr>
            <a:r>
              <a:rPr lang="en-US" sz="2400" dirty="0">
                <a:gradFill flip="none" rotWithShape="1">
                  <a:gsLst>
                    <a:gs pos="0">
                      <a:srgbClr val="2A7CD0"/>
                    </a:gs>
                    <a:gs pos="99000">
                      <a:schemeClr val="tx2"/>
                    </a:gs>
                  </a:gsLst>
                  <a:lin ang="2700000" scaled="1"/>
                  <a:tileRect/>
                </a:gradFill>
                <a:latin typeface="+mj-lt"/>
                <a:cs typeface="Segoe UI" pitchFamily="34" charset="0"/>
              </a:rPr>
              <a:t>2</a:t>
            </a:r>
          </a:p>
        </p:txBody>
      </p:sp>
      <p:sp>
        <p:nvSpPr>
          <p:cNvPr id="898" name="Rectangle 897">
            <a:extLst>
              <a:ext uri="{FF2B5EF4-FFF2-40B4-BE49-F238E27FC236}">
                <a16:creationId xmlns:a16="http://schemas.microsoft.com/office/drawing/2014/main" id="{4B42F8CA-C351-F78D-BB0B-EC513A3D94C6}"/>
              </a:ext>
            </a:extLst>
          </p:cNvPr>
          <p:cNvSpPr/>
          <p:nvPr/>
        </p:nvSpPr>
        <p:spPr>
          <a:xfrm>
            <a:off x="1593567" y="3398061"/>
            <a:ext cx="1827423" cy="1025922"/>
          </a:xfrm>
          <a:prstGeom prst="rect">
            <a:avLst/>
          </a:prstGeom>
          <a:ln>
            <a:noFill/>
          </a:ln>
        </p:spPr>
        <p:txBody>
          <a:bodyPr wrap="square" lIns="0" tIns="0" rIns="0" bIns="0" anchor="ctr">
            <a:spAutoFit/>
          </a:bodyPr>
          <a:lstStyle/>
          <a:p>
            <a:pPr defTabSz="914460">
              <a:spcAft>
                <a:spcPts val="400"/>
              </a:spcAft>
              <a:defRPr/>
            </a:pPr>
            <a:r>
              <a:rPr lang="en-US" sz="2000" kern="0" dirty="0">
                <a:solidFill>
                  <a:srgbClr val="2A7CD0"/>
                </a:solidFill>
                <a:latin typeface="+mj-lt"/>
              </a:rPr>
              <a:t>1</a:t>
            </a:r>
            <a:r>
              <a:rPr lang="en-US" sz="2000" kern="0" dirty="0">
                <a:solidFill>
                  <a:srgbClr val="000000"/>
                </a:solidFill>
              </a:rPr>
              <a:t> physical server</a:t>
            </a:r>
          </a:p>
          <a:p>
            <a:pPr defTabSz="914460">
              <a:spcAft>
                <a:spcPts val="400"/>
              </a:spcAft>
              <a:defRPr/>
            </a:pPr>
            <a:r>
              <a:rPr lang="en-US" sz="2000" kern="0" dirty="0">
                <a:solidFill>
                  <a:srgbClr val="2A7CD0"/>
                </a:solidFill>
                <a:latin typeface="+mj-lt"/>
              </a:rPr>
              <a:t>1</a:t>
            </a:r>
            <a:r>
              <a:rPr lang="en-US" sz="2000" kern="0" dirty="0">
                <a:solidFill>
                  <a:srgbClr val="000000"/>
                </a:solidFill>
              </a:rPr>
              <a:t> processor </a:t>
            </a:r>
          </a:p>
          <a:p>
            <a:pPr defTabSz="914460">
              <a:spcAft>
                <a:spcPts val="400"/>
              </a:spcAft>
              <a:defRPr/>
            </a:pPr>
            <a:r>
              <a:rPr lang="en-US" sz="2000" kern="0" dirty="0">
                <a:solidFill>
                  <a:srgbClr val="2A7CD0"/>
                </a:solidFill>
                <a:latin typeface="+mj-lt"/>
              </a:rPr>
              <a:t>8</a:t>
            </a:r>
            <a:r>
              <a:rPr lang="en-US" sz="2000" kern="0" dirty="0">
                <a:solidFill>
                  <a:srgbClr val="000000"/>
                </a:solidFill>
              </a:rPr>
              <a:t> cores each </a:t>
            </a:r>
          </a:p>
        </p:txBody>
      </p:sp>
      <p:pic>
        <p:nvPicPr>
          <p:cNvPr id="903" name="Picture 902" descr="A 3D isometric illustration of a physical server. The server has one processor, containing 8 cores.">
            <a:extLst>
              <a:ext uri="{FF2B5EF4-FFF2-40B4-BE49-F238E27FC236}">
                <a16:creationId xmlns:a16="http://schemas.microsoft.com/office/drawing/2014/main" id="{DC77AFD4-5960-AF3F-0745-F8F633B8856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72728" y="3288144"/>
            <a:ext cx="1468252" cy="1245756"/>
          </a:xfrm>
          <a:prstGeom prst="rect">
            <a:avLst/>
          </a:prstGeom>
        </p:spPr>
      </p:pic>
      <p:sp>
        <p:nvSpPr>
          <p:cNvPr id="940" name="Graphic 927" descr="A red crossmark">
            <a:extLst>
              <a:ext uri="{FF2B5EF4-FFF2-40B4-BE49-F238E27FC236}">
                <a16:creationId xmlns:a16="http://schemas.microsoft.com/office/drawing/2014/main" id="{E84BD817-3DCF-AA1E-ACC9-647CFE3662E2}"/>
              </a:ext>
            </a:extLst>
          </p:cNvPr>
          <p:cNvSpPr/>
          <p:nvPr/>
        </p:nvSpPr>
        <p:spPr>
          <a:xfrm>
            <a:off x="5803770" y="3409119"/>
            <a:ext cx="449391" cy="449391"/>
          </a:xfrm>
          <a:custGeom>
            <a:avLst/>
            <a:gdLst>
              <a:gd name="connsiteX0" fmla="*/ 48876 w 270696"/>
              <a:gd name="connsiteY0" fmla="*/ 0 h 270696"/>
              <a:gd name="connsiteX1" fmla="*/ 0 w 270696"/>
              <a:gd name="connsiteY1" fmla="*/ 48876 h 270696"/>
              <a:gd name="connsiteX2" fmla="*/ 0 w 270696"/>
              <a:gd name="connsiteY2" fmla="*/ 221820 h 270696"/>
              <a:gd name="connsiteX3" fmla="*/ 48876 w 270696"/>
              <a:gd name="connsiteY3" fmla="*/ 270696 h 270696"/>
              <a:gd name="connsiteX4" fmla="*/ 221820 w 270696"/>
              <a:gd name="connsiteY4" fmla="*/ 270696 h 270696"/>
              <a:gd name="connsiteX5" fmla="*/ 270696 w 270696"/>
              <a:gd name="connsiteY5" fmla="*/ 221820 h 270696"/>
              <a:gd name="connsiteX6" fmla="*/ 270696 w 270696"/>
              <a:gd name="connsiteY6" fmla="*/ 48876 h 270696"/>
              <a:gd name="connsiteX7" fmla="*/ 221820 w 270696"/>
              <a:gd name="connsiteY7" fmla="*/ 0 h 270696"/>
              <a:gd name="connsiteX8" fmla="*/ 48876 w 270696"/>
              <a:gd name="connsiteY8" fmla="*/ 0 h 270696"/>
              <a:gd name="connsiteX9" fmla="*/ 78502 w 270696"/>
              <a:gd name="connsiteY9" fmla="*/ 78502 h 270696"/>
              <a:gd name="connsiteX10" fmla="*/ 94443 w 270696"/>
              <a:gd name="connsiteY10" fmla="*/ 78502 h 270696"/>
              <a:gd name="connsiteX11" fmla="*/ 135348 w 270696"/>
              <a:gd name="connsiteY11" fmla="*/ 119407 h 270696"/>
              <a:gd name="connsiteX12" fmla="*/ 176253 w 270696"/>
              <a:gd name="connsiteY12" fmla="*/ 78502 h 270696"/>
              <a:gd name="connsiteX13" fmla="*/ 192194 w 270696"/>
              <a:gd name="connsiteY13" fmla="*/ 77939 h 270696"/>
              <a:gd name="connsiteX14" fmla="*/ 192757 w 270696"/>
              <a:gd name="connsiteY14" fmla="*/ 93880 h 270696"/>
              <a:gd name="connsiteX15" fmla="*/ 192194 w 270696"/>
              <a:gd name="connsiteY15" fmla="*/ 94443 h 270696"/>
              <a:gd name="connsiteX16" fmla="*/ 151289 w 270696"/>
              <a:gd name="connsiteY16" fmla="*/ 135348 h 270696"/>
              <a:gd name="connsiteX17" fmla="*/ 192194 w 270696"/>
              <a:gd name="connsiteY17" fmla="*/ 176253 h 270696"/>
              <a:gd name="connsiteX18" fmla="*/ 192757 w 270696"/>
              <a:gd name="connsiteY18" fmla="*/ 192194 h 270696"/>
              <a:gd name="connsiteX19" fmla="*/ 176816 w 270696"/>
              <a:gd name="connsiteY19" fmla="*/ 192757 h 270696"/>
              <a:gd name="connsiteX20" fmla="*/ 176253 w 270696"/>
              <a:gd name="connsiteY20" fmla="*/ 192194 h 270696"/>
              <a:gd name="connsiteX21" fmla="*/ 135348 w 270696"/>
              <a:gd name="connsiteY21" fmla="*/ 151289 h 270696"/>
              <a:gd name="connsiteX22" fmla="*/ 94443 w 270696"/>
              <a:gd name="connsiteY22" fmla="*/ 192194 h 270696"/>
              <a:gd name="connsiteX23" fmla="*/ 78502 w 270696"/>
              <a:gd name="connsiteY23" fmla="*/ 191632 h 270696"/>
              <a:gd name="connsiteX24" fmla="*/ 78502 w 270696"/>
              <a:gd name="connsiteY24" fmla="*/ 176253 h 270696"/>
              <a:gd name="connsiteX25" fmla="*/ 119407 w 270696"/>
              <a:gd name="connsiteY25" fmla="*/ 135348 h 270696"/>
              <a:gd name="connsiteX26" fmla="*/ 78502 w 270696"/>
              <a:gd name="connsiteY26" fmla="*/ 94443 h 270696"/>
              <a:gd name="connsiteX27" fmla="*/ 78502 w 270696"/>
              <a:gd name="connsiteY27" fmla="*/ 78502 h 27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0696" h="270696">
                <a:moveTo>
                  <a:pt x="48876" y="0"/>
                </a:moveTo>
                <a:cubicBezTo>
                  <a:pt x="21882" y="0"/>
                  <a:pt x="0" y="21882"/>
                  <a:pt x="0" y="48876"/>
                </a:cubicBezTo>
                <a:lnTo>
                  <a:pt x="0" y="221820"/>
                </a:lnTo>
                <a:cubicBezTo>
                  <a:pt x="0" y="248813"/>
                  <a:pt x="21882" y="270696"/>
                  <a:pt x="48876" y="270696"/>
                </a:cubicBezTo>
                <a:lnTo>
                  <a:pt x="221820" y="270696"/>
                </a:lnTo>
                <a:cubicBezTo>
                  <a:pt x="248813" y="270696"/>
                  <a:pt x="270696" y="248813"/>
                  <a:pt x="270696" y="221820"/>
                </a:cubicBezTo>
                <a:lnTo>
                  <a:pt x="270696" y="48876"/>
                </a:lnTo>
                <a:cubicBezTo>
                  <a:pt x="270696" y="21882"/>
                  <a:pt x="248813" y="0"/>
                  <a:pt x="221820" y="0"/>
                </a:cubicBezTo>
                <a:lnTo>
                  <a:pt x="48876" y="0"/>
                </a:lnTo>
                <a:close/>
                <a:moveTo>
                  <a:pt x="78502" y="78502"/>
                </a:moveTo>
                <a:cubicBezTo>
                  <a:pt x="82905" y="74104"/>
                  <a:pt x="90039" y="74104"/>
                  <a:pt x="94443" y="78502"/>
                </a:cubicBezTo>
                <a:lnTo>
                  <a:pt x="135348" y="119407"/>
                </a:lnTo>
                <a:lnTo>
                  <a:pt x="176253" y="78502"/>
                </a:lnTo>
                <a:cubicBezTo>
                  <a:pt x="180500" y="73945"/>
                  <a:pt x="187637" y="73693"/>
                  <a:pt x="192194" y="77939"/>
                </a:cubicBezTo>
                <a:cubicBezTo>
                  <a:pt x="196751" y="82186"/>
                  <a:pt x="197004" y="89323"/>
                  <a:pt x="192757" y="93880"/>
                </a:cubicBezTo>
                <a:cubicBezTo>
                  <a:pt x="192576" y="94074"/>
                  <a:pt x="192388" y="94262"/>
                  <a:pt x="192194" y="94443"/>
                </a:cubicBezTo>
                <a:lnTo>
                  <a:pt x="151289" y="135348"/>
                </a:lnTo>
                <a:lnTo>
                  <a:pt x="192194" y="176253"/>
                </a:lnTo>
                <a:cubicBezTo>
                  <a:pt x="196751" y="180500"/>
                  <a:pt x="197004" y="187637"/>
                  <a:pt x="192757" y="192194"/>
                </a:cubicBezTo>
                <a:cubicBezTo>
                  <a:pt x="188510" y="196751"/>
                  <a:pt x="181374" y="197004"/>
                  <a:pt x="176816" y="192757"/>
                </a:cubicBezTo>
                <a:cubicBezTo>
                  <a:pt x="176622" y="192576"/>
                  <a:pt x="176434" y="192388"/>
                  <a:pt x="176253" y="192194"/>
                </a:cubicBezTo>
                <a:lnTo>
                  <a:pt x="135348" y="151289"/>
                </a:lnTo>
                <a:lnTo>
                  <a:pt x="94443" y="192194"/>
                </a:lnTo>
                <a:cubicBezTo>
                  <a:pt x="89886" y="196441"/>
                  <a:pt x="82748" y="196188"/>
                  <a:pt x="78502" y="191632"/>
                </a:cubicBezTo>
                <a:cubicBezTo>
                  <a:pt x="74466" y="187301"/>
                  <a:pt x="74466" y="180584"/>
                  <a:pt x="78502" y="176253"/>
                </a:cubicBezTo>
                <a:lnTo>
                  <a:pt x="119407" y="135348"/>
                </a:lnTo>
                <a:lnTo>
                  <a:pt x="78502" y="94443"/>
                </a:lnTo>
                <a:cubicBezTo>
                  <a:pt x="74104" y="90039"/>
                  <a:pt x="74104" y="82905"/>
                  <a:pt x="78502" y="78502"/>
                </a:cubicBezTo>
                <a:close/>
              </a:path>
            </a:pathLst>
          </a:custGeom>
          <a:solidFill>
            <a:srgbClr val="C00000"/>
          </a:solidFill>
          <a:ln w="14684" cap="flat">
            <a:noFill/>
            <a:prstDash val="solid"/>
            <a:miter/>
          </a:ln>
        </p:spPr>
        <p:txBody>
          <a:bodyPr rtlCol="0" anchor="ctr"/>
          <a:lstStyle/>
          <a:p>
            <a:endParaRPr lang="en-US" dirty="0"/>
          </a:p>
        </p:txBody>
      </p:sp>
      <p:sp>
        <p:nvSpPr>
          <p:cNvPr id="939" name="Rectangle 938">
            <a:extLst>
              <a:ext uri="{FF2B5EF4-FFF2-40B4-BE49-F238E27FC236}">
                <a16:creationId xmlns:a16="http://schemas.microsoft.com/office/drawing/2014/main" id="{6221C58A-7782-B5B7-56FC-DDB4F884D2CD}"/>
              </a:ext>
            </a:extLst>
          </p:cNvPr>
          <p:cNvSpPr/>
          <p:nvPr/>
        </p:nvSpPr>
        <p:spPr>
          <a:xfrm>
            <a:off x="6360815" y="3526092"/>
            <a:ext cx="4911833" cy="215444"/>
          </a:xfrm>
          <a:prstGeom prst="rect">
            <a:avLst/>
          </a:prstGeom>
        </p:spPr>
        <p:txBody>
          <a:bodyPr wrap="square" lIns="0" tIns="0" rIns="0" bIns="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C00000"/>
                </a:solidFill>
                <a:effectLst/>
                <a:uLnTx/>
                <a:uFillTx/>
                <a:ea typeface="+mn-ea"/>
                <a:cs typeface="+mn-cs"/>
              </a:rPr>
              <a:t>Server does not meet minimum cores/server requirements. </a:t>
            </a:r>
          </a:p>
        </p:txBody>
      </p:sp>
      <p:sp>
        <p:nvSpPr>
          <p:cNvPr id="941" name="Graphic 11" descr="A green checkmark">
            <a:extLst>
              <a:ext uri="{FF2B5EF4-FFF2-40B4-BE49-F238E27FC236}">
                <a16:creationId xmlns:a16="http://schemas.microsoft.com/office/drawing/2014/main" id="{BE9061BD-E5F9-8669-8102-BA100EC745FA}"/>
              </a:ext>
            </a:extLst>
          </p:cNvPr>
          <p:cNvSpPr>
            <a:spLocks/>
          </p:cNvSpPr>
          <p:nvPr/>
        </p:nvSpPr>
        <p:spPr>
          <a:xfrm>
            <a:off x="5803770" y="3963532"/>
            <a:ext cx="449391" cy="449391"/>
          </a:xfrm>
          <a:custGeom>
            <a:avLst/>
            <a:gdLst>
              <a:gd name="connsiteX0" fmla="*/ 30956 w 171450"/>
              <a:gd name="connsiteY0" fmla="*/ 0 h 171450"/>
              <a:gd name="connsiteX1" fmla="*/ 0 w 171450"/>
              <a:gd name="connsiteY1" fmla="*/ 30956 h 171450"/>
              <a:gd name="connsiteX2" fmla="*/ 0 w 171450"/>
              <a:gd name="connsiteY2" fmla="*/ 140494 h 171450"/>
              <a:gd name="connsiteX3" fmla="*/ 30956 w 171450"/>
              <a:gd name="connsiteY3" fmla="*/ 171450 h 171450"/>
              <a:gd name="connsiteX4" fmla="*/ 140494 w 171450"/>
              <a:gd name="connsiteY4" fmla="*/ 171450 h 171450"/>
              <a:gd name="connsiteX5" fmla="*/ 171450 w 171450"/>
              <a:gd name="connsiteY5" fmla="*/ 140494 h 171450"/>
              <a:gd name="connsiteX6" fmla="*/ 171450 w 171450"/>
              <a:gd name="connsiteY6" fmla="*/ 30956 h 171450"/>
              <a:gd name="connsiteX7" fmla="*/ 140494 w 171450"/>
              <a:gd name="connsiteY7" fmla="*/ 0 h 171450"/>
              <a:gd name="connsiteX8" fmla="*/ 30956 w 171450"/>
              <a:gd name="connsiteY8" fmla="*/ 0 h 171450"/>
              <a:gd name="connsiteX9" fmla="*/ 126492 w 171450"/>
              <a:gd name="connsiteY9" fmla="*/ 64579 h 171450"/>
              <a:gd name="connsiteX10" fmla="*/ 78867 w 171450"/>
              <a:gd name="connsiteY10" fmla="*/ 112205 h 171450"/>
              <a:gd name="connsiteX11" fmla="*/ 68771 w 171450"/>
              <a:gd name="connsiteY11" fmla="*/ 112205 h 171450"/>
              <a:gd name="connsiteX12" fmla="*/ 49682 w 171450"/>
              <a:gd name="connsiteY12" fmla="*/ 93116 h 171450"/>
              <a:gd name="connsiteX13" fmla="*/ 49326 w 171450"/>
              <a:gd name="connsiteY13" fmla="*/ 83020 h 171450"/>
              <a:gd name="connsiteX14" fmla="*/ 59422 w 171450"/>
              <a:gd name="connsiteY14" fmla="*/ 82664 h 171450"/>
              <a:gd name="connsiteX15" fmla="*/ 59779 w 171450"/>
              <a:gd name="connsiteY15" fmla="*/ 83020 h 171450"/>
              <a:gd name="connsiteX16" fmla="*/ 73819 w 171450"/>
              <a:gd name="connsiteY16" fmla="*/ 97050 h 171450"/>
              <a:gd name="connsiteX17" fmla="*/ 116396 w 171450"/>
              <a:gd name="connsiteY17" fmla="*/ 54473 h 171450"/>
              <a:gd name="connsiteX18" fmla="*/ 126497 w 171450"/>
              <a:gd name="connsiteY18" fmla="*/ 54303 h 171450"/>
              <a:gd name="connsiteX19" fmla="*/ 126667 w 171450"/>
              <a:gd name="connsiteY19" fmla="*/ 64404 h 171450"/>
              <a:gd name="connsiteX20" fmla="*/ 126492 w 171450"/>
              <a:gd name="connsiteY20" fmla="*/ 6457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171450">
                <a:moveTo>
                  <a:pt x="30956" y="0"/>
                </a:moveTo>
                <a:cubicBezTo>
                  <a:pt x="13860" y="0"/>
                  <a:pt x="0" y="13860"/>
                  <a:pt x="0" y="30956"/>
                </a:cubicBezTo>
                <a:lnTo>
                  <a:pt x="0" y="140494"/>
                </a:lnTo>
                <a:cubicBezTo>
                  <a:pt x="0" y="157590"/>
                  <a:pt x="13860" y="171450"/>
                  <a:pt x="30956" y="171450"/>
                </a:cubicBezTo>
                <a:lnTo>
                  <a:pt x="140494" y="171450"/>
                </a:lnTo>
                <a:cubicBezTo>
                  <a:pt x="157590" y="171450"/>
                  <a:pt x="171450" y="157590"/>
                  <a:pt x="171450" y="140494"/>
                </a:cubicBezTo>
                <a:lnTo>
                  <a:pt x="171450" y="30956"/>
                </a:lnTo>
                <a:cubicBezTo>
                  <a:pt x="171450" y="13860"/>
                  <a:pt x="157590" y="0"/>
                  <a:pt x="140494" y="0"/>
                </a:cubicBezTo>
                <a:lnTo>
                  <a:pt x="30956" y="0"/>
                </a:lnTo>
                <a:close/>
                <a:moveTo>
                  <a:pt x="126492" y="64579"/>
                </a:moveTo>
                <a:lnTo>
                  <a:pt x="78867" y="112205"/>
                </a:lnTo>
                <a:cubicBezTo>
                  <a:pt x="76078" y="114991"/>
                  <a:pt x="71559" y="114991"/>
                  <a:pt x="68771" y="112205"/>
                </a:cubicBezTo>
                <a:lnTo>
                  <a:pt x="49682" y="93116"/>
                </a:lnTo>
                <a:cubicBezTo>
                  <a:pt x="46796" y="90427"/>
                  <a:pt x="46636" y="85906"/>
                  <a:pt x="49326" y="83020"/>
                </a:cubicBezTo>
                <a:cubicBezTo>
                  <a:pt x="52016" y="80134"/>
                  <a:pt x="56536" y="79974"/>
                  <a:pt x="59422" y="82664"/>
                </a:cubicBezTo>
                <a:cubicBezTo>
                  <a:pt x="59545" y="82778"/>
                  <a:pt x="59664" y="82897"/>
                  <a:pt x="59779" y="83020"/>
                </a:cubicBezTo>
                <a:lnTo>
                  <a:pt x="73819" y="97050"/>
                </a:lnTo>
                <a:lnTo>
                  <a:pt x="116396" y="54473"/>
                </a:lnTo>
                <a:cubicBezTo>
                  <a:pt x="119138" y="51637"/>
                  <a:pt x="123660" y="51560"/>
                  <a:pt x="126497" y="54303"/>
                </a:cubicBezTo>
                <a:cubicBezTo>
                  <a:pt x="129333" y="57045"/>
                  <a:pt x="129410" y="61568"/>
                  <a:pt x="126667" y="64404"/>
                </a:cubicBezTo>
                <a:cubicBezTo>
                  <a:pt x="126610" y="64464"/>
                  <a:pt x="126551" y="64522"/>
                  <a:pt x="126492" y="64579"/>
                </a:cubicBezTo>
                <a:close/>
              </a:path>
            </a:pathLst>
          </a:cu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42" name="Rectangle 941">
            <a:extLst>
              <a:ext uri="{FF2B5EF4-FFF2-40B4-BE49-F238E27FC236}">
                <a16:creationId xmlns:a16="http://schemas.microsoft.com/office/drawing/2014/main" id="{B0861B45-0B9D-6F16-434E-4C0FA2F63FD6}"/>
              </a:ext>
            </a:extLst>
          </p:cNvPr>
          <p:cNvSpPr/>
          <p:nvPr/>
        </p:nvSpPr>
        <p:spPr>
          <a:xfrm>
            <a:off x="6360815" y="4080505"/>
            <a:ext cx="4911833" cy="215444"/>
          </a:xfrm>
          <a:prstGeom prst="rect">
            <a:avLst/>
          </a:prstGeom>
        </p:spPr>
        <p:txBody>
          <a:bodyPr wrap="square" lIns="0" tIns="0" rIns="0" bIns="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00B050"/>
                </a:solidFill>
                <a:effectLst/>
                <a:uLnTx/>
                <a:uFillTx/>
                <a:ea typeface="+mn-ea"/>
                <a:cs typeface="+mn-cs"/>
              </a:rPr>
              <a:t>Minimum is 16 cores/server.</a:t>
            </a:r>
          </a:p>
        </p:txBody>
      </p:sp>
      <p:sp>
        <p:nvSpPr>
          <p:cNvPr id="61" name="Freeform: Shape 60">
            <a:extLst>
              <a:ext uri="{FF2B5EF4-FFF2-40B4-BE49-F238E27FC236}">
                <a16:creationId xmlns:a16="http://schemas.microsoft.com/office/drawing/2014/main" id="{F441168A-8E3B-31EB-7F20-57F94FE005A3}"/>
              </a:ext>
              <a:ext uri="{C183D7F6-B498-43B3-948B-1728B52AA6E4}">
                <adec:decorative xmlns:adec="http://schemas.microsoft.com/office/drawing/2017/decorative" val="1"/>
              </a:ext>
            </a:extLst>
          </p:cNvPr>
          <p:cNvSpPr>
            <a:spLocks/>
          </p:cNvSpPr>
          <p:nvPr/>
        </p:nvSpPr>
        <p:spPr>
          <a:xfrm>
            <a:off x="718939" y="5236600"/>
            <a:ext cx="674215" cy="531542"/>
          </a:xfrm>
          <a:custGeom>
            <a:avLst/>
            <a:gdLst>
              <a:gd name="connsiteX0" fmla="*/ 0 w 805444"/>
              <a:gd name="connsiteY0" fmla="*/ 0 h 635001"/>
              <a:gd name="connsiteX1" fmla="*/ 49 w 805444"/>
              <a:gd name="connsiteY1" fmla="*/ 0 h 635001"/>
              <a:gd name="connsiteX2" fmla="*/ 49 w 805444"/>
              <a:gd name="connsiteY2" fmla="*/ 33837 h 635001"/>
              <a:gd name="connsiteX3" fmla="*/ 135297 w 805444"/>
              <a:gd name="connsiteY3" fmla="*/ 169436 h 635001"/>
              <a:gd name="connsiteX4" fmla="*/ 240855 w 805444"/>
              <a:gd name="connsiteY4" fmla="*/ 118427 h 635001"/>
              <a:gd name="connsiteX5" fmla="*/ 488006 w 805444"/>
              <a:gd name="connsiteY5" fmla="*/ 0 h 635001"/>
              <a:gd name="connsiteX6" fmla="*/ 805444 w 805444"/>
              <a:gd name="connsiteY6" fmla="*/ 317501 h 635001"/>
              <a:gd name="connsiteX7" fmla="*/ 488006 w 805444"/>
              <a:gd name="connsiteY7" fmla="*/ 635001 h 635001"/>
              <a:gd name="connsiteX8" fmla="*/ 241617 w 805444"/>
              <a:gd name="connsiteY8" fmla="*/ 517592 h 635001"/>
              <a:gd name="connsiteX9" fmla="*/ 136439 w 805444"/>
              <a:gd name="connsiteY9" fmla="*/ 467092 h 635001"/>
              <a:gd name="connsiteX10" fmla="*/ 135297 w 805444"/>
              <a:gd name="connsiteY10" fmla="*/ 467092 h 635001"/>
              <a:gd name="connsiteX11" fmla="*/ 49 w 805444"/>
              <a:gd name="connsiteY11" fmla="*/ 602692 h 635001"/>
              <a:gd name="connsiteX12" fmla="*/ 49 w 805444"/>
              <a:gd name="connsiteY12" fmla="*/ 635001 h 635001"/>
              <a:gd name="connsiteX13" fmla="*/ 0 w 805444"/>
              <a:gd name="connsiteY13" fmla="*/ 635001 h 63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444" h="635001">
                <a:moveTo>
                  <a:pt x="0" y="0"/>
                </a:moveTo>
                <a:lnTo>
                  <a:pt x="49" y="0"/>
                </a:lnTo>
                <a:lnTo>
                  <a:pt x="49" y="33837"/>
                </a:lnTo>
                <a:cubicBezTo>
                  <a:pt x="49" y="108760"/>
                  <a:pt x="60567" y="169436"/>
                  <a:pt x="135297" y="169436"/>
                </a:cubicBezTo>
                <a:cubicBezTo>
                  <a:pt x="176404" y="169436"/>
                  <a:pt x="214974" y="150483"/>
                  <a:pt x="240855" y="118427"/>
                </a:cubicBezTo>
                <a:cubicBezTo>
                  <a:pt x="298964" y="46175"/>
                  <a:pt x="388030" y="0"/>
                  <a:pt x="488006" y="0"/>
                </a:cubicBezTo>
                <a:cubicBezTo>
                  <a:pt x="663345" y="0"/>
                  <a:pt x="805444" y="142086"/>
                  <a:pt x="805444" y="317501"/>
                </a:cubicBezTo>
                <a:cubicBezTo>
                  <a:pt x="805444" y="492788"/>
                  <a:pt x="663345" y="635001"/>
                  <a:pt x="488006" y="635001"/>
                </a:cubicBezTo>
                <a:cubicBezTo>
                  <a:pt x="388537" y="635001"/>
                  <a:pt x="299726" y="589208"/>
                  <a:pt x="241617" y="517592"/>
                </a:cubicBezTo>
                <a:cubicBezTo>
                  <a:pt x="215734" y="485792"/>
                  <a:pt x="177291" y="467092"/>
                  <a:pt x="136439" y="467092"/>
                </a:cubicBezTo>
                <a:lnTo>
                  <a:pt x="135297" y="467092"/>
                </a:lnTo>
                <a:cubicBezTo>
                  <a:pt x="60567" y="467092"/>
                  <a:pt x="49" y="527768"/>
                  <a:pt x="49" y="602692"/>
                </a:cubicBezTo>
                <a:lnTo>
                  <a:pt x="49" y="635001"/>
                </a:lnTo>
                <a:lnTo>
                  <a:pt x="0" y="635001"/>
                </a:lnTo>
                <a:close/>
              </a:path>
            </a:pathLst>
          </a:custGeom>
          <a:gradFill>
            <a:gsLst>
              <a:gs pos="68000">
                <a:srgbClr val="A0DDFF"/>
              </a:gs>
              <a:gs pos="100000">
                <a:srgbClr val="297BD0"/>
              </a:gs>
            </a:gsLst>
            <a:lin ang="2700000" scaled="1"/>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62" name="Oval 61">
            <a:extLst>
              <a:ext uri="{FF2B5EF4-FFF2-40B4-BE49-F238E27FC236}">
                <a16:creationId xmlns:a16="http://schemas.microsoft.com/office/drawing/2014/main" id="{F971E23A-7DDE-5506-4880-8E11AC6E3018}"/>
              </a:ext>
            </a:extLst>
          </p:cNvPr>
          <p:cNvSpPr>
            <a:spLocks/>
          </p:cNvSpPr>
          <p:nvPr/>
        </p:nvSpPr>
        <p:spPr bwMode="auto">
          <a:xfrm>
            <a:off x="919352" y="5294340"/>
            <a:ext cx="416064" cy="416064"/>
          </a:xfrm>
          <a:prstGeom prst="ellipse">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lvl="0" indent="0" algn="ctr" defTabSz="932472" fontAlgn="base">
              <a:spcBef>
                <a:spcPct val="0"/>
              </a:spcBef>
              <a:spcAft>
                <a:spcPct val="0"/>
              </a:spcAft>
              <a:buClrTx/>
              <a:buSzTx/>
              <a:buFontTx/>
              <a:buNone/>
              <a:tabLst/>
              <a:defRPr/>
            </a:pPr>
            <a:r>
              <a:rPr lang="en-US" sz="2400" dirty="0">
                <a:gradFill flip="none" rotWithShape="1">
                  <a:gsLst>
                    <a:gs pos="0">
                      <a:srgbClr val="2A7CD0"/>
                    </a:gs>
                    <a:gs pos="99000">
                      <a:schemeClr val="tx2"/>
                    </a:gs>
                  </a:gsLst>
                  <a:lin ang="2700000" scaled="1"/>
                  <a:tileRect/>
                </a:gradFill>
                <a:latin typeface="+mj-lt"/>
                <a:cs typeface="Segoe UI" pitchFamily="34" charset="0"/>
              </a:rPr>
              <a:t>3</a:t>
            </a:r>
          </a:p>
        </p:txBody>
      </p:sp>
      <p:sp>
        <p:nvSpPr>
          <p:cNvPr id="899" name="Rectangle 898">
            <a:extLst>
              <a:ext uri="{FF2B5EF4-FFF2-40B4-BE49-F238E27FC236}">
                <a16:creationId xmlns:a16="http://schemas.microsoft.com/office/drawing/2014/main" id="{284FFA2B-FFE0-07C1-0A96-C4D3F5F0DE8D}"/>
              </a:ext>
            </a:extLst>
          </p:cNvPr>
          <p:cNvSpPr/>
          <p:nvPr/>
        </p:nvSpPr>
        <p:spPr>
          <a:xfrm>
            <a:off x="1593567" y="4989410"/>
            <a:ext cx="1827423" cy="1025922"/>
          </a:xfrm>
          <a:prstGeom prst="rect">
            <a:avLst/>
          </a:prstGeom>
          <a:ln>
            <a:noFill/>
          </a:ln>
        </p:spPr>
        <p:txBody>
          <a:bodyPr wrap="square" lIns="0" tIns="0" rIns="0" bIns="0" anchor="ctr">
            <a:spAutoFit/>
          </a:bodyPr>
          <a:lstStyle/>
          <a:p>
            <a:pPr defTabSz="914460">
              <a:spcAft>
                <a:spcPts val="400"/>
              </a:spcAft>
              <a:defRPr/>
            </a:pPr>
            <a:r>
              <a:rPr lang="en-US" sz="2000" kern="0" dirty="0">
                <a:solidFill>
                  <a:srgbClr val="2A7CD0"/>
                </a:solidFill>
                <a:latin typeface="+mj-lt"/>
              </a:rPr>
              <a:t>1</a:t>
            </a:r>
            <a:r>
              <a:rPr lang="en-US" sz="2000" kern="0" dirty="0">
                <a:solidFill>
                  <a:srgbClr val="000000"/>
                </a:solidFill>
              </a:rPr>
              <a:t> physical server</a:t>
            </a:r>
          </a:p>
          <a:p>
            <a:pPr defTabSz="914460">
              <a:spcAft>
                <a:spcPts val="400"/>
              </a:spcAft>
              <a:defRPr/>
            </a:pPr>
            <a:r>
              <a:rPr lang="en-US" sz="2000" kern="0" dirty="0">
                <a:solidFill>
                  <a:srgbClr val="2A7CD0"/>
                </a:solidFill>
                <a:latin typeface="+mj-lt"/>
              </a:rPr>
              <a:t>2</a:t>
            </a:r>
            <a:r>
              <a:rPr lang="en-US" sz="2000" kern="0" dirty="0">
                <a:solidFill>
                  <a:srgbClr val="000000"/>
                </a:solidFill>
              </a:rPr>
              <a:t> processors </a:t>
            </a:r>
          </a:p>
          <a:p>
            <a:pPr defTabSz="914460">
              <a:spcAft>
                <a:spcPts val="400"/>
              </a:spcAft>
              <a:defRPr/>
            </a:pPr>
            <a:r>
              <a:rPr lang="en-US" sz="2000" kern="0" dirty="0">
                <a:solidFill>
                  <a:srgbClr val="2A7CD0"/>
                </a:solidFill>
                <a:latin typeface="+mj-lt"/>
              </a:rPr>
              <a:t>12</a:t>
            </a:r>
            <a:r>
              <a:rPr lang="en-US" sz="2000" kern="0" dirty="0">
                <a:solidFill>
                  <a:srgbClr val="000000"/>
                </a:solidFill>
              </a:rPr>
              <a:t> cores each </a:t>
            </a:r>
          </a:p>
        </p:txBody>
      </p:sp>
      <p:pic>
        <p:nvPicPr>
          <p:cNvPr id="902" name="Picture 901" descr="A 3D isometric illustration of a physical server. The server has two processors, each containing 12 cores.">
            <a:extLst>
              <a:ext uri="{FF2B5EF4-FFF2-40B4-BE49-F238E27FC236}">
                <a16:creationId xmlns:a16="http://schemas.microsoft.com/office/drawing/2014/main" id="{0D89A12D-EFEB-09E7-94C0-20FAFD483CD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799654" y="4889757"/>
            <a:ext cx="1444060" cy="1225228"/>
          </a:xfrm>
          <a:prstGeom prst="rect">
            <a:avLst/>
          </a:prstGeom>
        </p:spPr>
      </p:pic>
      <p:sp>
        <p:nvSpPr>
          <p:cNvPr id="946" name="Graphic 927" descr="A red crossmark">
            <a:extLst>
              <a:ext uri="{FF2B5EF4-FFF2-40B4-BE49-F238E27FC236}">
                <a16:creationId xmlns:a16="http://schemas.microsoft.com/office/drawing/2014/main" id="{4AC1E4AB-0227-67EC-C1AF-463A48C4AEB4}"/>
              </a:ext>
            </a:extLst>
          </p:cNvPr>
          <p:cNvSpPr/>
          <p:nvPr/>
        </p:nvSpPr>
        <p:spPr>
          <a:xfrm>
            <a:off x="5803770" y="5000468"/>
            <a:ext cx="449391" cy="449391"/>
          </a:xfrm>
          <a:custGeom>
            <a:avLst/>
            <a:gdLst>
              <a:gd name="connsiteX0" fmla="*/ 48876 w 270696"/>
              <a:gd name="connsiteY0" fmla="*/ 0 h 270696"/>
              <a:gd name="connsiteX1" fmla="*/ 0 w 270696"/>
              <a:gd name="connsiteY1" fmla="*/ 48876 h 270696"/>
              <a:gd name="connsiteX2" fmla="*/ 0 w 270696"/>
              <a:gd name="connsiteY2" fmla="*/ 221820 h 270696"/>
              <a:gd name="connsiteX3" fmla="*/ 48876 w 270696"/>
              <a:gd name="connsiteY3" fmla="*/ 270696 h 270696"/>
              <a:gd name="connsiteX4" fmla="*/ 221820 w 270696"/>
              <a:gd name="connsiteY4" fmla="*/ 270696 h 270696"/>
              <a:gd name="connsiteX5" fmla="*/ 270696 w 270696"/>
              <a:gd name="connsiteY5" fmla="*/ 221820 h 270696"/>
              <a:gd name="connsiteX6" fmla="*/ 270696 w 270696"/>
              <a:gd name="connsiteY6" fmla="*/ 48876 h 270696"/>
              <a:gd name="connsiteX7" fmla="*/ 221820 w 270696"/>
              <a:gd name="connsiteY7" fmla="*/ 0 h 270696"/>
              <a:gd name="connsiteX8" fmla="*/ 48876 w 270696"/>
              <a:gd name="connsiteY8" fmla="*/ 0 h 270696"/>
              <a:gd name="connsiteX9" fmla="*/ 78502 w 270696"/>
              <a:gd name="connsiteY9" fmla="*/ 78502 h 270696"/>
              <a:gd name="connsiteX10" fmla="*/ 94443 w 270696"/>
              <a:gd name="connsiteY10" fmla="*/ 78502 h 270696"/>
              <a:gd name="connsiteX11" fmla="*/ 135348 w 270696"/>
              <a:gd name="connsiteY11" fmla="*/ 119407 h 270696"/>
              <a:gd name="connsiteX12" fmla="*/ 176253 w 270696"/>
              <a:gd name="connsiteY12" fmla="*/ 78502 h 270696"/>
              <a:gd name="connsiteX13" fmla="*/ 192194 w 270696"/>
              <a:gd name="connsiteY13" fmla="*/ 77939 h 270696"/>
              <a:gd name="connsiteX14" fmla="*/ 192757 w 270696"/>
              <a:gd name="connsiteY14" fmla="*/ 93880 h 270696"/>
              <a:gd name="connsiteX15" fmla="*/ 192194 w 270696"/>
              <a:gd name="connsiteY15" fmla="*/ 94443 h 270696"/>
              <a:gd name="connsiteX16" fmla="*/ 151289 w 270696"/>
              <a:gd name="connsiteY16" fmla="*/ 135348 h 270696"/>
              <a:gd name="connsiteX17" fmla="*/ 192194 w 270696"/>
              <a:gd name="connsiteY17" fmla="*/ 176253 h 270696"/>
              <a:gd name="connsiteX18" fmla="*/ 192757 w 270696"/>
              <a:gd name="connsiteY18" fmla="*/ 192194 h 270696"/>
              <a:gd name="connsiteX19" fmla="*/ 176816 w 270696"/>
              <a:gd name="connsiteY19" fmla="*/ 192757 h 270696"/>
              <a:gd name="connsiteX20" fmla="*/ 176253 w 270696"/>
              <a:gd name="connsiteY20" fmla="*/ 192194 h 270696"/>
              <a:gd name="connsiteX21" fmla="*/ 135348 w 270696"/>
              <a:gd name="connsiteY21" fmla="*/ 151289 h 270696"/>
              <a:gd name="connsiteX22" fmla="*/ 94443 w 270696"/>
              <a:gd name="connsiteY22" fmla="*/ 192194 h 270696"/>
              <a:gd name="connsiteX23" fmla="*/ 78502 w 270696"/>
              <a:gd name="connsiteY23" fmla="*/ 191632 h 270696"/>
              <a:gd name="connsiteX24" fmla="*/ 78502 w 270696"/>
              <a:gd name="connsiteY24" fmla="*/ 176253 h 270696"/>
              <a:gd name="connsiteX25" fmla="*/ 119407 w 270696"/>
              <a:gd name="connsiteY25" fmla="*/ 135348 h 270696"/>
              <a:gd name="connsiteX26" fmla="*/ 78502 w 270696"/>
              <a:gd name="connsiteY26" fmla="*/ 94443 h 270696"/>
              <a:gd name="connsiteX27" fmla="*/ 78502 w 270696"/>
              <a:gd name="connsiteY27" fmla="*/ 78502 h 270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0696" h="270696">
                <a:moveTo>
                  <a:pt x="48876" y="0"/>
                </a:moveTo>
                <a:cubicBezTo>
                  <a:pt x="21882" y="0"/>
                  <a:pt x="0" y="21882"/>
                  <a:pt x="0" y="48876"/>
                </a:cubicBezTo>
                <a:lnTo>
                  <a:pt x="0" y="221820"/>
                </a:lnTo>
                <a:cubicBezTo>
                  <a:pt x="0" y="248813"/>
                  <a:pt x="21882" y="270696"/>
                  <a:pt x="48876" y="270696"/>
                </a:cubicBezTo>
                <a:lnTo>
                  <a:pt x="221820" y="270696"/>
                </a:lnTo>
                <a:cubicBezTo>
                  <a:pt x="248813" y="270696"/>
                  <a:pt x="270696" y="248813"/>
                  <a:pt x="270696" y="221820"/>
                </a:cubicBezTo>
                <a:lnTo>
                  <a:pt x="270696" y="48876"/>
                </a:lnTo>
                <a:cubicBezTo>
                  <a:pt x="270696" y="21882"/>
                  <a:pt x="248813" y="0"/>
                  <a:pt x="221820" y="0"/>
                </a:cubicBezTo>
                <a:lnTo>
                  <a:pt x="48876" y="0"/>
                </a:lnTo>
                <a:close/>
                <a:moveTo>
                  <a:pt x="78502" y="78502"/>
                </a:moveTo>
                <a:cubicBezTo>
                  <a:pt x="82905" y="74104"/>
                  <a:pt x="90039" y="74104"/>
                  <a:pt x="94443" y="78502"/>
                </a:cubicBezTo>
                <a:lnTo>
                  <a:pt x="135348" y="119407"/>
                </a:lnTo>
                <a:lnTo>
                  <a:pt x="176253" y="78502"/>
                </a:lnTo>
                <a:cubicBezTo>
                  <a:pt x="180500" y="73945"/>
                  <a:pt x="187637" y="73693"/>
                  <a:pt x="192194" y="77939"/>
                </a:cubicBezTo>
                <a:cubicBezTo>
                  <a:pt x="196751" y="82186"/>
                  <a:pt x="197004" y="89323"/>
                  <a:pt x="192757" y="93880"/>
                </a:cubicBezTo>
                <a:cubicBezTo>
                  <a:pt x="192576" y="94074"/>
                  <a:pt x="192388" y="94262"/>
                  <a:pt x="192194" y="94443"/>
                </a:cubicBezTo>
                <a:lnTo>
                  <a:pt x="151289" y="135348"/>
                </a:lnTo>
                <a:lnTo>
                  <a:pt x="192194" y="176253"/>
                </a:lnTo>
                <a:cubicBezTo>
                  <a:pt x="196751" y="180500"/>
                  <a:pt x="197004" y="187637"/>
                  <a:pt x="192757" y="192194"/>
                </a:cubicBezTo>
                <a:cubicBezTo>
                  <a:pt x="188510" y="196751"/>
                  <a:pt x="181374" y="197004"/>
                  <a:pt x="176816" y="192757"/>
                </a:cubicBezTo>
                <a:cubicBezTo>
                  <a:pt x="176622" y="192576"/>
                  <a:pt x="176434" y="192388"/>
                  <a:pt x="176253" y="192194"/>
                </a:cubicBezTo>
                <a:lnTo>
                  <a:pt x="135348" y="151289"/>
                </a:lnTo>
                <a:lnTo>
                  <a:pt x="94443" y="192194"/>
                </a:lnTo>
                <a:cubicBezTo>
                  <a:pt x="89886" y="196441"/>
                  <a:pt x="82748" y="196188"/>
                  <a:pt x="78502" y="191632"/>
                </a:cubicBezTo>
                <a:cubicBezTo>
                  <a:pt x="74466" y="187301"/>
                  <a:pt x="74466" y="180584"/>
                  <a:pt x="78502" y="176253"/>
                </a:cubicBezTo>
                <a:lnTo>
                  <a:pt x="119407" y="135348"/>
                </a:lnTo>
                <a:lnTo>
                  <a:pt x="78502" y="94443"/>
                </a:lnTo>
                <a:cubicBezTo>
                  <a:pt x="74104" y="90039"/>
                  <a:pt x="74104" y="82905"/>
                  <a:pt x="78502" y="78502"/>
                </a:cubicBezTo>
                <a:close/>
              </a:path>
            </a:pathLst>
          </a:custGeom>
          <a:solidFill>
            <a:srgbClr val="C00000"/>
          </a:solidFill>
          <a:ln w="14684" cap="flat">
            <a:noFill/>
            <a:prstDash val="solid"/>
            <a:miter/>
          </a:ln>
        </p:spPr>
        <p:txBody>
          <a:bodyPr rtlCol="0" anchor="ctr"/>
          <a:lstStyle/>
          <a:p>
            <a:endParaRPr lang="en-US" dirty="0"/>
          </a:p>
        </p:txBody>
      </p:sp>
      <p:sp>
        <p:nvSpPr>
          <p:cNvPr id="945" name="Rectangle 944">
            <a:extLst>
              <a:ext uri="{FF2B5EF4-FFF2-40B4-BE49-F238E27FC236}">
                <a16:creationId xmlns:a16="http://schemas.microsoft.com/office/drawing/2014/main" id="{069B00A9-F17F-4186-1F75-CD6A76B2DE79}"/>
              </a:ext>
            </a:extLst>
          </p:cNvPr>
          <p:cNvSpPr/>
          <p:nvPr/>
        </p:nvSpPr>
        <p:spPr>
          <a:xfrm>
            <a:off x="6360815" y="5117441"/>
            <a:ext cx="4911833" cy="215444"/>
          </a:xfrm>
          <a:prstGeom prst="rect">
            <a:avLst/>
          </a:prstGeom>
        </p:spPr>
        <p:txBody>
          <a:bodyPr wrap="square" lIns="0" tIns="0" rIns="0" bIns="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C00000"/>
                </a:solidFill>
                <a:effectLst/>
                <a:uLnTx/>
                <a:uFillTx/>
                <a:ea typeface="+mn-ea"/>
                <a:cs typeface="+mn-cs"/>
              </a:rPr>
              <a:t>All cores must be licensed to be compliant.</a:t>
            </a:r>
          </a:p>
        </p:txBody>
      </p:sp>
      <p:sp>
        <p:nvSpPr>
          <p:cNvPr id="947" name="Graphic 11" descr="A green checkmark">
            <a:extLst>
              <a:ext uri="{FF2B5EF4-FFF2-40B4-BE49-F238E27FC236}">
                <a16:creationId xmlns:a16="http://schemas.microsoft.com/office/drawing/2014/main" id="{EB614EBC-CC7B-FFB8-C997-919979700FA2}"/>
              </a:ext>
            </a:extLst>
          </p:cNvPr>
          <p:cNvSpPr>
            <a:spLocks/>
          </p:cNvSpPr>
          <p:nvPr/>
        </p:nvSpPr>
        <p:spPr>
          <a:xfrm>
            <a:off x="5803770" y="5554881"/>
            <a:ext cx="449391" cy="449391"/>
          </a:xfrm>
          <a:custGeom>
            <a:avLst/>
            <a:gdLst>
              <a:gd name="connsiteX0" fmla="*/ 30956 w 171450"/>
              <a:gd name="connsiteY0" fmla="*/ 0 h 171450"/>
              <a:gd name="connsiteX1" fmla="*/ 0 w 171450"/>
              <a:gd name="connsiteY1" fmla="*/ 30956 h 171450"/>
              <a:gd name="connsiteX2" fmla="*/ 0 w 171450"/>
              <a:gd name="connsiteY2" fmla="*/ 140494 h 171450"/>
              <a:gd name="connsiteX3" fmla="*/ 30956 w 171450"/>
              <a:gd name="connsiteY3" fmla="*/ 171450 h 171450"/>
              <a:gd name="connsiteX4" fmla="*/ 140494 w 171450"/>
              <a:gd name="connsiteY4" fmla="*/ 171450 h 171450"/>
              <a:gd name="connsiteX5" fmla="*/ 171450 w 171450"/>
              <a:gd name="connsiteY5" fmla="*/ 140494 h 171450"/>
              <a:gd name="connsiteX6" fmla="*/ 171450 w 171450"/>
              <a:gd name="connsiteY6" fmla="*/ 30956 h 171450"/>
              <a:gd name="connsiteX7" fmla="*/ 140494 w 171450"/>
              <a:gd name="connsiteY7" fmla="*/ 0 h 171450"/>
              <a:gd name="connsiteX8" fmla="*/ 30956 w 171450"/>
              <a:gd name="connsiteY8" fmla="*/ 0 h 171450"/>
              <a:gd name="connsiteX9" fmla="*/ 126492 w 171450"/>
              <a:gd name="connsiteY9" fmla="*/ 64579 h 171450"/>
              <a:gd name="connsiteX10" fmla="*/ 78867 w 171450"/>
              <a:gd name="connsiteY10" fmla="*/ 112205 h 171450"/>
              <a:gd name="connsiteX11" fmla="*/ 68771 w 171450"/>
              <a:gd name="connsiteY11" fmla="*/ 112205 h 171450"/>
              <a:gd name="connsiteX12" fmla="*/ 49682 w 171450"/>
              <a:gd name="connsiteY12" fmla="*/ 93116 h 171450"/>
              <a:gd name="connsiteX13" fmla="*/ 49326 w 171450"/>
              <a:gd name="connsiteY13" fmla="*/ 83020 h 171450"/>
              <a:gd name="connsiteX14" fmla="*/ 59422 w 171450"/>
              <a:gd name="connsiteY14" fmla="*/ 82664 h 171450"/>
              <a:gd name="connsiteX15" fmla="*/ 59779 w 171450"/>
              <a:gd name="connsiteY15" fmla="*/ 83020 h 171450"/>
              <a:gd name="connsiteX16" fmla="*/ 73819 w 171450"/>
              <a:gd name="connsiteY16" fmla="*/ 97050 h 171450"/>
              <a:gd name="connsiteX17" fmla="*/ 116396 w 171450"/>
              <a:gd name="connsiteY17" fmla="*/ 54473 h 171450"/>
              <a:gd name="connsiteX18" fmla="*/ 126497 w 171450"/>
              <a:gd name="connsiteY18" fmla="*/ 54303 h 171450"/>
              <a:gd name="connsiteX19" fmla="*/ 126667 w 171450"/>
              <a:gd name="connsiteY19" fmla="*/ 64404 h 171450"/>
              <a:gd name="connsiteX20" fmla="*/ 126492 w 171450"/>
              <a:gd name="connsiteY20" fmla="*/ 64579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450" h="171450">
                <a:moveTo>
                  <a:pt x="30956" y="0"/>
                </a:moveTo>
                <a:cubicBezTo>
                  <a:pt x="13860" y="0"/>
                  <a:pt x="0" y="13860"/>
                  <a:pt x="0" y="30956"/>
                </a:cubicBezTo>
                <a:lnTo>
                  <a:pt x="0" y="140494"/>
                </a:lnTo>
                <a:cubicBezTo>
                  <a:pt x="0" y="157590"/>
                  <a:pt x="13860" y="171450"/>
                  <a:pt x="30956" y="171450"/>
                </a:cubicBezTo>
                <a:lnTo>
                  <a:pt x="140494" y="171450"/>
                </a:lnTo>
                <a:cubicBezTo>
                  <a:pt x="157590" y="171450"/>
                  <a:pt x="171450" y="157590"/>
                  <a:pt x="171450" y="140494"/>
                </a:cubicBezTo>
                <a:lnTo>
                  <a:pt x="171450" y="30956"/>
                </a:lnTo>
                <a:cubicBezTo>
                  <a:pt x="171450" y="13860"/>
                  <a:pt x="157590" y="0"/>
                  <a:pt x="140494" y="0"/>
                </a:cubicBezTo>
                <a:lnTo>
                  <a:pt x="30956" y="0"/>
                </a:lnTo>
                <a:close/>
                <a:moveTo>
                  <a:pt x="126492" y="64579"/>
                </a:moveTo>
                <a:lnTo>
                  <a:pt x="78867" y="112205"/>
                </a:lnTo>
                <a:cubicBezTo>
                  <a:pt x="76078" y="114991"/>
                  <a:pt x="71559" y="114991"/>
                  <a:pt x="68771" y="112205"/>
                </a:cubicBezTo>
                <a:lnTo>
                  <a:pt x="49682" y="93116"/>
                </a:lnTo>
                <a:cubicBezTo>
                  <a:pt x="46796" y="90427"/>
                  <a:pt x="46636" y="85906"/>
                  <a:pt x="49326" y="83020"/>
                </a:cubicBezTo>
                <a:cubicBezTo>
                  <a:pt x="52016" y="80134"/>
                  <a:pt x="56536" y="79974"/>
                  <a:pt x="59422" y="82664"/>
                </a:cubicBezTo>
                <a:cubicBezTo>
                  <a:pt x="59545" y="82778"/>
                  <a:pt x="59664" y="82897"/>
                  <a:pt x="59779" y="83020"/>
                </a:cubicBezTo>
                <a:lnTo>
                  <a:pt x="73819" y="97050"/>
                </a:lnTo>
                <a:lnTo>
                  <a:pt x="116396" y="54473"/>
                </a:lnTo>
                <a:cubicBezTo>
                  <a:pt x="119138" y="51637"/>
                  <a:pt x="123660" y="51560"/>
                  <a:pt x="126497" y="54303"/>
                </a:cubicBezTo>
                <a:cubicBezTo>
                  <a:pt x="129333" y="57045"/>
                  <a:pt x="129410" y="61568"/>
                  <a:pt x="126667" y="64404"/>
                </a:cubicBezTo>
                <a:cubicBezTo>
                  <a:pt x="126610" y="64464"/>
                  <a:pt x="126551" y="64522"/>
                  <a:pt x="126492" y="64579"/>
                </a:cubicBezTo>
                <a:close/>
              </a:path>
            </a:pathLst>
          </a:custGeom>
          <a:solidFill>
            <a:srgbClr val="00B050"/>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48" name="Rectangle 947">
            <a:extLst>
              <a:ext uri="{FF2B5EF4-FFF2-40B4-BE49-F238E27FC236}">
                <a16:creationId xmlns:a16="http://schemas.microsoft.com/office/drawing/2014/main" id="{875C27BD-563A-144B-14A0-2F02299CC0AC}"/>
              </a:ext>
            </a:extLst>
          </p:cNvPr>
          <p:cNvSpPr/>
          <p:nvPr/>
        </p:nvSpPr>
        <p:spPr>
          <a:xfrm>
            <a:off x="6360815" y="5671854"/>
            <a:ext cx="4911833" cy="215444"/>
          </a:xfrm>
          <a:prstGeom prst="rect">
            <a:avLst/>
          </a:prstGeom>
        </p:spPr>
        <p:txBody>
          <a:bodyPr wrap="square" lIns="0" tIns="0" rIns="0" bIns="0" anchor="ctr">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0" cap="none" normalizeH="0" baseline="0" noProof="0" dirty="0">
                <a:ln>
                  <a:noFill/>
                </a:ln>
                <a:solidFill>
                  <a:srgbClr val="00B050"/>
                </a:solidFill>
                <a:effectLst/>
                <a:uLnTx/>
                <a:uFillTx/>
                <a:ea typeface="+mn-ea"/>
                <a:cs typeface="+mn-cs"/>
              </a:rPr>
              <a:t>Additional 8 cores licensing required to be compliant.</a:t>
            </a:r>
          </a:p>
        </p:txBody>
      </p:sp>
      <p:sp>
        <p:nvSpPr>
          <p:cNvPr id="4" name="Slide Number Placeholder 4">
            <a:extLst>
              <a:ext uri="{FF2B5EF4-FFF2-40B4-BE49-F238E27FC236}">
                <a16:creationId xmlns:a16="http://schemas.microsoft.com/office/drawing/2014/main" id="{96ECF745-96E4-9E2C-3590-E14D7E252233}"/>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solidFill>
                  <a:srgbClr val="FFFFFF"/>
                </a:solidFill>
              </a:rPr>
              <a:pPr/>
              <a:t>14</a:t>
            </a:fld>
            <a:endParaRPr lang="en-US" dirty="0">
              <a:solidFill>
                <a:srgbClr val="FFFFFF"/>
              </a:solidFill>
            </a:endParaRPr>
          </a:p>
        </p:txBody>
      </p:sp>
    </p:spTree>
    <p:extLst>
      <p:ext uri="{BB962C8B-B14F-4D97-AF65-F5344CB8AC3E}">
        <p14:creationId xmlns:p14="http://schemas.microsoft.com/office/powerpoint/2010/main" val="22332906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190A5A7-9775-615F-DA37-3ECC0A29F16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5" y="0"/>
            <a:ext cx="12191675" cy="6858000"/>
          </a:xfrm>
          <a:prstGeom prst="rect">
            <a:avLst/>
          </a:prstGeom>
        </p:spPr>
      </p:pic>
      <p:sp>
        <p:nvSpPr>
          <p:cNvPr id="44" name="Freeform: Shape 43">
            <a:extLst>
              <a:ext uri="{FF2B5EF4-FFF2-40B4-BE49-F238E27FC236}">
                <a16:creationId xmlns:a16="http://schemas.microsoft.com/office/drawing/2014/main" id="{9382677B-7816-5817-5815-9BEF28651DAD}"/>
              </a:ext>
              <a:ext uri="{C183D7F6-B498-43B3-948B-1728B52AA6E4}">
                <adec:decorative xmlns:adec="http://schemas.microsoft.com/office/drawing/2017/decorative" val="1"/>
              </a:ext>
            </a:extLst>
          </p:cNvPr>
          <p:cNvSpPr/>
          <p:nvPr/>
        </p:nvSpPr>
        <p:spPr bwMode="auto">
          <a:xfrm>
            <a:off x="588262" y="1436688"/>
            <a:ext cx="4210486" cy="3744912"/>
          </a:xfrm>
          <a:custGeom>
            <a:avLst/>
            <a:gdLst>
              <a:gd name="connsiteX0" fmla="*/ 151070 w 4210486"/>
              <a:gd name="connsiteY0" fmla="*/ 0 h 3744912"/>
              <a:gd name="connsiteX1" fmla="*/ 606419 w 4210486"/>
              <a:gd name="connsiteY1" fmla="*/ 0 h 3744912"/>
              <a:gd name="connsiteX2" fmla="*/ 3604067 w 4210486"/>
              <a:gd name="connsiteY2" fmla="*/ 0 h 3744912"/>
              <a:gd name="connsiteX3" fmla="*/ 4059416 w 4210486"/>
              <a:gd name="connsiteY3" fmla="*/ 0 h 3744912"/>
              <a:gd name="connsiteX4" fmla="*/ 4210486 w 4210486"/>
              <a:gd name="connsiteY4" fmla="*/ 151070 h 3744912"/>
              <a:gd name="connsiteX5" fmla="*/ 4210486 w 4210486"/>
              <a:gd name="connsiteY5" fmla="*/ 3593842 h 3744912"/>
              <a:gd name="connsiteX6" fmla="*/ 4059416 w 4210486"/>
              <a:gd name="connsiteY6" fmla="*/ 3744912 h 3744912"/>
              <a:gd name="connsiteX7" fmla="*/ 3604067 w 4210486"/>
              <a:gd name="connsiteY7" fmla="*/ 3744912 h 3744912"/>
              <a:gd name="connsiteX8" fmla="*/ 606419 w 4210486"/>
              <a:gd name="connsiteY8" fmla="*/ 3744912 h 3744912"/>
              <a:gd name="connsiteX9" fmla="*/ 151070 w 4210486"/>
              <a:gd name="connsiteY9" fmla="*/ 3744912 h 3744912"/>
              <a:gd name="connsiteX10" fmla="*/ 0 w 4210486"/>
              <a:gd name="connsiteY10" fmla="*/ 3593842 h 3744912"/>
              <a:gd name="connsiteX11" fmla="*/ 0 w 4210486"/>
              <a:gd name="connsiteY11" fmla="*/ 151070 h 3744912"/>
              <a:gd name="connsiteX12" fmla="*/ 151070 w 4210486"/>
              <a:gd name="connsiteY12" fmla="*/ 0 h 3744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0486" h="3744912">
                <a:moveTo>
                  <a:pt x="151070" y="0"/>
                </a:moveTo>
                <a:lnTo>
                  <a:pt x="606419" y="0"/>
                </a:lnTo>
                <a:lnTo>
                  <a:pt x="3604067" y="0"/>
                </a:lnTo>
                <a:lnTo>
                  <a:pt x="4059416" y="0"/>
                </a:lnTo>
                <a:cubicBezTo>
                  <a:pt x="4142850" y="0"/>
                  <a:pt x="4210486" y="67636"/>
                  <a:pt x="4210486" y="151070"/>
                </a:cubicBezTo>
                <a:lnTo>
                  <a:pt x="4210486" y="3593842"/>
                </a:lnTo>
                <a:cubicBezTo>
                  <a:pt x="4210486" y="3677276"/>
                  <a:pt x="4142850" y="3744912"/>
                  <a:pt x="4059416" y="3744912"/>
                </a:cubicBezTo>
                <a:lnTo>
                  <a:pt x="3604067" y="3744912"/>
                </a:lnTo>
                <a:lnTo>
                  <a:pt x="606419" y="3744912"/>
                </a:lnTo>
                <a:lnTo>
                  <a:pt x="151070" y="3744912"/>
                </a:lnTo>
                <a:cubicBezTo>
                  <a:pt x="67636" y="3744912"/>
                  <a:pt x="0" y="3677276"/>
                  <a:pt x="0" y="3593842"/>
                </a:cubicBezTo>
                <a:lnTo>
                  <a:pt x="0" y="151070"/>
                </a:lnTo>
                <a:cubicBezTo>
                  <a:pt x="0" y="67636"/>
                  <a:pt x="67636" y="0"/>
                  <a:pt x="151070" y="0"/>
                </a:cubicBezTo>
                <a:close/>
              </a:path>
            </a:pathLst>
          </a:custGeom>
          <a:solidFill>
            <a:srgbClr val="D7DCE1"/>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11" name="Rectangle: Rounded Corners 10">
            <a:extLst>
              <a:ext uri="{FF2B5EF4-FFF2-40B4-BE49-F238E27FC236}">
                <a16:creationId xmlns:a16="http://schemas.microsoft.com/office/drawing/2014/main" id="{8FF37070-D5FE-3DC7-3D83-974CCFB18BD9}"/>
              </a:ext>
              <a:ext uri="{C183D7F6-B498-43B3-948B-1728B52AA6E4}">
                <adec:decorative xmlns:adec="http://schemas.microsoft.com/office/drawing/2017/decorative" val="1"/>
              </a:ext>
            </a:extLst>
          </p:cNvPr>
          <p:cNvSpPr>
            <a:spLocks/>
          </p:cNvSpPr>
          <p:nvPr/>
        </p:nvSpPr>
        <p:spPr bwMode="auto">
          <a:xfrm>
            <a:off x="588262" y="5340874"/>
            <a:ext cx="11021125" cy="1021826"/>
          </a:xfrm>
          <a:prstGeom prst="roundRect">
            <a:avLst>
              <a:gd name="adj" fmla="val 15472"/>
            </a:avLst>
          </a:prstGeom>
          <a:solidFill>
            <a:srgbClr val="FFFFFF">
              <a:alpha val="10000"/>
            </a:srgbClr>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45" name="Rectangle: Rounded Corners 44">
            <a:extLst>
              <a:ext uri="{FF2B5EF4-FFF2-40B4-BE49-F238E27FC236}">
                <a16:creationId xmlns:a16="http://schemas.microsoft.com/office/drawing/2014/main" id="{C6B842F4-D8F6-F5BB-5409-BA50DCE5D643}"/>
              </a:ext>
              <a:ext uri="{C183D7F6-B498-43B3-948B-1728B52AA6E4}">
                <adec:decorative xmlns:adec="http://schemas.microsoft.com/office/drawing/2017/decorative" val="1"/>
              </a:ext>
            </a:extLst>
          </p:cNvPr>
          <p:cNvSpPr>
            <a:spLocks/>
          </p:cNvSpPr>
          <p:nvPr/>
        </p:nvSpPr>
        <p:spPr bwMode="auto">
          <a:xfrm>
            <a:off x="723001" y="2017713"/>
            <a:ext cx="3941008" cy="3035732"/>
          </a:xfrm>
          <a:prstGeom prst="roundRect">
            <a:avLst>
              <a:gd name="adj" fmla="val 2861"/>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grpSp>
        <p:nvGrpSpPr>
          <p:cNvPr id="49" name="Group 48">
            <a:extLst>
              <a:ext uri="{FF2B5EF4-FFF2-40B4-BE49-F238E27FC236}">
                <a16:creationId xmlns:a16="http://schemas.microsoft.com/office/drawing/2014/main" id="{D7F85167-7B0D-DFCA-9196-900F7098B6B7}"/>
              </a:ext>
              <a:ext uri="{C183D7F6-B498-43B3-948B-1728B52AA6E4}">
                <adec:decorative xmlns:adec="http://schemas.microsoft.com/office/drawing/2017/decorative" val="1"/>
              </a:ext>
            </a:extLst>
          </p:cNvPr>
          <p:cNvGrpSpPr/>
          <p:nvPr/>
        </p:nvGrpSpPr>
        <p:grpSpPr>
          <a:xfrm>
            <a:off x="822797" y="3840213"/>
            <a:ext cx="3741416" cy="1113813"/>
            <a:chOff x="822797" y="3840213"/>
            <a:chExt cx="3741416" cy="1113813"/>
          </a:xfrm>
        </p:grpSpPr>
        <p:sp>
          <p:nvSpPr>
            <p:cNvPr id="33" name="Rectangle: Rounded Corners 32">
              <a:extLst>
                <a:ext uri="{FF2B5EF4-FFF2-40B4-BE49-F238E27FC236}">
                  <a16:creationId xmlns:a16="http://schemas.microsoft.com/office/drawing/2014/main" id="{C3F663F8-DD81-CB32-F0E6-9BBFE5614F44}"/>
                </a:ext>
              </a:extLst>
            </p:cNvPr>
            <p:cNvSpPr>
              <a:spLocks/>
            </p:cNvSpPr>
            <p:nvPr/>
          </p:nvSpPr>
          <p:spPr bwMode="auto">
            <a:xfrm>
              <a:off x="822797" y="3840213"/>
              <a:ext cx="3741416" cy="1113813"/>
            </a:xfrm>
            <a:prstGeom prst="roundRect">
              <a:avLst>
                <a:gd name="adj" fmla="val 6035"/>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34" name="Rectangle: Rounded Corners 33">
              <a:extLst>
                <a:ext uri="{FF2B5EF4-FFF2-40B4-BE49-F238E27FC236}">
                  <a16:creationId xmlns:a16="http://schemas.microsoft.com/office/drawing/2014/main" id="{16F64B17-6113-878C-FB57-78A7AB664720}"/>
                </a:ext>
              </a:extLst>
            </p:cNvPr>
            <p:cNvSpPr/>
            <p:nvPr/>
          </p:nvSpPr>
          <p:spPr bwMode="auto">
            <a:xfrm>
              <a:off x="909455" y="3917438"/>
              <a:ext cx="3568099" cy="959362"/>
            </a:xfrm>
            <a:prstGeom prst="roundRect">
              <a:avLst>
                <a:gd name="adj" fmla="val 5712"/>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grpSp>
      <p:sp>
        <p:nvSpPr>
          <p:cNvPr id="60" name="Freeform: Shape 59">
            <a:extLst>
              <a:ext uri="{FF2B5EF4-FFF2-40B4-BE49-F238E27FC236}">
                <a16:creationId xmlns:a16="http://schemas.microsoft.com/office/drawing/2014/main" id="{7FE8567B-AF0C-9F70-CE62-C77D992D4BAC}"/>
              </a:ext>
              <a:ext uri="{C183D7F6-B498-43B3-948B-1728B52AA6E4}">
                <adec:decorative xmlns:adec="http://schemas.microsoft.com/office/drawing/2017/decorative" val="1"/>
              </a:ext>
            </a:extLst>
          </p:cNvPr>
          <p:cNvSpPr/>
          <p:nvPr/>
        </p:nvSpPr>
        <p:spPr bwMode="auto">
          <a:xfrm>
            <a:off x="4986091" y="1436688"/>
            <a:ext cx="6623296" cy="3744912"/>
          </a:xfrm>
          <a:custGeom>
            <a:avLst/>
            <a:gdLst>
              <a:gd name="connsiteX0" fmla="*/ 151070 w 6623296"/>
              <a:gd name="connsiteY0" fmla="*/ 0 h 3744912"/>
              <a:gd name="connsiteX1" fmla="*/ 606419 w 6623296"/>
              <a:gd name="connsiteY1" fmla="*/ 0 h 3744912"/>
              <a:gd name="connsiteX2" fmla="*/ 2563880 w 6623296"/>
              <a:gd name="connsiteY2" fmla="*/ 0 h 3744912"/>
              <a:gd name="connsiteX3" fmla="*/ 3019229 w 6623296"/>
              <a:gd name="connsiteY3" fmla="*/ 0 h 3744912"/>
              <a:gd name="connsiteX4" fmla="*/ 3604067 w 6623296"/>
              <a:gd name="connsiteY4" fmla="*/ 0 h 3744912"/>
              <a:gd name="connsiteX5" fmla="*/ 4059416 w 6623296"/>
              <a:gd name="connsiteY5" fmla="*/ 0 h 3744912"/>
              <a:gd name="connsiteX6" fmla="*/ 6016877 w 6623296"/>
              <a:gd name="connsiteY6" fmla="*/ 0 h 3744912"/>
              <a:gd name="connsiteX7" fmla="*/ 6472226 w 6623296"/>
              <a:gd name="connsiteY7" fmla="*/ 0 h 3744912"/>
              <a:gd name="connsiteX8" fmla="*/ 6623296 w 6623296"/>
              <a:gd name="connsiteY8" fmla="*/ 151070 h 3744912"/>
              <a:gd name="connsiteX9" fmla="*/ 6623296 w 6623296"/>
              <a:gd name="connsiteY9" fmla="*/ 3593842 h 3744912"/>
              <a:gd name="connsiteX10" fmla="*/ 6472226 w 6623296"/>
              <a:gd name="connsiteY10" fmla="*/ 3744912 h 3744912"/>
              <a:gd name="connsiteX11" fmla="*/ 6016877 w 6623296"/>
              <a:gd name="connsiteY11" fmla="*/ 3744912 h 3744912"/>
              <a:gd name="connsiteX12" fmla="*/ 4059416 w 6623296"/>
              <a:gd name="connsiteY12" fmla="*/ 3744912 h 3744912"/>
              <a:gd name="connsiteX13" fmla="*/ 3604067 w 6623296"/>
              <a:gd name="connsiteY13" fmla="*/ 3744912 h 3744912"/>
              <a:gd name="connsiteX14" fmla="*/ 3019229 w 6623296"/>
              <a:gd name="connsiteY14" fmla="*/ 3744912 h 3744912"/>
              <a:gd name="connsiteX15" fmla="*/ 2563880 w 6623296"/>
              <a:gd name="connsiteY15" fmla="*/ 3744912 h 3744912"/>
              <a:gd name="connsiteX16" fmla="*/ 606419 w 6623296"/>
              <a:gd name="connsiteY16" fmla="*/ 3744912 h 3744912"/>
              <a:gd name="connsiteX17" fmla="*/ 151070 w 6623296"/>
              <a:gd name="connsiteY17" fmla="*/ 3744912 h 3744912"/>
              <a:gd name="connsiteX18" fmla="*/ 0 w 6623296"/>
              <a:gd name="connsiteY18" fmla="*/ 3593842 h 3744912"/>
              <a:gd name="connsiteX19" fmla="*/ 0 w 6623296"/>
              <a:gd name="connsiteY19" fmla="*/ 151070 h 3744912"/>
              <a:gd name="connsiteX20" fmla="*/ 151070 w 6623296"/>
              <a:gd name="connsiteY20" fmla="*/ 0 h 3744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23296" h="3744912">
                <a:moveTo>
                  <a:pt x="151070" y="0"/>
                </a:moveTo>
                <a:lnTo>
                  <a:pt x="606419" y="0"/>
                </a:lnTo>
                <a:lnTo>
                  <a:pt x="2563880" y="0"/>
                </a:lnTo>
                <a:lnTo>
                  <a:pt x="3019229" y="0"/>
                </a:lnTo>
                <a:lnTo>
                  <a:pt x="3604067" y="0"/>
                </a:lnTo>
                <a:lnTo>
                  <a:pt x="4059416" y="0"/>
                </a:lnTo>
                <a:lnTo>
                  <a:pt x="6016877" y="0"/>
                </a:lnTo>
                <a:lnTo>
                  <a:pt x="6472226" y="0"/>
                </a:lnTo>
                <a:cubicBezTo>
                  <a:pt x="6555660" y="0"/>
                  <a:pt x="6623296" y="67636"/>
                  <a:pt x="6623296" y="151070"/>
                </a:cubicBezTo>
                <a:lnTo>
                  <a:pt x="6623296" y="3593842"/>
                </a:lnTo>
                <a:cubicBezTo>
                  <a:pt x="6623296" y="3677276"/>
                  <a:pt x="6555660" y="3744912"/>
                  <a:pt x="6472226" y="3744912"/>
                </a:cubicBezTo>
                <a:lnTo>
                  <a:pt x="6016877" y="3744912"/>
                </a:lnTo>
                <a:lnTo>
                  <a:pt x="4059416" y="3744912"/>
                </a:lnTo>
                <a:lnTo>
                  <a:pt x="3604067" y="3744912"/>
                </a:lnTo>
                <a:lnTo>
                  <a:pt x="3019229" y="3744912"/>
                </a:lnTo>
                <a:lnTo>
                  <a:pt x="2563880" y="3744912"/>
                </a:lnTo>
                <a:lnTo>
                  <a:pt x="606419" y="3744912"/>
                </a:lnTo>
                <a:lnTo>
                  <a:pt x="151070" y="3744912"/>
                </a:lnTo>
                <a:cubicBezTo>
                  <a:pt x="67636" y="3744912"/>
                  <a:pt x="0" y="3677276"/>
                  <a:pt x="0" y="3593842"/>
                </a:cubicBezTo>
                <a:lnTo>
                  <a:pt x="0" y="151070"/>
                </a:lnTo>
                <a:cubicBezTo>
                  <a:pt x="0" y="67636"/>
                  <a:pt x="67636" y="0"/>
                  <a:pt x="151070" y="0"/>
                </a:cubicBezTo>
                <a:close/>
              </a:path>
            </a:pathLst>
          </a:custGeom>
          <a:solidFill>
            <a:srgbClr val="D7DCE1"/>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448" name="Rectangle: Rounded Corners 447">
            <a:extLst>
              <a:ext uri="{FF2B5EF4-FFF2-40B4-BE49-F238E27FC236}">
                <a16:creationId xmlns:a16="http://schemas.microsoft.com/office/drawing/2014/main" id="{4F1B8715-4EF1-3593-2CBB-45B3896F88B9}"/>
              </a:ext>
              <a:ext uri="{C183D7F6-B498-43B3-948B-1728B52AA6E4}">
                <adec:decorative xmlns:adec="http://schemas.microsoft.com/office/drawing/2017/decorative" val="1"/>
              </a:ext>
            </a:extLst>
          </p:cNvPr>
          <p:cNvSpPr>
            <a:spLocks/>
          </p:cNvSpPr>
          <p:nvPr/>
        </p:nvSpPr>
        <p:spPr bwMode="auto">
          <a:xfrm>
            <a:off x="5120830" y="2017713"/>
            <a:ext cx="6353818" cy="1454366"/>
          </a:xfrm>
          <a:prstGeom prst="roundRect">
            <a:avLst>
              <a:gd name="adj" fmla="val 6967"/>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sp>
        <p:nvSpPr>
          <p:cNvPr id="453" name="Rectangle: Rounded Corners 452">
            <a:extLst>
              <a:ext uri="{FF2B5EF4-FFF2-40B4-BE49-F238E27FC236}">
                <a16:creationId xmlns:a16="http://schemas.microsoft.com/office/drawing/2014/main" id="{8F9C6A81-1810-2532-369C-DE57F4C5921E}"/>
              </a:ext>
              <a:ext uri="{C183D7F6-B498-43B3-948B-1728B52AA6E4}">
                <adec:decorative xmlns:adec="http://schemas.microsoft.com/office/drawing/2017/decorative" val="1"/>
              </a:ext>
            </a:extLst>
          </p:cNvPr>
          <p:cNvSpPr>
            <a:spLocks/>
          </p:cNvSpPr>
          <p:nvPr/>
        </p:nvSpPr>
        <p:spPr bwMode="auto">
          <a:xfrm>
            <a:off x="5120830" y="3599079"/>
            <a:ext cx="6353818" cy="1454366"/>
          </a:xfrm>
          <a:prstGeom prst="roundRect">
            <a:avLst>
              <a:gd name="adj" fmla="val 6967"/>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sp>
        <p:nvSpPr>
          <p:cNvPr id="477" name="Graphic 475">
            <a:extLst>
              <a:ext uri="{FF2B5EF4-FFF2-40B4-BE49-F238E27FC236}">
                <a16:creationId xmlns:a16="http://schemas.microsoft.com/office/drawing/2014/main" id="{3DCD5EA2-FA93-11A7-0F0B-06EA6AA3B5F5}"/>
              </a:ext>
              <a:ext uri="{C183D7F6-B498-43B3-948B-1728B52AA6E4}">
                <adec:decorative xmlns:adec="http://schemas.microsoft.com/office/drawing/2017/decorative" val="1"/>
              </a:ext>
            </a:extLst>
          </p:cNvPr>
          <p:cNvSpPr>
            <a:spLocks/>
          </p:cNvSpPr>
          <p:nvPr/>
        </p:nvSpPr>
        <p:spPr>
          <a:xfrm>
            <a:off x="712869" y="5455174"/>
            <a:ext cx="10771911" cy="793226"/>
          </a:xfrm>
          <a:custGeom>
            <a:avLst/>
            <a:gdLst>
              <a:gd name="connsiteX0" fmla="*/ 8078724 w 8078819"/>
              <a:gd name="connsiteY0" fmla="*/ 528733 h 594455"/>
              <a:gd name="connsiteX1" fmla="*/ 8078724 w 8078819"/>
              <a:gd name="connsiteY1" fmla="*/ 567500 h 594455"/>
              <a:gd name="connsiteX2" fmla="*/ 8051769 w 8078819"/>
              <a:gd name="connsiteY2" fmla="*/ 594455 h 594455"/>
              <a:gd name="connsiteX3" fmla="*/ 70580 w 8078819"/>
              <a:gd name="connsiteY3" fmla="*/ 594455 h 594455"/>
              <a:gd name="connsiteX4" fmla="*/ 0 w 8078819"/>
              <a:gd name="connsiteY4" fmla="*/ 523875 h 594455"/>
              <a:gd name="connsiteX5" fmla="*/ 0 w 8078819"/>
              <a:gd name="connsiteY5" fmla="*/ 70580 h 594455"/>
              <a:gd name="connsiteX6" fmla="*/ 70580 w 8078819"/>
              <a:gd name="connsiteY6" fmla="*/ 0 h 594455"/>
              <a:gd name="connsiteX7" fmla="*/ 6916579 w 8078819"/>
              <a:gd name="connsiteY7" fmla="*/ 0 h 594455"/>
              <a:gd name="connsiteX8" fmla="*/ 7110222 w 8078819"/>
              <a:gd name="connsiteY8" fmla="*/ 91821 h 594455"/>
              <a:gd name="connsiteX9" fmla="*/ 7379494 w 8078819"/>
              <a:gd name="connsiteY9" fmla="*/ 421196 h 594455"/>
              <a:gd name="connsiteX10" fmla="*/ 7549420 w 8078819"/>
              <a:gd name="connsiteY10" fmla="*/ 501777 h 594455"/>
              <a:gd name="connsiteX11" fmla="*/ 8051864 w 8078819"/>
              <a:gd name="connsiteY11" fmla="*/ 501777 h 594455"/>
              <a:gd name="connsiteX12" fmla="*/ 8078819 w 8078819"/>
              <a:gd name="connsiteY12" fmla="*/ 528733 h 59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78819" h="594455">
                <a:moveTo>
                  <a:pt x="8078724" y="528733"/>
                </a:moveTo>
                <a:lnTo>
                  <a:pt x="8078724" y="567500"/>
                </a:lnTo>
                <a:cubicBezTo>
                  <a:pt x="8078724" y="582359"/>
                  <a:pt x="8066628" y="594455"/>
                  <a:pt x="8051769" y="594455"/>
                </a:cubicBezTo>
                <a:lnTo>
                  <a:pt x="70580" y="594455"/>
                </a:lnTo>
                <a:cubicBezTo>
                  <a:pt x="31623" y="594455"/>
                  <a:pt x="0" y="562832"/>
                  <a:pt x="0" y="523875"/>
                </a:cubicBezTo>
                <a:lnTo>
                  <a:pt x="0" y="70580"/>
                </a:lnTo>
                <a:cubicBezTo>
                  <a:pt x="0" y="31623"/>
                  <a:pt x="31623" y="0"/>
                  <a:pt x="70580" y="0"/>
                </a:cubicBezTo>
                <a:lnTo>
                  <a:pt x="6916579" y="0"/>
                </a:lnTo>
                <a:cubicBezTo>
                  <a:pt x="6991636" y="0"/>
                  <a:pt x="7062692" y="33719"/>
                  <a:pt x="7110222" y="91821"/>
                </a:cubicBezTo>
                <a:lnTo>
                  <a:pt x="7379494" y="421196"/>
                </a:lnTo>
                <a:cubicBezTo>
                  <a:pt x="7421214" y="472154"/>
                  <a:pt x="7483602" y="501777"/>
                  <a:pt x="7549420" y="501777"/>
                </a:cubicBezTo>
                <a:lnTo>
                  <a:pt x="8051864" y="501777"/>
                </a:lnTo>
                <a:cubicBezTo>
                  <a:pt x="8066723" y="501777"/>
                  <a:pt x="8078819" y="513874"/>
                  <a:pt x="8078819" y="528733"/>
                </a:cubicBezTo>
                <a:close/>
              </a:path>
            </a:pathLst>
          </a:cu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13171F"/>
              </a:solidFill>
              <a:cs typeface="Segoe UI" pitchFamily="34" charset="0"/>
            </a:endParaRPr>
          </a:p>
        </p:txBody>
      </p:sp>
      <p:sp>
        <p:nvSpPr>
          <p:cNvPr id="7" name="Title 6">
            <a:extLst>
              <a:ext uri="{FF2B5EF4-FFF2-40B4-BE49-F238E27FC236}">
                <a16:creationId xmlns:a16="http://schemas.microsoft.com/office/drawing/2014/main" id="{C692B7CB-5EBD-9521-DB20-C392B10A1B47}"/>
              </a:ext>
            </a:extLst>
          </p:cNvPr>
          <p:cNvSpPr>
            <a:spLocks noGrp="1"/>
          </p:cNvSpPr>
          <p:nvPr>
            <p:ph type="title"/>
          </p:nvPr>
        </p:nvSpPr>
        <p:spPr/>
        <p:txBody>
          <a:bodyPr/>
          <a:lstStyle/>
          <a:p>
            <a:r>
              <a:rPr lang="en-US" dirty="0">
                <a:solidFill>
                  <a:srgbClr val="FFFFFF"/>
                </a:solidFill>
              </a:rPr>
              <a:t>Virtual machines licensing (standard)</a:t>
            </a:r>
          </a:p>
        </p:txBody>
      </p:sp>
      <p:sp>
        <p:nvSpPr>
          <p:cNvPr id="8" name="TextBox 7">
            <a:extLst>
              <a:ext uri="{FF2B5EF4-FFF2-40B4-BE49-F238E27FC236}">
                <a16:creationId xmlns:a16="http://schemas.microsoft.com/office/drawing/2014/main" id="{CAF2A9C6-51C9-39F4-7223-11E0D2F2888F}"/>
              </a:ext>
            </a:extLst>
          </p:cNvPr>
          <p:cNvSpPr txBox="1">
            <a:spLocks/>
          </p:cNvSpPr>
          <p:nvPr/>
        </p:nvSpPr>
        <p:spPr>
          <a:xfrm>
            <a:off x="588263" y="905694"/>
            <a:ext cx="11021125" cy="276999"/>
          </a:xfrm>
          <a:prstGeom prst="rect">
            <a:avLst/>
          </a:prstGeom>
          <a:noFill/>
        </p:spPr>
        <p:txBody>
          <a:bodyPr wrap="square" lIns="0" tIns="0" rIns="0" bIns="0" rtlCol="0">
            <a:spAutoFit/>
          </a:bodyPr>
          <a:lstStyle/>
          <a:p>
            <a:pPr marR="0" lvl="0" indent="0" defTabSz="914367" fontAlgn="auto">
              <a:lnSpc>
                <a:spcPct val="100000"/>
              </a:lnSpc>
              <a:spcBef>
                <a:spcPts val="0"/>
              </a:spcBef>
              <a:spcAft>
                <a:spcPts val="0"/>
              </a:spcAft>
              <a:buClrTx/>
              <a:buSzTx/>
              <a:buFontTx/>
              <a:buNone/>
              <a:tabLst/>
              <a:defRPr/>
            </a:pPr>
            <a:r>
              <a:rPr lang="en-US" dirty="0">
                <a:solidFill>
                  <a:schemeClr val="bg1"/>
                </a:solidFill>
                <a:latin typeface="+mj-lt"/>
                <a:cs typeface="Segoe UI" panose="020B0502040204020203" pitchFamily="34" charset="0"/>
              </a:rPr>
              <a:t>Every time all the cores are licensed on the physical server, you are granted 2 VMs.</a:t>
            </a:r>
            <a:r>
              <a:rPr lang="en-US" baseline="30000" dirty="0">
                <a:solidFill>
                  <a:schemeClr val="bg1"/>
                </a:solidFill>
                <a:latin typeface="+mj-lt"/>
                <a:cs typeface="Segoe UI" panose="020B0502040204020203" pitchFamily="34" charset="0"/>
              </a:rPr>
              <a:t>1</a:t>
            </a:r>
          </a:p>
        </p:txBody>
      </p:sp>
      <p:sp>
        <p:nvSpPr>
          <p:cNvPr id="12" name="TextBox 11">
            <a:extLst>
              <a:ext uri="{FF2B5EF4-FFF2-40B4-BE49-F238E27FC236}">
                <a16:creationId xmlns:a16="http://schemas.microsoft.com/office/drawing/2014/main" id="{16A9DD44-A998-B3C7-0E37-0AA3AE7FFBAD}"/>
              </a:ext>
            </a:extLst>
          </p:cNvPr>
          <p:cNvSpPr txBox="1"/>
          <p:nvPr/>
        </p:nvSpPr>
        <p:spPr>
          <a:xfrm>
            <a:off x="1046291" y="1640758"/>
            <a:ext cx="3294428" cy="276999"/>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2"/>
                </a:solidFill>
                <a:effectLst/>
                <a:uLnTx/>
                <a:uFillTx/>
                <a:latin typeface="+mj-lt"/>
                <a:ea typeface="+mn-ea"/>
                <a:cs typeface="Segoe UI Semibold" panose="020B0702040204020203" pitchFamily="34" charset="0"/>
              </a:rPr>
              <a:t>Physical server fully licensed</a:t>
            </a:r>
          </a:p>
        </p:txBody>
      </p:sp>
      <p:pic>
        <p:nvPicPr>
          <p:cNvPr id="32" name="Picture 31" descr="Icon of a server ">
            <a:extLst>
              <a:ext uri="{FF2B5EF4-FFF2-40B4-BE49-F238E27FC236}">
                <a16:creationId xmlns:a16="http://schemas.microsoft.com/office/drawing/2014/main" id="{D43E081B-D065-F10E-B925-1CE18E9D35EA}"/>
              </a:ext>
            </a:extLst>
          </p:cNvPr>
          <p:cNvPicPr>
            <a:picLocks noChangeAspect="1"/>
          </p:cNvPicPr>
          <p:nvPr/>
        </p:nvPicPr>
        <p:blipFill>
          <a:blip r:embed="rId4"/>
          <a:stretch>
            <a:fillRect/>
          </a:stretch>
        </p:blipFill>
        <p:spPr>
          <a:xfrm>
            <a:off x="2238156" y="2157424"/>
            <a:ext cx="910698" cy="1552523"/>
          </a:xfrm>
          <a:prstGeom prst="rect">
            <a:avLst/>
          </a:prstGeom>
        </p:spPr>
      </p:pic>
      <p:grpSp>
        <p:nvGrpSpPr>
          <p:cNvPr id="47" name="Group 46" descr="Icon of two computer monitors displaying a three-dimensional white box ">
            <a:extLst>
              <a:ext uri="{FF2B5EF4-FFF2-40B4-BE49-F238E27FC236}">
                <a16:creationId xmlns:a16="http://schemas.microsoft.com/office/drawing/2014/main" id="{CE4DF28C-1818-6BA6-79F5-5E44A49D30F9}"/>
              </a:ext>
            </a:extLst>
          </p:cNvPr>
          <p:cNvGrpSpPr/>
          <p:nvPr/>
        </p:nvGrpSpPr>
        <p:grpSpPr>
          <a:xfrm>
            <a:off x="1058914" y="4018843"/>
            <a:ext cx="756552" cy="756552"/>
            <a:chOff x="1061648" y="3977763"/>
            <a:chExt cx="838712" cy="838712"/>
          </a:xfrm>
        </p:grpSpPr>
        <p:pic>
          <p:nvPicPr>
            <p:cNvPr id="39" name="Graphic 38">
              <a:extLst>
                <a:ext uri="{FF2B5EF4-FFF2-40B4-BE49-F238E27FC236}">
                  <a16:creationId xmlns:a16="http://schemas.microsoft.com/office/drawing/2014/main" id="{FCBA39EC-0C8A-9957-D60A-F2C0C4A73F3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1648" y="3977763"/>
              <a:ext cx="708890" cy="708890"/>
            </a:xfrm>
            <a:prstGeom prst="rect">
              <a:avLst/>
            </a:prstGeom>
            <a:effectLst>
              <a:outerShdw blurRad="50800" dist="38100" dir="13500000" algn="br" rotWithShape="0">
                <a:prstClr val="black">
                  <a:alpha val="10000"/>
                </a:prstClr>
              </a:outerShdw>
            </a:effectLst>
          </p:spPr>
        </p:pic>
        <p:pic>
          <p:nvPicPr>
            <p:cNvPr id="41" name="Graphic 40">
              <a:extLst>
                <a:ext uri="{FF2B5EF4-FFF2-40B4-BE49-F238E27FC236}">
                  <a16:creationId xmlns:a16="http://schemas.microsoft.com/office/drawing/2014/main" id="{053807F8-45EE-F020-0066-2C30C4C153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91470" y="4107585"/>
              <a:ext cx="708890" cy="708890"/>
            </a:xfrm>
            <a:prstGeom prst="rect">
              <a:avLst/>
            </a:prstGeom>
            <a:effectLst>
              <a:outerShdw blurRad="50800" dist="38100" dir="13500000" algn="br" rotWithShape="0">
                <a:prstClr val="black">
                  <a:alpha val="10000"/>
                </a:prstClr>
              </a:outerShdw>
            </a:effectLst>
          </p:spPr>
        </p:pic>
      </p:grpSp>
      <p:sp>
        <p:nvSpPr>
          <p:cNvPr id="37" name="TextBox 36">
            <a:extLst>
              <a:ext uri="{FF2B5EF4-FFF2-40B4-BE49-F238E27FC236}">
                <a16:creationId xmlns:a16="http://schemas.microsoft.com/office/drawing/2014/main" id="{60A62AC1-C6D2-E4B0-01A8-2D7694504E20}"/>
              </a:ext>
            </a:extLst>
          </p:cNvPr>
          <p:cNvSpPr txBox="1"/>
          <p:nvPr/>
        </p:nvSpPr>
        <p:spPr>
          <a:xfrm>
            <a:off x="1940159" y="4074197"/>
            <a:ext cx="2387936" cy="664797"/>
          </a:xfrm>
          <a:prstGeom prst="rect">
            <a:avLst/>
          </a:prstGeom>
          <a:noFill/>
        </p:spPr>
        <p:txBody>
          <a:bodyPr wrap="square" lIns="0" tIns="0" rIns="0" bIns="0" rtlCol="0" anchor="ctr">
            <a:spAutoFit/>
          </a:bodyPr>
          <a:lstStyle/>
          <a:p>
            <a:pPr marL="0" marR="0" lvl="0" indent="0" defTabSz="91446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8D4"/>
                </a:solidFill>
                <a:effectLst/>
                <a:uLnTx/>
                <a:uFillTx/>
                <a:ea typeface="+mn-ea"/>
                <a:cs typeface="Segoe UI Semibold" panose="020B0702040204020203" pitchFamily="34" charset="0"/>
              </a:rPr>
              <a:t>Windows Server Standard provides license grant to run 2 Virtual Machines</a:t>
            </a:r>
          </a:p>
        </p:txBody>
      </p:sp>
      <p:sp>
        <p:nvSpPr>
          <p:cNvPr id="452" name="TextBox 451">
            <a:extLst>
              <a:ext uri="{FF2B5EF4-FFF2-40B4-BE49-F238E27FC236}">
                <a16:creationId xmlns:a16="http://schemas.microsoft.com/office/drawing/2014/main" id="{1D8ECD28-4D17-AAB5-2B1F-62B695042CB7}"/>
              </a:ext>
            </a:extLst>
          </p:cNvPr>
          <p:cNvSpPr txBox="1"/>
          <p:nvPr/>
        </p:nvSpPr>
        <p:spPr>
          <a:xfrm>
            <a:off x="5946807" y="1640758"/>
            <a:ext cx="4701865" cy="276999"/>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accent2"/>
                </a:solidFill>
                <a:effectLst/>
                <a:uLnTx/>
                <a:uFillTx/>
                <a:latin typeface="+mj-lt"/>
                <a:ea typeface="+mn-ea"/>
                <a:cs typeface="Segoe UI Semibold" panose="020B0702040204020203" pitchFamily="34" charset="0"/>
              </a:rPr>
              <a:t>Customer wants to add additional VM(s)</a:t>
            </a:r>
          </a:p>
        </p:txBody>
      </p:sp>
      <p:pic>
        <p:nvPicPr>
          <p:cNvPr id="456" name="Graphic 455" descr="Icon of a computer monitor displaying a three-dimensional white box ">
            <a:extLst>
              <a:ext uri="{FF2B5EF4-FFF2-40B4-BE49-F238E27FC236}">
                <a16:creationId xmlns:a16="http://schemas.microsoft.com/office/drawing/2014/main" id="{76D0AEE7-298E-98D8-A153-30AE5F8FCE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22777" y="2425173"/>
            <a:ext cx="639447" cy="639447"/>
          </a:xfrm>
          <a:prstGeom prst="rect">
            <a:avLst/>
          </a:prstGeom>
          <a:effectLst>
            <a:outerShdw blurRad="50800" dist="38100" dir="13500000" algn="br" rotWithShape="0">
              <a:prstClr val="black">
                <a:alpha val="10000"/>
              </a:prstClr>
            </a:outerShdw>
          </a:effectLst>
        </p:spPr>
      </p:pic>
      <p:sp>
        <p:nvSpPr>
          <p:cNvPr id="459" name="TextBox 458">
            <a:extLst>
              <a:ext uri="{FF2B5EF4-FFF2-40B4-BE49-F238E27FC236}">
                <a16:creationId xmlns:a16="http://schemas.microsoft.com/office/drawing/2014/main" id="{B52253AF-932B-4B69-D9EA-0410B5719532}"/>
              </a:ext>
            </a:extLst>
          </p:cNvPr>
          <p:cNvSpPr txBox="1"/>
          <p:nvPr/>
        </p:nvSpPr>
        <p:spPr>
          <a:xfrm>
            <a:off x="6360915" y="2575903"/>
            <a:ext cx="2507931" cy="221599"/>
          </a:xfrm>
          <a:prstGeom prst="rect">
            <a:avLst/>
          </a:prstGeom>
          <a:noFill/>
        </p:spPr>
        <p:txBody>
          <a:bodyPr wrap="square" lIns="0" tIns="0" rIns="0" bIns="0" rtlCol="0" anchor="ctr">
            <a:spAutoFit/>
          </a:bodyPr>
          <a:lstStyle/>
          <a:p>
            <a:pPr marL="0" marR="0" lvl="0" indent="0" algn="ctr" defTabSz="91446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ea typeface="+mn-ea"/>
                <a:cs typeface="Segoe UI Semibold" panose="020B0702040204020203" pitchFamily="34" charset="0"/>
              </a:rPr>
              <a:t>Relicense all cores = 2 VMs</a:t>
            </a:r>
          </a:p>
        </p:txBody>
      </p:sp>
      <p:cxnSp>
        <p:nvCxnSpPr>
          <p:cNvPr id="460" name="Straight Arrow Connector 459" descr="An arrow pointing right">
            <a:extLst>
              <a:ext uri="{FF2B5EF4-FFF2-40B4-BE49-F238E27FC236}">
                <a16:creationId xmlns:a16="http://schemas.microsoft.com/office/drawing/2014/main" id="{DAA61202-1487-1C20-FAB4-BD9840BFE37A}"/>
              </a:ext>
            </a:extLst>
          </p:cNvPr>
          <p:cNvCxnSpPr>
            <a:cxnSpLocks/>
          </p:cNvCxnSpPr>
          <p:nvPr/>
        </p:nvCxnSpPr>
        <p:spPr>
          <a:xfrm>
            <a:off x="6360915" y="2913889"/>
            <a:ext cx="2680092" cy="0"/>
          </a:xfrm>
          <a:prstGeom prst="straightConnector1">
            <a:avLst/>
          </a:prstGeom>
          <a:ln w="38100" cap="rnd">
            <a:solidFill>
              <a:srgbClr val="263355"/>
            </a:solidFill>
            <a:headEnd type="none" w="lg" len="lg"/>
            <a:tailEnd type="triangle" w="lg" len="med"/>
          </a:ln>
        </p:spPr>
        <p:style>
          <a:lnRef idx="1">
            <a:schemeClr val="accent1"/>
          </a:lnRef>
          <a:fillRef idx="0">
            <a:schemeClr val="accent1"/>
          </a:fillRef>
          <a:effectRef idx="0">
            <a:schemeClr val="accent1"/>
          </a:effectRef>
          <a:fontRef idx="minor">
            <a:schemeClr val="tx1"/>
          </a:fontRef>
        </p:style>
      </p:cxnSp>
      <p:pic>
        <p:nvPicPr>
          <p:cNvPr id="465" name="Picture 464" descr="A processor containing two sets of cores each having 8 cores.">
            <a:extLst>
              <a:ext uri="{FF2B5EF4-FFF2-40B4-BE49-F238E27FC236}">
                <a16:creationId xmlns:a16="http://schemas.microsoft.com/office/drawing/2014/main" id="{19688289-D60A-6D16-BA18-19CCF01FEA8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39698" y="2128435"/>
            <a:ext cx="1833003" cy="1232922"/>
          </a:xfrm>
          <a:prstGeom prst="rect">
            <a:avLst/>
          </a:prstGeom>
        </p:spPr>
      </p:pic>
      <p:grpSp>
        <p:nvGrpSpPr>
          <p:cNvPr id="483" name="Group 482" descr="Icon of two computer monitors displaying a three-dimensional white box ">
            <a:extLst>
              <a:ext uri="{FF2B5EF4-FFF2-40B4-BE49-F238E27FC236}">
                <a16:creationId xmlns:a16="http://schemas.microsoft.com/office/drawing/2014/main" id="{22D9EF07-8C11-FB63-0A6C-E8D98C8AA808}"/>
              </a:ext>
            </a:extLst>
          </p:cNvPr>
          <p:cNvGrpSpPr/>
          <p:nvPr/>
        </p:nvGrpSpPr>
        <p:grpSpPr>
          <a:xfrm>
            <a:off x="5364225" y="3947986"/>
            <a:ext cx="756552" cy="756552"/>
            <a:chOff x="1061648" y="3977763"/>
            <a:chExt cx="838712" cy="838712"/>
          </a:xfrm>
        </p:grpSpPr>
        <p:pic>
          <p:nvPicPr>
            <p:cNvPr id="484" name="Graphic 483">
              <a:extLst>
                <a:ext uri="{FF2B5EF4-FFF2-40B4-BE49-F238E27FC236}">
                  <a16:creationId xmlns:a16="http://schemas.microsoft.com/office/drawing/2014/main" id="{CAF69EF8-933D-24FA-3F56-90BABBCB7D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1648" y="3977763"/>
              <a:ext cx="708890" cy="708890"/>
            </a:xfrm>
            <a:prstGeom prst="rect">
              <a:avLst/>
            </a:prstGeom>
            <a:effectLst>
              <a:outerShdw blurRad="50800" dist="38100" dir="13500000" algn="br" rotWithShape="0">
                <a:prstClr val="black">
                  <a:alpha val="10000"/>
                </a:prstClr>
              </a:outerShdw>
            </a:effectLst>
          </p:spPr>
        </p:pic>
        <p:pic>
          <p:nvPicPr>
            <p:cNvPr id="485" name="Graphic 484">
              <a:extLst>
                <a:ext uri="{FF2B5EF4-FFF2-40B4-BE49-F238E27FC236}">
                  <a16:creationId xmlns:a16="http://schemas.microsoft.com/office/drawing/2014/main" id="{AE23A560-4F00-D4B8-3461-BD56461757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91470" y="4107585"/>
              <a:ext cx="708890" cy="708890"/>
            </a:xfrm>
            <a:prstGeom prst="rect">
              <a:avLst/>
            </a:prstGeom>
            <a:effectLst>
              <a:outerShdw blurRad="50800" dist="38100" dir="13500000" algn="br" rotWithShape="0">
                <a:prstClr val="black">
                  <a:alpha val="10000"/>
                </a:prstClr>
              </a:outerShdw>
            </a:effectLst>
          </p:spPr>
        </p:pic>
      </p:grpSp>
      <p:sp>
        <p:nvSpPr>
          <p:cNvPr id="463" name="TextBox 462">
            <a:extLst>
              <a:ext uri="{FF2B5EF4-FFF2-40B4-BE49-F238E27FC236}">
                <a16:creationId xmlns:a16="http://schemas.microsoft.com/office/drawing/2014/main" id="{08B2A514-875F-8116-DC9B-5F36C93D96AB}"/>
              </a:ext>
            </a:extLst>
          </p:cNvPr>
          <p:cNvSpPr txBox="1"/>
          <p:nvPr/>
        </p:nvSpPr>
        <p:spPr>
          <a:xfrm>
            <a:off x="6360915" y="4157269"/>
            <a:ext cx="2507931" cy="221599"/>
          </a:xfrm>
          <a:prstGeom prst="rect">
            <a:avLst/>
          </a:prstGeom>
          <a:noFill/>
        </p:spPr>
        <p:txBody>
          <a:bodyPr wrap="square" lIns="0" tIns="0" rIns="0" bIns="0" rtlCol="0" anchor="ctr">
            <a:spAutoFit/>
          </a:bodyPr>
          <a:lstStyle/>
          <a:p>
            <a:pPr marL="0" marR="0" lvl="0" indent="0" algn="ctr" defTabSz="91446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ea typeface="+mn-ea"/>
                <a:cs typeface="Segoe UI Semibold" panose="020B0702040204020203" pitchFamily="34" charset="0"/>
              </a:rPr>
              <a:t>Relicense all cores = 2 VMs</a:t>
            </a:r>
          </a:p>
        </p:txBody>
      </p:sp>
      <p:cxnSp>
        <p:nvCxnSpPr>
          <p:cNvPr id="464" name="Straight Arrow Connector 463" descr="An arrow pointing right">
            <a:extLst>
              <a:ext uri="{FF2B5EF4-FFF2-40B4-BE49-F238E27FC236}">
                <a16:creationId xmlns:a16="http://schemas.microsoft.com/office/drawing/2014/main" id="{7E21787B-F0C2-C584-6152-E7FE2608B09A}"/>
              </a:ext>
            </a:extLst>
          </p:cNvPr>
          <p:cNvCxnSpPr>
            <a:cxnSpLocks/>
          </p:cNvCxnSpPr>
          <p:nvPr/>
        </p:nvCxnSpPr>
        <p:spPr>
          <a:xfrm>
            <a:off x="6360915" y="4495255"/>
            <a:ext cx="2680092" cy="0"/>
          </a:xfrm>
          <a:prstGeom prst="straightConnector1">
            <a:avLst/>
          </a:prstGeom>
          <a:ln w="38100" cap="rnd">
            <a:solidFill>
              <a:srgbClr val="263355"/>
            </a:solidFill>
            <a:headEnd type="none" w="lg" len="lg"/>
            <a:tailEnd type="triangle" w="lg" len="med"/>
          </a:ln>
        </p:spPr>
        <p:style>
          <a:lnRef idx="1">
            <a:schemeClr val="accent1"/>
          </a:lnRef>
          <a:fillRef idx="0">
            <a:schemeClr val="accent1"/>
          </a:fillRef>
          <a:effectRef idx="0">
            <a:schemeClr val="accent1"/>
          </a:effectRef>
          <a:fontRef idx="minor">
            <a:schemeClr val="tx1"/>
          </a:fontRef>
        </p:style>
      </p:cxnSp>
      <p:pic>
        <p:nvPicPr>
          <p:cNvPr id="466" name="Picture 465" descr="A processor containing two sets of cores each having 8 cores.">
            <a:extLst>
              <a:ext uri="{FF2B5EF4-FFF2-40B4-BE49-F238E27FC236}">
                <a16:creationId xmlns:a16="http://schemas.microsoft.com/office/drawing/2014/main" id="{AF5C65C3-131E-AF94-B940-26FBD8DA2F9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39698" y="3709801"/>
            <a:ext cx="1833003" cy="1232922"/>
          </a:xfrm>
          <a:prstGeom prst="rect">
            <a:avLst/>
          </a:prstGeom>
        </p:spPr>
      </p:pic>
      <p:sp>
        <p:nvSpPr>
          <p:cNvPr id="479" name="TextBox 478">
            <a:extLst>
              <a:ext uri="{FF2B5EF4-FFF2-40B4-BE49-F238E27FC236}">
                <a16:creationId xmlns:a16="http://schemas.microsoft.com/office/drawing/2014/main" id="{627546A8-093E-C00A-17E8-341D5246EFDE}"/>
              </a:ext>
            </a:extLst>
          </p:cNvPr>
          <p:cNvSpPr txBox="1"/>
          <p:nvPr/>
        </p:nvSpPr>
        <p:spPr>
          <a:xfrm>
            <a:off x="876615" y="5519389"/>
            <a:ext cx="9239918" cy="664797"/>
          </a:xfrm>
          <a:prstGeom prst="rect">
            <a:avLst/>
          </a:prstGeom>
          <a:noFill/>
        </p:spPr>
        <p:txBody>
          <a:bodyPr wrap="square" lIns="0" tIns="0" rIns="0" bIns="0" rtlCol="0" anchor="ctr">
            <a:spAutoFit/>
          </a:bodyPr>
          <a:lstStyle/>
          <a:p>
            <a:pPr marL="0" marR="0" lvl="0" indent="0" algn="ctr" defTabSz="91446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8D4"/>
                </a:solidFill>
                <a:effectLst/>
                <a:uLnTx/>
                <a:uFillTx/>
                <a:latin typeface="+mj-lt"/>
                <a:ea typeface="+mn-ea"/>
                <a:cs typeface="Segoe UI Semibold" panose="020B0702040204020203" pitchFamily="34" charset="0"/>
              </a:rPr>
              <a:t>Windows Server Datacenter edition provides unlimited Virtual Activations, PLUS Automatic Virtual Machine Activation (AVMA) for additional benefits. Upgrade to Datacenter to avoid license sprawl associated with “stacking” Standard.</a:t>
            </a:r>
          </a:p>
        </p:txBody>
      </p:sp>
      <p:pic>
        <p:nvPicPr>
          <p:cNvPr id="470" name="Graphic 469" descr="Icon of a computer monitor displaying a three-dimensional white box ">
            <a:extLst>
              <a:ext uri="{FF2B5EF4-FFF2-40B4-BE49-F238E27FC236}">
                <a16:creationId xmlns:a16="http://schemas.microsoft.com/office/drawing/2014/main" id="{DBF6CA5D-2BE7-41FA-1187-ADF0768F8A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75938" y="5451999"/>
            <a:ext cx="639447" cy="639447"/>
          </a:xfrm>
          <a:prstGeom prst="rect">
            <a:avLst/>
          </a:prstGeom>
          <a:effectLst>
            <a:outerShdw blurRad="50800" dist="38100" dir="13500000" algn="br" rotWithShape="0">
              <a:prstClr val="black">
                <a:alpha val="10000"/>
              </a:prstClr>
            </a:outerShdw>
          </a:effectLst>
        </p:spPr>
      </p:pic>
      <p:sp>
        <p:nvSpPr>
          <p:cNvPr id="3" name="Slide Number Placeholder 4">
            <a:extLst>
              <a:ext uri="{FF2B5EF4-FFF2-40B4-BE49-F238E27FC236}">
                <a16:creationId xmlns:a16="http://schemas.microsoft.com/office/drawing/2014/main" id="{117F381F-2E7F-F3E8-80A1-DF5D64ACA40E}"/>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solidFill>
                  <a:srgbClr val="FFFFFF"/>
                </a:solidFill>
              </a:rPr>
              <a:pPr/>
              <a:t>15</a:t>
            </a:fld>
            <a:endParaRPr lang="en-US" dirty="0">
              <a:solidFill>
                <a:srgbClr val="FFFFFF"/>
              </a:solidFill>
            </a:endParaRPr>
          </a:p>
        </p:txBody>
      </p:sp>
    </p:spTree>
    <p:extLst>
      <p:ext uri="{BB962C8B-B14F-4D97-AF65-F5344CB8AC3E}">
        <p14:creationId xmlns:p14="http://schemas.microsoft.com/office/powerpoint/2010/main" val="399618572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24F89-88E4-4183-45A2-AFB928970820}"/>
            </a:ext>
          </a:extLst>
        </p:cNvPr>
        <p:cNvGrpSpPr/>
        <p:nvPr/>
      </p:nvGrpSpPr>
      <p:grpSpPr>
        <a:xfrm>
          <a:off x="0" y="0"/>
          <a:ext cx="0" cy="0"/>
          <a:chOff x="0" y="0"/>
          <a:chExt cx="0" cy="0"/>
        </a:xfrm>
      </p:grpSpPr>
      <p:graphicFrame>
        <p:nvGraphicFramePr>
          <p:cNvPr id="6" name="think-cell data - do not delete">
            <a:extLst>
              <a:ext uri="{FF2B5EF4-FFF2-40B4-BE49-F238E27FC236}">
                <a16:creationId xmlns:a16="http://schemas.microsoft.com/office/drawing/2014/main" id="{0EC582C5-AAEA-7779-4548-DA0974E4B0EC}"/>
              </a:ext>
              <a:ext uri="{C183D7F6-B498-43B3-948B-1728B52AA6E4}">
                <adec:decorative xmlns:adec="http://schemas.microsoft.com/office/drawing/2017/decorative" val="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6" name="think-cell data - do not delete">
                        <a:extLst>
                          <a:ext uri="{FF2B5EF4-FFF2-40B4-BE49-F238E27FC236}">
                            <a16:creationId xmlns:a16="http://schemas.microsoft.com/office/drawing/2014/main" id="{0EC582C5-AAEA-7779-4548-DA0974E4B0EC}"/>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4" name="Rectangle: Rounded Corners 53">
            <a:extLst>
              <a:ext uri="{FF2B5EF4-FFF2-40B4-BE49-F238E27FC236}">
                <a16:creationId xmlns:a16="http://schemas.microsoft.com/office/drawing/2014/main" id="{74F12F4B-36A3-ECA6-C510-94CE2D34592A}"/>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Segoe UI"/>
              <a:ea typeface="Noto Sans" panose="020B0502040504020204" pitchFamily="34" charset="0"/>
              <a:cs typeface="Noto Sans" panose="020B0502040504020204" pitchFamily="34" charset="0"/>
            </a:endParaRPr>
          </a:p>
        </p:txBody>
      </p:sp>
      <p:sp>
        <p:nvSpPr>
          <p:cNvPr id="2" name="Rectangle: Rounded Corners 1">
            <a:extLst>
              <a:ext uri="{FF2B5EF4-FFF2-40B4-BE49-F238E27FC236}">
                <a16:creationId xmlns:a16="http://schemas.microsoft.com/office/drawing/2014/main" id="{BA0DFADE-50B7-8646-0EE1-798D54F41F3F}"/>
              </a:ext>
              <a:ext uri="{C183D7F6-B498-43B3-948B-1728B52AA6E4}">
                <adec:decorative xmlns:adec="http://schemas.microsoft.com/office/drawing/2017/decorative" val="1"/>
              </a:ext>
            </a:extLst>
          </p:cNvPr>
          <p:cNvSpPr/>
          <p:nvPr/>
        </p:nvSpPr>
        <p:spPr bwMode="auto">
          <a:xfrm>
            <a:off x="1417319" y="1447686"/>
            <a:ext cx="10336531" cy="4272755"/>
          </a:xfrm>
          <a:prstGeom prst="roundRect">
            <a:avLst>
              <a:gd name="adj" fmla="val 4359"/>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3" name="Rectangle: Rounded Corners 2">
            <a:extLst>
              <a:ext uri="{FF2B5EF4-FFF2-40B4-BE49-F238E27FC236}">
                <a16:creationId xmlns:a16="http://schemas.microsoft.com/office/drawing/2014/main" id="{BA90A15B-D8F8-F9B0-1485-15D9C15F8C9D}"/>
              </a:ext>
              <a:ext uri="{C183D7F6-B498-43B3-948B-1728B52AA6E4}">
                <adec:decorative xmlns:adec="http://schemas.microsoft.com/office/drawing/2017/decorative" val="1"/>
              </a:ext>
            </a:extLst>
          </p:cNvPr>
          <p:cNvSpPr/>
          <p:nvPr/>
        </p:nvSpPr>
        <p:spPr bwMode="auto">
          <a:xfrm>
            <a:off x="1555157" y="1571907"/>
            <a:ext cx="10060854" cy="4024312"/>
          </a:xfrm>
          <a:prstGeom prst="roundRect">
            <a:avLst>
              <a:gd name="adj" fmla="val 208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19" name="Rectangle: Rounded Corners 18">
            <a:extLst>
              <a:ext uri="{FF2B5EF4-FFF2-40B4-BE49-F238E27FC236}">
                <a16:creationId xmlns:a16="http://schemas.microsoft.com/office/drawing/2014/main" id="{6E65C570-0142-4830-A5A4-8FF6BD6AD525}"/>
              </a:ext>
              <a:ext uri="{C183D7F6-B498-43B3-948B-1728B52AA6E4}">
                <adec:decorative xmlns:adec="http://schemas.microsoft.com/office/drawing/2017/decorative" val="1"/>
              </a:ext>
            </a:extLst>
          </p:cNvPr>
          <p:cNvSpPr>
            <a:spLocks/>
          </p:cNvSpPr>
          <p:nvPr/>
        </p:nvSpPr>
        <p:spPr bwMode="auto">
          <a:xfrm>
            <a:off x="4330699" y="3952112"/>
            <a:ext cx="7061201" cy="850392"/>
          </a:xfrm>
          <a:prstGeom prst="roundRect">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5" name="Title 4">
            <a:extLst>
              <a:ext uri="{FF2B5EF4-FFF2-40B4-BE49-F238E27FC236}">
                <a16:creationId xmlns:a16="http://schemas.microsoft.com/office/drawing/2014/main" id="{67339240-8649-3047-E0FA-FF256BAEA88F}"/>
              </a:ext>
            </a:extLst>
          </p:cNvPr>
          <p:cNvSpPr>
            <a:spLocks noGrp="1"/>
          </p:cNvSpPr>
          <p:nvPr>
            <p:ph type="title"/>
          </p:nvPr>
        </p:nvSpPr>
        <p:spPr>
          <a:xfrm>
            <a:off x="584200" y="365125"/>
            <a:ext cx="10912475" cy="492443"/>
          </a:xfrm>
        </p:spPr>
        <p:txBody>
          <a:bodyPr vert="horz"/>
          <a:lstStyle/>
          <a:p>
            <a:r>
              <a:rPr lang="en-US" dirty="0"/>
              <a:t>Windows Server 2025 Client Access Licenses (CALs)</a:t>
            </a:r>
          </a:p>
        </p:txBody>
      </p:sp>
      <p:sp>
        <p:nvSpPr>
          <p:cNvPr id="16" name="TextBox 15">
            <a:extLst>
              <a:ext uri="{FF2B5EF4-FFF2-40B4-BE49-F238E27FC236}">
                <a16:creationId xmlns:a16="http://schemas.microsoft.com/office/drawing/2014/main" id="{978BA747-48D4-FEA0-6B2E-31324AB83D9A}"/>
              </a:ext>
            </a:extLst>
          </p:cNvPr>
          <p:cNvSpPr txBox="1">
            <a:spLocks/>
          </p:cNvSpPr>
          <p:nvPr/>
        </p:nvSpPr>
        <p:spPr>
          <a:xfrm>
            <a:off x="4330699" y="2130069"/>
            <a:ext cx="7061201" cy="1461939"/>
          </a:xfrm>
          <a:prstGeom prst="rect">
            <a:avLst/>
          </a:prstGeom>
          <a:noFill/>
        </p:spPr>
        <p:txBody>
          <a:bodyPr wrap="square" lIns="0" tIns="0" rIns="0" bIns="0">
            <a:spAutoFit/>
          </a:bodyPr>
          <a:lstStyle/>
          <a:p>
            <a:pPr marL="292100" marR="0" lvl="0" indent="-292100" algn="l" defTabSz="932742"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dirty="0">
                <a:ln w="3175">
                  <a:noFill/>
                </a:ln>
                <a:solidFill>
                  <a:srgbClr val="000000"/>
                </a:solidFill>
                <a:effectLst/>
                <a:uLnTx/>
                <a:uFillTx/>
                <a:latin typeface="Segoe UI"/>
                <a:ea typeface="+mn-ea"/>
                <a:cs typeface="Segoe UI"/>
              </a:rPr>
              <a:t>Customers need to maintain compliance with industry and data usage regulations.</a:t>
            </a:r>
          </a:p>
          <a:p>
            <a:pPr marL="292100" marR="0" lvl="0" indent="-292100" algn="l" defTabSz="932742"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normalizeH="0" baseline="0" noProof="0" dirty="0">
                <a:ln w="3175">
                  <a:noFill/>
                </a:ln>
                <a:solidFill>
                  <a:srgbClr val="000000"/>
                </a:solidFill>
                <a:effectLst/>
                <a:uLnTx/>
                <a:uFillTx/>
                <a:ea typeface="+mn-ea"/>
                <a:cs typeface="Segoe UI"/>
              </a:rPr>
              <a:t>Partners increase revenue and add margin to a sale, which is good for the sales rep and rep’s company.</a:t>
            </a:r>
          </a:p>
        </p:txBody>
      </p:sp>
      <p:sp>
        <p:nvSpPr>
          <p:cNvPr id="20" name="Title 13">
            <a:extLst>
              <a:ext uri="{FF2B5EF4-FFF2-40B4-BE49-F238E27FC236}">
                <a16:creationId xmlns:a16="http://schemas.microsoft.com/office/drawing/2014/main" id="{82ABF59A-6F72-4DC5-FA05-DFA672C6655C}"/>
              </a:ext>
            </a:extLst>
          </p:cNvPr>
          <p:cNvSpPr txBox="1">
            <a:spLocks/>
          </p:cNvSpPr>
          <p:nvPr/>
        </p:nvSpPr>
        <p:spPr>
          <a:xfrm>
            <a:off x="4594050" y="4163073"/>
            <a:ext cx="6534498"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w="3175">
                  <a:noFill/>
                </a:ln>
                <a:solidFill>
                  <a:srgbClr val="000000"/>
                </a:solidFill>
                <a:effectLst/>
                <a:uLnTx/>
                <a:uFillTx/>
                <a:latin typeface="Segoe UI Semibold"/>
                <a:ea typeface="+mn-ea"/>
                <a:cs typeface="Segoe UI"/>
              </a:rPr>
              <a:t>Let’s take a closer look at CALs.</a:t>
            </a:r>
          </a:p>
        </p:txBody>
      </p:sp>
      <p:sp>
        <p:nvSpPr>
          <p:cNvPr id="56" name="Graphic 25">
            <a:hlinkClick r:id="rId6" action="ppaction://hlinksldjump"/>
            <a:extLst>
              <a:ext uri="{FF2B5EF4-FFF2-40B4-BE49-F238E27FC236}">
                <a16:creationId xmlns:a16="http://schemas.microsoft.com/office/drawing/2014/main" id="{2DB6AFD3-C98D-656A-8CFB-FC6524D3DA6A}"/>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latin typeface="Segoe UI"/>
                <a:ea typeface="+mn-ea"/>
                <a:cs typeface="+mn-cs"/>
              </a:rPr>
              <a:t>Preparation</a:t>
            </a:r>
            <a:endParaRPr kumimoji="0" lang="en-US" sz="1000" b="0" i="0" u="none" strike="noStrike" kern="1200" cap="none" spc="0" normalizeH="0" baseline="0" noProof="0" dirty="0">
              <a:ln>
                <a:noFill/>
              </a:ln>
              <a:solidFill>
                <a:srgbClr val="13171F"/>
              </a:solidFill>
              <a:effectLst/>
              <a:uLnTx/>
              <a:uFillTx/>
              <a:latin typeface="Segoe UI"/>
              <a:ea typeface="+mn-ea"/>
              <a:cs typeface="Segoe UI" panose="020B0502040204020203" pitchFamily="34" charset="0"/>
            </a:endParaRPr>
          </a:p>
        </p:txBody>
      </p:sp>
      <p:sp>
        <p:nvSpPr>
          <p:cNvPr id="55" name="Rectangle: Rounded Corners 54">
            <a:hlinkClick r:id="rId7" action="ppaction://hlinksldjump"/>
            <a:extLst>
              <a:ext uri="{FF2B5EF4-FFF2-40B4-BE49-F238E27FC236}">
                <a16:creationId xmlns:a16="http://schemas.microsoft.com/office/drawing/2014/main" id="{B720B9A0-45EA-9AE8-F087-A1DF51860FCD}"/>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Call script &amp; discussion guide </a:t>
            </a:r>
          </a:p>
        </p:txBody>
      </p:sp>
      <p:sp>
        <p:nvSpPr>
          <p:cNvPr id="57" name="Graphic 25">
            <a:hlinkClick r:id="rId8" action="ppaction://hlinksldjump"/>
            <a:extLst>
              <a:ext uri="{FF2B5EF4-FFF2-40B4-BE49-F238E27FC236}">
                <a16:creationId xmlns:a16="http://schemas.microsoft.com/office/drawing/2014/main" id="{A12C835D-7CB8-D226-38C5-B1A1278DEFA2}"/>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Wrap-up</a:t>
            </a:r>
          </a:p>
        </p:txBody>
      </p:sp>
      <p:sp>
        <p:nvSpPr>
          <p:cNvPr id="53" name="Slide Number Placeholder 4">
            <a:extLst>
              <a:ext uri="{FF2B5EF4-FFF2-40B4-BE49-F238E27FC236}">
                <a16:creationId xmlns:a16="http://schemas.microsoft.com/office/drawing/2014/main" id="{0DD996D8-099B-38BB-7124-122F69F1F792}"/>
              </a:ext>
            </a:extLst>
          </p:cNvPr>
          <p:cNvSpPr>
            <a:spLocks noGrp="1"/>
          </p:cNvSpPr>
          <p:nvPr>
            <p:ph type="sldNum" sz="quarter" idx="4"/>
          </p:nvPr>
        </p:nvSpPr>
        <p:spPr>
          <a:xfrm>
            <a:off x="11609391" y="6428868"/>
            <a:ext cx="290000" cy="270890"/>
          </a:xfr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pic>
        <p:nvPicPr>
          <p:cNvPr id="7" name="Picture 6">
            <a:extLst>
              <a:ext uri="{FF2B5EF4-FFF2-40B4-BE49-F238E27FC236}">
                <a16:creationId xmlns:a16="http://schemas.microsoft.com/office/drawing/2014/main" id="{6E36BAC1-13CA-77D1-143A-71688B45DD01}"/>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a:xfrm>
            <a:off x="589936" y="1765956"/>
            <a:ext cx="3475653" cy="3616375"/>
          </a:xfrm>
          <a:custGeom>
            <a:avLst/>
            <a:gdLst>
              <a:gd name="connsiteX0" fmla="*/ 279999 w 3475653"/>
              <a:gd name="connsiteY0" fmla="*/ 0 h 3616375"/>
              <a:gd name="connsiteX1" fmla="*/ 3195654 w 3475653"/>
              <a:gd name="connsiteY1" fmla="*/ 0 h 3616375"/>
              <a:gd name="connsiteX2" fmla="*/ 3475653 w 3475653"/>
              <a:gd name="connsiteY2" fmla="*/ 279999 h 3616375"/>
              <a:gd name="connsiteX3" fmla="*/ 3475653 w 3475653"/>
              <a:gd name="connsiteY3" fmla="*/ 3336376 h 3616375"/>
              <a:gd name="connsiteX4" fmla="*/ 3195654 w 3475653"/>
              <a:gd name="connsiteY4" fmla="*/ 3616375 h 3616375"/>
              <a:gd name="connsiteX5" fmla="*/ 279999 w 3475653"/>
              <a:gd name="connsiteY5" fmla="*/ 3616375 h 3616375"/>
              <a:gd name="connsiteX6" fmla="*/ 0 w 3475653"/>
              <a:gd name="connsiteY6" fmla="*/ 3336376 h 3616375"/>
              <a:gd name="connsiteX7" fmla="*/ 0 w 3475653"/>
              <a:gd name="connsiteY7" fmla="*/ 279999 h 3616375"/>
              <a:gd name="connsiteX8" fmla="*/ 279999 w 3475653"/>
              <a:gd name="connsiteY8" fmla="*/ 0 h 361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5653" h="3616375">
                <a:moveTo>
                  <a:pt x="279999" y="0"/>
                </a:moveTo>
                <a:lnTo>
                  <a:pt x="3195654" y="0"/>
                </a:lnTo>
                <a:cubicBezTo>
                  <a:pt x="3350293" y="0"/>
                  <a:pt x="3475653" y="125360"/>
                  <a:pt x="3475653" y="279999"/>
                </a:cubicBezTo>
                <a:lnTo>
                  <a:pt x="3475653" y="3336376"/>
                </a:lnTo>
                <a:cubicBezTo>
                  <a:pt x="3475653" y="3491015"/>
                  <a:pt x="3350293" y="3616375"/>
                  <a:pt x="3195654" y="3616375"/>
                </a:cubicBezTo>
                <a:lnTo>
                  <a:pt x="279999" y="3616375"/>
                </a:lnTo>
                <a:cubicBezTo>
                  <a:pt x="125360" y="3616375"/>
                  <a:pt x="0" y="3491015"/>
                  <a:pt x="0" y="3336376"/>
                </a:cubicBezTo>
                <a:lnTo>
                  <a:pt x="0" y="279999"/>
                </a:lnTo>
                <a:cubicBezTo>
                  <a:pt x="0" y="125360"/>
                  <a:pt x="125360" y="0"/>
                  <a:pt x="279999" y="0"/>
                </a:cubicBezTo>
                <a:close/>
              </a:path>
            </a:pathLst>
          </a:custGeom>
        </p:spPr>
      </p:pic>
      <p:sp>
        <p:nvSpPr>
          <p:cNvPr id="9" name="Rectangle: Rounded Corners 8">
            <a:extLst>
              <a:ext uri="{FF2B5EF4-FFF2-40B4-BE49-F238E27FC236}">
                <a16:creationId xmlns:a16="http://schemas.microsoft.com/office/drawing/2014/main" id="{E2B3E0BA-CCC9-7244-EDF1-A534B9B91E75}"/>
              </a:ext>
              <a:ext uri="{C183D7F6-B498-43B3-948B-1728B52AA6E4}">
                <adec:decorative xmlns:adec="http://schemas.microsoft.com/office/drawing/2017/decorative" val="1"/>
              </a:ext>
            </a:extLst>
          </p:cNvPr>
          <p:cNvSpPr>
            <a:spLocks/>
          </p:cNvSpPr>
          <p:nvPr/>
        </p:nvSpPr>
        <p:spPr bwMode="auto">
          <a:xfrm>
            <a:off x="589935" y="1765956"/>
            <a:ext cx="3475653" cy="3616372"/>
          </a:xfrm>
          <a:prstGeom prst="roundRect">
            <a:avLst>
              <a:gd name="adj" fmla="val 7935"/>
            </a:avLst>
          </a:prstGeom>
          <a:gradFill flip="none" rotWithShape="1">
            <a:gsLst>
              <a:gs pos="0">
                <a:srgbClr val="2A7CD0">
                  <a:alpha val="83000"/>
                </a:srgbClr>
              </a:gs>
              <a:gs pos="67000">
                <a:schemeClr val="tx1">
                  <a:alpha val="62000"/>
                </a:schemeClr>
              </a:gs>
            </a:gsLst>
            <a:lin ang="135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10" name="Straight Connector 9">
            <a:extLst>
              <a:ext uri="{FF2B5EF4-FFF2-40B4-BE49-F238E27FC236}">
                <a16:creationId xmlns:a16="http://schemas.microsoft.com/office/drawing/2014/main" id="{24F7759F-2D0E-3F3C-56A5-C2A9C3285FDF}"/>
              </a:ext>
              <a:ext uri="{C183D7F6-B498-43B3-948B-1728B52AA6E4}">
                <adec:decorative xmlns:adec="http://schemas.microsoft.com/office/drawing/2017/decorative" val="1"/>
              </a:ext>
            </a:extLst>
          </p:cNvPr>
          <p:cNvCxnSpPr>
            <a:cxnSpLocks/>
          </p:cNvCxnSpPr>
          <p:nvPr/>
        </p:nvCxnSpPr>
        <p:spPr>
          <a:xfrm>
            <a:off x="1031215" y="3288860"/>
            <a:ext cx="580834" cy="0"/>
          </a:xfrm>
          <a:prstGeom prst="line">
            <a:avLst/>
          </a:prstGeom>
          <a:ln w="2857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11" name="Graphic 10" descr=" icon of a circular crosshair with a question mark in the center.">
            <a:extLst>
              <a:ext uri="{FF2B5EF4-FFF2-40B4-BE49-F238E27FC236}">
                <a16:creationId xmlns:a16="http://schemas.microsoft.com/office/drawing/2014/main" id="{8EEB0D55-DE70-B7F2-5D0D-A80842C16F8C}"/>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1031215" y="2514600"/>
            <a:ext cx="580834" cy="580834"/>
          </a:xfrm>
          <a:prstGeom prst="rect">
            <a:avLst/>
          </a:prstGeom>
        </p:spPr>
      </p:pic>
      <p:sp>
        <p:nvSpPr>
          <p:cNvPr id="12" name="Title 13">
            <a:extLst>
              <a:ext uri="{FF2B5EF4-FFF2-40B4-BE49-F238E27FC236}">
                <a16:creationId xmlns:a16="http://schemas.microsoft.com/office/drawing/2014/main" id="{806F2A14-952D-69A7-7218-163324EE9A79}"/>
              </a:ext>
            </a:extLst>
          </p:cNvPr>
          <p:cNvSpPr txBox="1">
            <a:spLocks/>
          </p:cNvSpPr>
          <p:nvPr/>
        </p:nvSpPr>
        <p:spPr>
          <a:xfrm>
            <a:off x="1031215" y="3435727"/>
            <a:ext cx="2600192"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a:lstStyle>
          <a:p>
            <a:pPr>
              <a:spcBef>
                <a:spcPts val="0"/>
              </a:spcBef>
              <a:spcAft>
                <a:spcPts val="1200"/>
              </a:spcAft>
              <a:defRPr/>
            </a:pPr>
            <a:r>
              <a:rPr lang="en-US" sz="2800" spc="0" dirty="0">
                <a:solidFill>
                  <a:srgbClr val="FFFFFF"/>
                </a:solidFill>
                <a:cs typeface="Segoe UI"/>
              </a:rPr>
              <a:t>Why focus on CALs?</a:t>
            </a:r>
          </a:p>
        </p:txBody>
      </p:sp>
    </p:spTree>
    <p:extLst>
      <p:ext uri="{BB962C8B-B14F-4D97-AF65-F5344CB8AC3E}">
        <p14:creationId xmlns:p14="http://schemas.microsoft.com/office/powerpoint/2010/main" val="426279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38223A-3FC0-78AA-68AB-66679747FFF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1675" cy="6858000"/>
          </a:xfrm>
          <a:prstGeom prst="rect">
            <a:avLst/>
          </a:prstGeom>
        </p:spPr>
      </p:pic>
      <p:sp>
        <p:nvSpPr>
          <p:cNvPr id="64" name="Rectangle: Rounded Corners 63">
            <a:extLst>
              <a:ext uri="{FF2B5EF4-FFF2-40B4-BE49-F238E27FC236}">
                <a16:creationId xmlns:a16="http://schemas.microsoft.com/office/drawing/2014/main" id="{844153E3-5B93-1A00-35AA-4468F8A8187A}"/>
              </a:ext>
              <a:ext uri="{C183D7F6-B498-43B3-948B-1728B52AA6E4}">
                <adec:decorative xmlns:adec="http://schemas.microsoft.com/office/drawing/2017/decorative" val="1"/>
              </a:ext>
            </a:extLst>
          </p:cNvPr>
          <p:cNvSpPr>
            <a:spLocks/>
          </p:cNvSpPr>
          <p:nvPr/>
        </p:nvSpPr>
        <p:spPr bwMode="auto">
          <a:xfrm>
            <a:off x="588261" y="1645331"/>
            <a:ext cx="7305084" cy="4401598"/>
          </a:xfrm>
          <a:prstGeom prst="roundRect">
            <a:avLst>
              <a:gd name="adj" fmla="val 3365"/>
            </a:avLst>
          </a:prstGeom>
          <a:solidFill>
            <a:srgbClr val="D7DCE1"/>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pic>
        <p:nvPicPr>
          <p:cNvPr id="114" name="Graphic 113">
            <a:extLst>
              <a:ext uri="{FF2B5EF4-FFF2-40B4-BE49-F238E27FC236}">
                <a16:creationId xmlns:a16="http://schemas.microsoft.com/office/drawing/2014/main" id="{93D0A085-5137-3242-CA8E-B9E71112843F}"/>
              </a:ext>
              <a:ext uri="{C183D7F6-B498-43B3-948B-1728B52AA6E4}">
                <adec:decorative xmlns:adec="http://schemas.microsoft.com/office/drawing/2017/decorative" val="1"/>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723001" y="2226355"/>
            <a:ext cx="7035604" cy="3692418"/>
          </a:xfrm>
          <a:prstGeom prst="rect">
            <a:avLst/>
          </a:prstGeom>
          <a:effectLst>
            <a:outerShdw blurRad="317500" algn="ctr" rotWithShape="0">
              <a:srgbClr val="FFFFFF">
                <a:alpha val="30000"/>
              </a:srgbClr>
            </a:outerShdw>
          </a:effectLst>
        </p:spPr>
      </p:pic>
      <p:sp>
        <p:nvSpPr>
          <p:cNvPr id="116" name="Rectangle: Rounded Corners 115">
            <a:extLst>
              <a:ext uri="{FF2B5EF4-FFF2-40B4-BE49-F238E27FC236}">
                <a16:creationId xmlns:a16="http://schemas.microsoft.com/office/drawing/2014/main" id="{917B3F2F-8D4B-5D6B-EC81-EE9B5B6C9EE7}"/>
              </a:ext>
              <a:ext uri="{C183D7F6-B498-43B3-948B-1728B52AA6E4}">
                <adec:decorative xmlns:adec="http://schemas.microsoft.com/office/drawing/2017/decorative" val="1"/>
              </a:ext>
            </a:extLst>
          </p:cNvPr>
          <p:cNvSpPr>
            <a:spLocks/>
          </p:cNvSpPr>
          <p:nvPr/>
        </p:nvSpPr>
        <p:spPr bwMode="auto">
          <a:xfrm>
            <a:off x="4177304" y="4027434"/>
            <a:ext cx="126999" cy="914400"/>
          </a:xfrm>
          <a:prstGeom prst="roundRect">
            <a:avLst>
              <a:gd name="adj" fmla="val 50000"/>
            </a:avLst>
          </a:prstGeom>
          <a:solidFill>
            <a:srgbClr val="FFFFFF"/>
          </a:solidFill>
          <a:ln>
            <a:noFill/>
            <a:headEnd type="none" w="med" len="med"/>
            <a:tailEnd type="none" w="med" len="med"/>
          </a:ln>
          <a:effectLst>
            <a:innerShdw blurRad="63500">
              <a:prstClr val="black">
                <a:alpha val="10000"/>
              </a:prstClr>
            </a:inn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12" name="Rectangle: Rounded Corners 111">
            <a:extLst>
              <a:ext uri="{FF2B5EF4-FFF2-40B4-BE49-F238E27FC236}">
                <a16:creationId xmlns:a16="http://schemas.microsoft.com/office/drawing/2014/main" id="{F5E2D39B-4B60-34AF-852F-F76497AE5168}"/>
              </a:ext>
              <a:ext uri="{C183D7F6-B498-43B3-948B-1728B52AA6E4}">
                <adec:decorative xmlns:adec="http://schemas.microsoft.com/office/drawing/2017/decorative" val="1"/>
              </a:ext>
            </a:extLst>
          </p:cNvPr>
          <p:cNvSpPr>
            <a:spLocks/>
          </p:cNvSpPr>
          <p:nvPr/>
        </p:nvSpPr>
        <p:spPr bwMode="auto">
          <a:xfrm>
            <a:off x="8020345" y="1645331"/>
            <a:ext cx="3589043" cy="4401598"/>
          </a:xfrm>
          <a:prstGeom prst="roundRect">
            <a:avLst>
              <a:gd name="adj" fmla="val 3365"/>
            </a:avLst>
          </a:prstGeom>
          <a:solidFill>
            <a:srgbClr val="FFFFFF">
              <a:alpha val="10000"/>
            </a:srgbClr>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94" name="Freeform: Shape 93">
            <a:extLst>
              <a:ext uri="{FF2B5EF4-FFF2-40B4-BE49-F238E27FC236}">
                <a16:creationId xmlns:a16="http://schemas.microsoft.com/office/drawing/2014/main" id="{3AFB2783-EA93-867E-C77E-8E6BC998FADE}"/>
              </a:ext>
              <a:ext uri="{C183D7F6-B498-43B3-948B-1728B52AA6E4}">
                <adec:decorative xmlns:adec="http://schemas.microsoft.com/office/drawing/2017/decorative" val="1"/>
              </a:ext>
            </a:extLst>
          </p:cNvPr>
          <p:cNvSpPr>
            <a:spLocks/>
          </p:cNvSpPr>
          <p:nvPr/>
        </p:nvSpPr>
        <p:spPr bwMode="auto">
          <a:xfrm>
            <a:off x="908960" y="4613880"/>
            <a:ext cx="6663687" cy="1113813"/>
          </a:xfrm>
          <a:custGeom>
            <a:avLst/>
            <a:gdLst>
              <a:gd name="connsiteX0" fmla="*/ 67219 w 6663687"/>
              <a:gd name="connsiteY0" fmla="*/ 0 h 1113813"/>
              <a:gd name="connsiteX1" fmla="*/ 2989490 w 6663687"/>
              <a:gd name="connsiteY1" fmla="*/ 0 h 1113813"/>
              <a:gd name="connsiteX2" fmla="*/ 3674197 w 6663687"/>
              <a:gd name="connsiteY2" fmla="*/ 0 h 1113813"/>
              <a:gd name="connsiteX3" fmla="*/ 6596468 w 6663687"/>
              <a:gd name="connsiteY3" fmla="*/ 0 h 1113813"/>
              <a:gd name="connsiteX4" fmla="*/ 6663687 w 6663687"/>
              <a:gd name="connsiteY4" fmla="*/ 67219 h 1113813"/>
              <a:gd name="connsiteX5" fmla="*/ 6663687 w 6663687"/>
              <a:gd name="connsiteY5" fmla="*/ 1046594 h 1113813"/>
              <a:gd name="connsiteX6" fmla="*/ 6596468 w 6663687"/>
              <a:gd name="connsiteY6" fmla="*/ 1113813 h 1113813"/>
              <a:gd name="connsiteX7" fmla="*/ 3674197 w 6663687"/>
              <a:gd name="connsiteY7" fmla="*/ 1113813 h 1113813"/>
              <a:gd name="connsiteX8" fmla="*/ 2989490 w 6663687"/>
              <a:gd name="connsiteY8" fmla="*/ 1113813 h 1113813"/>
              <a:gd name="connsiteX9" fmla="*/ 67219 w 6663687"/>
              <a:gd name="connsiteY9" fmla="*/ 1113813 h 1113813"/>
              <a:gd name="connsiteX10" fmla="*/ 0 w 6663687"/>
              <a:gd name="connsiteY10" fmla="*/ 1046594 h 1113813"/>
              <a:gd name="connsiteX11" fmla="*/ 0 w 6663687"/>
              <a:gd name="connsiteY11" fmla="*/ 67219 h 1113813"/>
              <a:gd name="connsiteX12" fmla="*/ 67219 w 6663687"/>
              <a:gd name="connsiteY12" fmla="*/ 0 h 1113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63687" h="1113813">
                <a:moveTo>
                  <a:pt x="67219" y="0"/>
                </a:moveTo>
                <a:lnTo>
                  <a:pt x="2989490" y="0"/>
                </a:lnTo>
                <a:lnTo>
                  <a:pt x="3674197" y="0"/>
                </a:lnTo>
                <a:lnTo>
                  <a:pt x="6596468" y="0"/>
                </a:lnTo>
                <a:cubicBezTo>
                  <a:pt x="6633592" y="0"/>
                  <a:pt x="6663687" y="30095"/>
                  <a:pt x="6663687" y="67219"/>
                </a:cubicBezTo>
                <a:lnTo>
                  <a:pt x="6663687" y="1046594"/>
                </a:lnTo>
                <a:cubicBezTo>
                  <a:pt x="6663687" y="1083718"/>
                  <a:pt x="6633592" y="1113813"/>
                  <a:pt x="6596468" y="1113813"/>
                </a:cubicBezTo>
                <a:lnTo>
                  <a:pt x="3674197" y="1113813"/>
                </a:lnTo>
                <a:lnTo>
                  <a:pt x="2989490" y="1113813"/>
                </a:lnTo>
                <a:lnTo>
                  <a:pt x="67219" y="1113813"/>
                </a:lnTo>
                <a:cubicBezTo>
                  <a:pt x="30095" y="1113813"/>
                  <a:pt x="0" y="1083718"/>
                  <a:pt x="0" y="1046594"/>
                </a:cubicBezTo>
                <a:lnTo>
                  <a:pt x="0" y="67219"/>
                </a:lnTo>
                <a:cubicBezTo>
                  <a:pt x="0" y="30095"/>
                  <a:pt x="30095" y="0"/>
                  <a:pt x="67219"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95" name="Freeform: Shape 94">
            <a:extLst>
              <a:ext uri="{FF2B5EF4-FFF2-40B4-BE49-F238E27FC236}">
                <a16:creationId xmlns:a16="http://schemas.microsoft.com/office/drawing/2014/main" id="{7891F107-7A9F-83B5-1D87-77660D01D2F3}"/>
              </a:ext>
              <a:ext uri="{C183D7F6-B498-43B3-948B-1728B52AA6E4}">
                <adec:decorative xmlns:adec="http://schemas.microsoft.com/office/drawing/2017/decorative" val="1"/>
              </a:ext>
            </a:extLst>
          </p:cNvPr>
          <p:cNvSpPr/>
          <p:nvPr/>
        </p:nvSpPr>
        <p:spPr bwMode="auto">
          <a:xfrm>
            <a:off x="995617" y="4691105"/>
            <a:ext cx="6490370" cy="959362"/>
          </a:xfrm>
          <a:custGeom>
            <a:avLst/>
            <a:gdLst>
              <a:gd name="connsiteX0" fmla="*/ 54799 w 6490370"/>
              <a:gd name="connsiteY0" fmla="*/ 0 h 959362"/>
              <a:gd name="connsiteX1" fmla="*/ 2977070 w 6490370"/>
              <a:gd name="connsiteY1" fmla="*/ 0 h 959362"/>
              <a:gd name="connsiteX2" fmla="*/ 3513300 w 6490370"/>
              <a:gd name="connsiteY2" fmla="*/ 0 h 959362"/>
              <a:gd name="connsiteX3" fmla="*/ 6435571 w 6490370"/>
              <a:gd name="connsiteY3" fmla="*/ 0 h 959362"/>
              <a:gd name="connsiteX4" fmla="*/ 6490370 w 6490370"/>
              <a:gd name="connsiteY4" fmla="*/ 54799 h 959362"/>
              <a:gd name="connsiteX5" fmla="*/ 6490370 w 6490370"/>
              <a:gd name="connsiteY5" fmla="*/ 904563 h 959362"/>
              <a:gd name="connsiteX6" fmla="*/ 6435571 w 6490370"/>
              <a:gd name="connsiteY6" fmla="*/ 959362 h 959362"/>
              <a:gd name="connsiteX7" fmla="*/ 3513300 w 6490370"/>
              <a:gd name="connsiteY7" fmla="*/ 959362 h 959362"/>
              <a:gd name="connsiteX8" fmla="*/ 2977070 w 6490370"/>
              <a:gd name="connsiteY8" fmla="*/ 959362 h 959362"/>
              <a:gd name="connsiteX9" fmla="*/ 54799 w 6490370"/>
              <a:gd name="connsiteY9" fmla="*/ 959362 h 959362"/>
              <a:gd name="connsiteX10" fmla="*/ 0 w 6490370"/>
              <a:gd name="connsiteY10" fmla="*/ 904563 h 959362"/>
              <a:gd name="connsiteX11" fmla="*/ 0 w 6490370"/>
              <a:gd name="connsiteY11" fmla="*/ 54799 h 959362"/>
              <a:gd name="connsiteX12" fmla="*/ 54799 w 6490370"/>
              <a:gd name="connsiteY12" fmla="*/ 0 h 95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90370" h="959362">
                <a:moveTo>
                  <a:pt x="54799" y="0"/>
                </a:moveTo>
                <a:lnTo>
                  <a:pt x="2977070" y="0"/>
                </a:lnTo>
                <a:lnTo>
                  <a:pt x="3513300" y="0"/>
                </a:lnTo>
                <a:lnTo>
                  <a:pt x="6435571" y="0"/>
                </a:lnTo>
                <a:cubicBezTo>
                  <a:pt x="6465836" y="0"/>
                  <a:pt x="6490370" y="24534"/>
                  <a:pt x="6490370" y="54799"/>
                </a:cubicBezTo>
                <a:lnTo>
                  <a:pt x="6490370" y="904563"/>
                </a:lnTo>
                <a:cubicBezTo>
                  <a:pt x="6490370" y="934828"/>
                  <a:pt x="6465836" y="959362"/>
                  <a:pt x="6435571" y="959362"/>
                </a:cubicBezTo>
                <a:lnTo>
                  <a:pt x="3513300" y="959362"/>
                </a:lnTo>
                <a:lnTo>
                  <a:pt x="2977070" y="959362"/>
                </a:lnTo>
                <a:lnTo>
                  <a:pt x="54799" y="959362"/>
                </a:lnTo>
                <a:cubicBezTo>
                  <a:pt x="24534" y="959362"/>
                  <a:pt x="0" y="934828"/>
                  <a:pt x="0" y="904563"/>
                </a:cubicBezTo>
                <a:lnTo>
                  <a:pt x="0" y="54799"/>
                </a:lnTo>
                <a:cubicBezTo>
                  <a:pt x="0" y="24534"/>
                  <a:pt x="24534" y="0"/>
                  <a:pt x="54799" y="0"/>
                </a:cubicBezTo>
                <a:close/>
              </a:path>
            </a:pathLst>
          </a:cu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21" name="Rectangle: Rounded Corners 120">
            <a:extLst>
              <a:ext uri="{FF2B5EF4-FFF2-40B4-BE49-F238E27FC236}">
                <a16:creationId xmlns:a16="http://schemas.microsoft.com/office/drawing/2014/main" id="{52BA5B6D-108F-D408-F52F-5C6B26F71F9D}"/>
              </a:ext>
              <a:ext uri="{C183D7F6-B498-43B3-948B-1728B52AA6E4}">
                <adec:decorative xmlns:adec="http://schemas.microsoft.com/office/drawing/2017/decorative" val="1"/>
              </a:ext>
            </a:extLst>
          </p:cNvPr>
          <p:cNvSpPr>
            <a:spLocks/>
          </p:cNvSpPr>
          <p:nvPr/>
        </p:nvSpPr>
        <p:spPr bwMode="auto">
          <a:xfrm>
            <a:off x="8155084" y="2226355"/>
            <a:ext cx="3319565" cy="3692418"/>
          </a:xfrm>
          <a:prstGeom prst="roundRect">
            <a:avLst>
              <a:gd name="adj" fmla="val 2861"/>
            </a:avLst>
          </a:pr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13171F"/>
              </a:solidFill>
              <a:ea typeface="Segoe UI" pitchFamily="34" charset="0"/>
              <a:cs typeface="Segoe UI" pitchFamily="34" charset="0"/>
            </a:endParaRPr>
          </a:p>
        </p:txBody>
      </p:sp>
      <p:sp>
        <p:nvSpPr>
          <p:cNvPr id="131" name="Rectangle: Rounded Corners 130">
            <a:extLst>
              <a:ext uri="{FF2B5EF4-FFF2-40B4-BE49-F238E27FC236}">
                <a16:creationId xmlns:a16="http://schemas.microsoft.com/office/drawing/2014/main" id="{E471EF60-4372-29DB-4066-7CEFD3A81855}"/>
              </a:ext>
              <a:ext uri="{C183D7F6-B498-43B3-948B-1728B52AA6E4}">
                <adec:decorative xmlns:adec="http://schemas.microsoft.com/office/drawing/2017/decorative" val="1"/>
              </a:ext>
            </a:extLst>
          </p:cNvPr>
          <p:cNvSpPr>
            <a:spLocks/>
          </p:cNvSpPr>
          <p:nvPr/>
        </p:nvSpPr>
        <p:spPr bwMode="auto">
          <a:xfrm>
            <a:off x="8341044" y="4603739"/>
            <a:ext cx="2947647" cy="1113813"/>
          </a:xfrm>
          <a:prstGeom prst="roundRect">
            <a:avLst>
              <a:gd name="adj" fmla="val 8685"/>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32" name="Rectangle: Rounded Corners 131">
            <a:extLst>
              <a:ext uri="{FF2B5EF4-FFF2-40B4-BE49-F238E27FC236}">
                <a16:creationId xmlns:a16="http://schemas.microsoft.com/office/drawing/2014/main" id="{D03C1C07-F9C5-7E1F-4EF9-B8CCF065BF4B}"/>
              </a:ext>
              <a:ext uri="{C183D7F6-B498-43B3-948B-1728B52AA6E4}">
                <adec:decorative xmlns:adec="http://schemas.microsoft.com/office/drawing/2017/decorative" val="1"/>
              </a:ext>
            </a:extLst>
          </p:cNvPr>
          <p:cNvSpPr>
            <a:spLocks/>
          </p:cNvSpPr>
          <p:nvPr/>
        </p:nvSpPr>
        <p:spPr bwMode="auto">
          <a:xfrm>
            <a:off x="8427701" y="4691105"/>
            <a:ext cx="2774331" cy="959362"/>
          </a:xfrm>
          <a:prstGeom prst="roundRect">
            <a:avLst>
              <a:gd name="adj" fmla="val 9717"/>
            </a:avLst>
          </a:pr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4" name="Title 3">
            <a:extLst>
              <a:ext uri="{FF2B5EF4-FFF2-40B4-BE49-F238E27FC236}">
                <a16:creationId xmlns:a16="http://schemas.microsoft.com/office/drawing/2014/main" id="{C95C4C23-00AC-51E4-B952-A78C40587D8E}"/>
              </a:ext>
            </a:extLst>
          </p:cNvPr>
          <p:cNvSpPr>
            <a:spLocks noGrp="1"/>
          </p:cNvSpPr>
          <p:nvPr>
            <p:ph type="title"/>
          </p:nvPr>
        </p:nvSpPr>
        <p:spPr>
          <a:xfrm>
            <a:off x="584200" y="365125"/>
            <a:ext cx="10912475" cy="492443"/>
          </a:xfrm>
        </p:spPr>
        <p:txBody>
          <a:bodyPr/>
          <a:lstStyle/>
          <a:p>
            <a:r>
              <a:rPr lang="en-US" dirty="0">
                <a:solidFill>
                  <a:srgbClr val="FFFFFF"/>
                </a:solidFill>
              </a:rPr>
              <a:t>Windows Server 2025 Client Access Licenses (CALs) </a:t>
            </a:r>
          </a:p>
        </p:txBody>
      </p:sp>
      <p:sp>
        <p:nvSpPr>
          <p:cNvPr id="6" name="TextBox 5">
            <a:extLst>
              <a:ext uri="{FF2B5EF4-FFF2-40B4-BE49-F238E27FC236}">
                <a16:creationId xmlns:a16="http://schemas.microsoft.com/office/drawing/2014/main" id="{73F0E3CC-480B-BEA6-0902-B4B31B401A03}"/>
              </a:ext>
            </a:extLst>
          </p:cNvPr>
          <p:cNvSpPr txBox="1">
            <a:spLocks/>
          </p:cNvSpPr>
          <p:nvPr/>
        </p:nvSpPr>
        <p:spPr>
          <a:xfrm>
            <a:off x="588263" y="905694"/>
            <a:ext cx="11021125" cy="276999"/>
          </a:xfrm>
          <a:prstGeom prst="rect">
            <a:avLst/>
          </a:prstGeom>
          <a:noFill/>
        </p:spPr>
        <p:txBody>
          <a:bodyPr wrap="square" lIns="0" tIns="0" rIns="0" bIns="0" rtlCol="0">
            <a:spAutoFit/>
          </a:bodyPr>
          <a:lstStyle/>
          <a:p>
            <a:pPr marR="0" lvl="0" indent="0" defTabSz="914367" fontAlgn="auto">
              <a:lnSpc>
                <a:spcPct val="100000"/>
              </a:lnSpc>
              <a:spcBef>
                <a:spcPts val="0"/>
              </a:spcBef>
              <a:spcAft>
                <a:spcPts val="0"/>
              </a:spcAft>
              <a:buClrTx/>
              <a:buSzTx/>
              <a:buFontTx/>
              <a:buNone/>
              <a:tabLst/>
              <a:defRPr/>
            </a:pPr>
            <a:r>
              <a:rPr lang="en-US" dirty="0">
                <a:solidFill>
                  <a:schemeClr val="bg1"/>
                </a:solidFill>
                <a:latin typeface="+mj-lt"/>
                <a:cs typeface="Segoe UI" panose="020B0502040204020203" pitchFamily="34" charset="0"/>
              </a:rPr>
              <a:t>Boost sales </a:t>
            </a:r>
            <a:r>
              <a:rPr lang="en-US" dirty="0">
                <a:solidFill>
                  <a:srgbClr val="FFFFFF"/>
                </a:solidFill>
                <a:latin typeface="+mj-lt"/>
                <a:cs typeface="Segoe UI" panose="020B0502040204020203" pitchFamily="34" charset="0"/>
              </a:rPr>
              <a:t>revenue</a:t>
            </a:r>
            <a:r>
              <a:rPr lang="en-US" dirty="0">
                <a:solidFill>
                  <a:schemeClr val="bg1"/>
                </a:solidFill>
                <a:latin typeface="+mj-lt"/>
                <a:cs typeface="Segoe UI" panose="020B0502040204020203" pitchFamily="34" charset="0"/>
              </a:rPr>
              <a:t> and improve customer satisfaction</a:t>
            </a:r>
          </a:p>
        </p:txBody>
      </p:sp>
      <p:sp>
        <p:nvSpPr>
          <p:cNvPr id="65" name="TextBox 64">
            <a:extLst>
              <a:ext uri="{FF2B5EF4-FFF2-40B4-BE49-F238E27FC236}">
                <a16:creationId xmlns:a16="http://schemas.microsoft.com/office/drawing/2014/main" id="{A0886445-BBE3-DAE8-9C2F-C8F447CD2E27}"/>
              </a:ext>
            </a:extLst>
          </p:cNvPr>
          <p:cNvSpPr txBox="1"/>
          <p:nvPr/>
        </p:nvSpPr>
        <p:spPr>
          <a:xfrm>
            <a:off x="1820172" y="1778159"/>
            <a:ext cx="1259961" cy="332399"/>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2"/>
                </a:solidFill>
                <a:effectLst/>
                <a:uLnTx/>
                <a:uFillTx/>
                <a:latin typeface="+mj-lt"/>
                <a:ea typeface="+mn-ea"/>
                <a:cs typeface="Segoe UI Semibold" panose="020B0702040204020203" pitchFamily="34" charset="0"/>
              </a:rPr>
              <a:t>User CAL</a:t>
            </a:r>
          </a:p>
        </p:txBody>
      </p:sp>
      <p:pic>
        <p:nvPicPr>
          <p:cNvPr id="69" name="Graphic 68" descr="Icon of a person">
            <a:extLst>
              <a:ext uri="{FF2B5EF4-FFF2-40B4-BE49-F238E27FC236}">
                <a16:creationId xmlns:a16="http://schemas.microsoft.com/office/drawing/2014/main" id="{274042CE-5EF0-E491-C6F5-400B95ECC3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50088" y="2537651"/>
            <a:ext cx="1200127" cy="1200127"/>
          </a:xfrm>
          <a:prstGeom prst="rect">
            <a:avLst/>
          </a:prstGeom>
        </p:spPr>
      </p:pic>
      <p:sp>
        <p:nvSpPr>
          <p:cNvPr id="70" name="TextBox 69">
            <a:extLst>
              <a:ext uri="{FF2B5EF4-FFF2-40B4-BE49-F238E27FC236}">
                <a16:creationId xmlns:a16="http://schemas.microsoft.com/office/drawing/2014/main" id="{5E78EB61-9FC2-7821-0F72-4238947CC6B1}"/>
              </a:ext>
            </a:extLst>
          </p:cNvPr>
          <p:cNvSpPr txBox="1"/>
          <p:nvPr/>
        </p:nvSpPr>
        <p:spPr>
          <a:xfrm>
            <a:off x="1229561" y="3909781"/>
            <a:ext cx="2441181" cy="553998"/>
          </a:xfrm>
          <a:prstGeom prst="rect">
            <a:avLst/>
          </a:prstGeom>
          <a:noFill/>
        </p:spPr>
        <p:txBody>
          <a:bodyPr wrap="square" lIns="0" tIns="0" rIns="0" bIns="0" rtlCol="0">
            <a:spAutoFit/>
          </a:bodyPr>
          <a:lstStyle/>
          <a:p>
            <a:pPr marL="0" marR="0" lvl="0" indent="0" algn="ctr" defTabSz="91446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solidFill>
                <a:effectLst/>
                <a:uLnTx/>
                <a:uFillTx/>
                <a:ea typeface="+mn-ea"/>
                <a:cs typeface="+mn-cs"/>
              </a:rPr>
              <a:t>Single user with </a:t>
            </a:r>
            <a:br>
              <a:rPr kumimoji="0" lang="en-US" sz="2000" b="0" i="0" u="none" strike="noStrike" kern="1200" cap="none" spc="0" normalizeH="0" baseline="0" noProof="0" dirty="0">
                <a:ln>
                  <a:noFill/>
                </a:ln>
                <a:solidFill>
                  <a:srgbClr val="000000"/>
                </a:solidFill>
                <a:effectLst/>
                <a:uLnTx/>
                <a:uFillTx/>
                <a:ea typeface="+mn-ea"/>
                <a:cs typeface="+mn-cs"/>
              </a:rPr>
            </a:br>
            <a:r>
              <a:rPr kumimoji="0" lang="en-US" sz="2000" b="0" i="0" u="none" strike="noStrike" kern="1200" cap="none" spc="0" normalizeH="0" baseline="0" noProof="0" dirty="0">
                <a:ln>
                  <a:noFill/>
                </a:ln>
                <a:solidFill>
                  <a:srgbClr val="000000"/>
                </a:solidFill>
                <a:effectLst/>
                <a:uLnTx/>
                <a:uFillTx/>
                <a:ea typeface="+mn-ea"/>
                <a:cs typeface="+mn-cs"/>
              </a:rPr>
              <a:t>unlimited devices</a:t>
            </a:r>
          </a:p>
        </p:txBody>
      </p:sp>
      <p:sp>
        <p:nvSpPr>
          <p:cNvPr id="68" name="TextBox 67">
            <a:extLst>
              <a:ext uri="{FF2B5EF4-FFF2-40B4-BE49-F238E27FC236}">
                <a16:creationId xmlns:a16="http://schemas.microsoft.com/office/drawing/2014/main" id="{6A6DB362-F376-1D8C-904C-A9684381AFB8}"/>
              </a:ext>
            </a:extLst>
          </p:cNvPr>
          <p:cNvSpPr txBox="1"/>
          <p:nvPr/>
        </p:nvSpPr>
        <p:spPr>
          <a:xfrm>
            <a:off x="5250792" y="1778159"/>
            <a:ext cx="1561326" cy="332399"/>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2"/>
                </a:solidFill>
                <a:effectLst/>
                <a:uLnTx/>
                <a:uFillTx/>
                <a:latin typeface="+mj-lt"/>
                <a:ea typeface="+mn-ea"/>
                <a:cs typeface="Segoe UI Semibold" panose="020B0702040204020203" pitchFamily="34" charset="0"/>
              </a:rPr>
              <a:t>Device CAL</a:t>
            </a:r>
          </a:p>
        </p:txBody>
      </p:sp>
      <p:grpSp>
        <p:nvGrpSpPr>
          <p:cNvPr id="104" name="Group 103" descr="Icon of a computer monitor displaying a 3x2 grid of squares with a cursor pointing to one square.">
            <a:extLst>
              <a:ext uri="{FF2B5EF4-FFF2-40B4-BE49-F238E27FC236}">
                <a16:creationId xmlns:a16="http://schemas.microsoft.com/office/drawing/2014/main" id="{33A285AA-339D-9D64-4B21-4BEFB3EF3358}"/>
              </a:ext>
            </a:extLst>
          </p:cNvPr>
          <p:cNvGrpSpPr/>
          <p:nvPr/>
        </p:nvGrpSpPr>
        <p:grpSpPr>
          <a:xfrm>
            <a:off x="5378015" y="2534007"/>
            <a:ext cx="1306880" cy="1207409"/>
            <a:chOff x="2107928" y="3250485"/>
            <a:chExt cx="1352079" cy="1249170"/>
          </a:xfrm>
        </p:grpSpPr>
        <p:sp>
          <p:nvSpPr>
            <p:cNvPr id="105" name="Freeform: Shape 104">
              <a:extLst>
                <a:ext uri="{FF2B5EF4-FFF2-40B4-BE49-F238E27FC236}">
                  <a16:creationId xmlns:a16="http://schemas.microsoft.com/office/drawing/2014/main" id="{DF19691B-3BDC-0D19-1BF4-3CD1EF99DD5D}"/>
                </a:ext>
              </a:extLst>
            </p:cNvPr>
            <p:cNvSpPr/>
            <p:nvPr/>
          </p:nvSpPr>
          <p:spPr>
            <a:xfrm flipH="1">
              <a:off x="2107928" y="3250485"/>
              <a:ext cx="1352079" cy="901386"/>
            </a:xfrm>
            <a:custGeom>
              <a:avLst/>
              <a:gdLst>
                <a:gd name="connsiteX0" fmla="*/ 1307010 w 1352079"/>
                <a:gd name="connsiteY0" fmla="*/ 0 h 901386"/>
                <a:gd name="connsiteX1" fmla="*/ 1352079 w 1352079"/>
                <a:gd name="connsiteY1" fmla="*/ 0 h 901386"/>
                <a:gd name="connsiteX2" fmla="*/ 1352079 w 1352079"/>
                <a:gd name="connsiteY2" fmla="*/ 901386 h 901386"/>
                <a:gd name="connsiteX3" fmla="*/ 1307010 w 1352079"/>
                <a:gd name="connsiteY3" fmla="*/ 901386 h 901386"/>
                <a:gd name="connsiteX4" fmla="*/ 45069 w 1352079"/>
                <a:gd name="connsiteY4" fmla="*/ 901386 h 901386"/>
                <a:gd name="connsiteX5" fmla="*/ 0 w 1352079"/>
                <a:gd name="connsiteY5" fmla="*/ 901386 h 901386"/>
                <a:gd name="connsiteX6" fmla="*/ 0 w 1352079"/>
                <a:gd name="connsiteY6" fmla="*/ 0 h 901386"/>
                <a:gd name="connsiteX7" fmla="*/ 45069 w 1352079"/>
                <a:gd name="connsiteY7" fmla="*/ 0 h 9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2079" h="901386">
                  <a:moveTo>
                    <a:pt x="1307010" y="0"/>
                  </a:moveTo>
                  <a:cubicBezTo>
                    <a:pt x="1331901" y="0"/>
                    <a:pt x="1352079" y="0"/>
                    <a:pt x="1352079" y="0"/>
                  </a:cubicBezTo>
                  <a:lnTo>
                    <a:pt x="1352079" y="901386"/>
                  </a:lnTo>
                  <a:cubicBezTo>
                    <a:pt x="1352079" y="901386"/>
                    <a:pt x="1331901" y="901386"/>
                    <a:pt x="1307010" y="901386"/>
                  </a:cubicBezTo>
                  <a:lnTo>
                    <a:pt x="45069" y="901386"/>
                  </a:lnTo>
                  <a:cubicBezTo>
                    <a:pt x="20178" y="901386"/>
                    <a:pt x="0" y="901386"/>
                    <a:pt x="0" y="901386"/>
                  </a:cubicBezTo>
                  <a:lnTo>
                    <a:pt x="0" y="0"/>
                  </a:lnTo>
                  <a:cubicBezTo>
                    <a:pt x="0" y="0"/>
                    <a:pt x="20178" y="0"/>
                    <a:pt x="45069" y="0"/>
                  </a:cubicBezTo>
                  <a:close/>
                </a:path>
              </a:pathLst>
            </a:custGeom>
            <a:solidFill>
              <a:srgbClr val="0078D4"/>
            </a:solidFill>
            <a:ln w="74613" cap="flat">
              <a:noFill/>
              <a:prstDash val="solid"/>
              <a:miter/>
            </a:ln>
          </p:spPr>
          <p:txBody>
            <a:bodyPr rtlCol="0" anchor="ct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000000"/>
                </a:solidFill>
                <a:effectLst/>
                <a:uLnTx/>
                <a:uFillTx/>
                <a:latin typeface="Segoe UI"/>
                <a:ea typeface="+mn-ea"/>
                <a:cs typeface="+mn-cs"/>
              </a:endParaRPr>
            </a:p>
          </p:txBody>
        </p:sp>
        <p:sp>
          <p:nvSpPr>
            <p:cNvPr id="106" name="Freeform: Shape 105">
              <a:extLst>
                <a:ext uri="{FF2B5EF4-FFF2-40B4-BE49-F238E27FC236}">
                  <a16:creationId xmlns:a16="http://schemas.microsoft.com/office/drawing/2014/main" id="{CAB34430-8D6F-52A2-B4FA-C9BE4E53CAC0}"/>
                </a:ext>
              </a:extLst>
            </p:cNvPr>
            <p:cNvSpPr/>
            <p:nvPr/>
          </p:nvSpPr>
          <p:spPr>
            <a:xfrm flipH="1">
              <a:off x="2183043" y="3325601"/>
              <a:ext cx="1201848" cy="751155"/>
            </a:xfrm>
            <a:custGeom>
              <a:avLst/>
              <a:gdLst>
                <a:gd name="connsiteX0" fmla="*/ 1177060 w 1201848"/>
                <a:gd name="connsiteY0" fmla="*/ 0 h 751155"/>
                <a:gd name="connsiteX1" fmla="*/ 1201848 w 1201848"/>
                <a:gd name="connsiteY1" fmla="*/ 0 h 751155"/>
                <a:gd name="connsiteX2" fmla="*/ 1201848 w 1201848"/>
                <a:gd name="connsiteY2" fmla="*/ 751155 h 751155"/>
                <a:gd name="connsiteX3" fmla="*/ 1177060 w 1201848"/>
                <a:gd name="connsiteY3" fmla="*/ 751155 h 751155"/>
                <a:gd name="connsiteX4" fmla="*/ 24788 w 1201848"/>
                <a:gd name="connsiteY4" fmla="*/ 751155 h 751155"/>
                <a:gd name="connsiteX5" fmla="*/ 0 w 1201848"/>
                <a:gd name="connsiteY5" fmla="*/ 751155 h 751155"/>
                <a:gd name="connsiteX6" fmla="*/ 0 w 1201848"/>
                <a:gd name="connsiteY6" fmla="*/ 0 h 751155"/>
                <a:gd name="connsiteX7" fmla="*/ 24788 w 1201848"/>
                <a:gd name="connsiteY7" fmla="*/ 0 h 75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1848" h="751155">
                  <a:moveTo>
                    <a:pt x="1177060" y="0"/>
                  </a:moveTo>
                  <a:cubicBezTo>
                    <a:pt x="1190750" y="0"/>
                    <a:pt x="1201848" y="0"/>
                    <a:pt x="1201848" y="0"/>
                  </a:cubicBezTo>
                  <a:lnTo>
                    <a:pt x="1201848" y="751155"/>
                  </a:lnTo>
                  <a:cubicBezTo>
                    <a:pt x="1201848" y="751155"/>
                    <a:pt x="1190750" y="751155"/>
                    <a:pt x="1177060" y="751155"/>
                  </a:cubicBezTo>
                  <a:lnTo>
                    <a:pt x="24788" y="751155"/>
                  </a:lnTo>
                  <a:cubicBezTo>
                    <a:pt x="11098" y="751155"/>
                    <a:pt x="0" y="751155"/>
                    <a:pt x="0" y="751155"/>
                  </a:cubicBezTo>
                  <a:lnTo>
                    <a:pt x="0" y="0"/>
                  </a:lnTo>
                  <a:cubicBezTo>
                    <a:pt x="0" y="0"/>
                    <a:pt x="11098" y="0"/>
                    <a:pt x="24788" y="0"/>
                  </a:cubicBezTo>
                  <a:close/>
                </a:path>
              </a:pathLst>
            </a:custGeom>
            <a:solidFill>
              <a:srgbClr val="FFFFFF"/>
            </a:solidFill>
            <a:ln w="74613" cap="flat">
              <a:noFill/>
              <a:prstDash val="solid"/>
              <a:miter/>
            </a:ln>
          </p:spPr>
          <p:txBody>
            <a:bodyPr rtlCol="0" anchor="ct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000000"/>
                </a:solidFill>
                <a:effectLst/>
                <a:uLnTx/>
                <a:uFillTx/>
                <a:latin typeface="Segoe UI"/>
                <a:ea typeface="+mn-ea"/>
                <a:cs typeface="+mn-cs"/>
              </a:endParaRPr>
            </a:p>
          </p:txBody>
        </p:sp>
        <p:sp>
          <p:nvSpPr>
            <p:cNvPr id="107" name="Freeform: Shape 106">
              <a:extLst>
                <a:ext uri="{FF2B5EF4-FFF2-40B4-BE49-F238E27FC236}">
                  <a16:creationId xmlns:a16="http://schemas.microsoft.com/office/drawing/2014/main" id="{B95F9C8E-2059-3286-8D0E-C15B6652D198}"/>
                </a:ext>
              </a:extLst>
            </p:cNvPr>
            <p:cNvSpPr/>
            <p:nvPr/>
          </p:nvSpPr>
          <p:spPr>
            <a:xfrm flipH="1">
              <a:off x="2445947" y="4151871"/>
              <a:ext cx="676041" cy="347784"/>
            </a:xfrm>
            <a:custGeom>
              <a:avLst/>
              <a:gdLst>
                <a:gd name="connsiteX0" fmla="*/ 608437 w 676041"/>
                <a:gd name="connsiteY0" fmla="*/ 272669 h 347784"/>
                <a:gd name="connsiteX1" fmla="*/ 470224 w 676041"/>
                <a:gd name="connsiteY1" fmla="*/ 0 h 347784"/>
                <a:gd name="connsiteX2" fmla="*/ 205067 w 676041"/>
                <a:gd name="connsiteY2" fmla="*/ 0 h 347784"/>
                <a:gd name="connsiteX3" fmla="*/ 66854 w 676041"/>
                <a:gd name="connsiteY3" fmla="*/ 272669 h 347784"/>
                <a:gd name="connsiteX4" fmla="*/ 1 w 676041"/>
                <a:gd name="connsiteY4" fmla="*/ 347785 h 347784"/>
                <a:gd name="connsiteX5" fmla="*/ 676041 w 676041"/>
                <a:gd name="connsiteY5" fmla="*/ 347785 h 347784"/>
                <a:gd name="connsiteX6" fmla="*/ 608437 w 676041"/>
                <a:gd name="connsiteY6" fmla="*/ 272669 h 347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6041" h="347784">
                  <a:moveTo>
                    <a:pt x="608437" y="272669"/>
                  </a:moveTo>
                  <a:cubicBezTo>
                    <a:pt x="475482" y="251637"/>
                    <a:pt x="470224" y="154738"/>
                    <a:pt x="470224" y="0"/>
                  </a:cubicBezTo>
                  <a:lnTo>
                    <a:pt x="205067" y="0"/>
                  </a:lnTo>
                  <a:cubicBezTo>
                    <a:pt x="205067" y="154738"/>
                    <a:pt x="199809" y="251637"/>
                    <a:pt x="66854" y="272669"/>
                  </a:cubicBezTo>
                  <a:cubicBezTo>
                    <a:pt x="28626" y="276898"/>
                    <a:pt x="-232" y="309326"/>
                    <a:pt x="1" y="347785"/>
                  </a:cubicBezTo>
                  <a:lnTo>
                    <a:pt x="676041" y="347785"/>
                  </a:lnTo>
                  <a:cubicBezTo>
                    <a:pt x="676236" y="309063"/>
                    <a:pt x="646964" y="276538"/>
                    <a:pt x="608437" y="272669"/>
                  </a:cubicBezTo>
                  <a:close/>
                </a:path>
              </a:pathLst>
            </a:custGeom>
            <a:solidFill>
              <a:srgbClr val="1490DF"/>
            </a:solidFill>
            <a:ln w="74613" cap="flat">
              <a:noFill/>
              <a:prstDash val="solid"/>
              <a:miter/>
            </a:ln>
          </p:spPr>
          <p:txBody>
            <a:bodyPr rtlCol="0" anchor="ct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000000"/>
                </a:solidFill>
                <a:effectLst/>
                <a:uLnTx/>
                <a:uFillTx/>
                <a:latin typeface="Segoe UI"/>
                <a:ea typeface="+mn-ea"/>
                <a:cs typeface="+mn-cs"/>
              </a:endParaRPr>
            </a:p>
          </p:txBody>
        </p:sp>
        <p:pic>
          <p:nvPicPr>
            <p:cNvPr id="108" name="Graphic 107">
              <a:extLst>
                <a:ext uri="{FF2B5EF4-FFF2-40B4-BE49-F238E27FC236}">
                  <a16:creationId xmlns:a16="http://schemas.microsoft.com/office/drawing/2014/main" id="{1C1C0E5F-9E1C-E473-BC86-2D46F561777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2400857" y="3348094"/>
              <a:ext cx="766219" cy="766219"/>
            </a:xfrm>
            <a:prstGeom prst="rect">
              <a:avLst/>
            </a:prstGeom>
          </p:spPr>
        </p:pic>
      </p:grpSp>
      <p:sp>
        <p:nvSpPr>
          <p:cNvPr id="98" name="TextBox 97">
            <a:extLst>
              <a:ext uri="{FF2B5EF4-FFF2-40B4-BE49-F238E27FC236}">
                <a16:creationId xmlns:a16="http://schemas.microsoft.com/office/drawing/2014/main" id="{E4583842-6789-6F21-3285-F15EE0D65E76}"/>
              </a:ext>
            </a:extLst>
          </p:cNvPr>
          <p:cNvSpPr txBox="1"/>
          <p:nvPr/>
        </p:nvSpPr>
        <p:spPr>
          <a:xfrm>
            <a:off x="4679129" y="3909781"/>
            <a:ext cx="2704652" cy="553998"/>
          </a:xfrm>
          <a:prstGeom prst="rect">
            <a:avLst/>
          </a:prstGeom>
          <a:noFill/>
        </p:spPr>
        <p:txBody>
          <a:bodyPr wrap="square" lIns="0" tIns="0" rIns="0" bIns="0" rtlCol="0">
            <a:spAutoFit/>
          </a:bodyPr>
          <a:lstStyle/>
          <a:p>
            <a:pPr marL="0" marR="0" lvl="0" indent="0" algn="ctr" defTabSz="91446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solidFill>
                <a:effectLst/>
                <a:uLnTx/>
                <a:uFillTx/>
                <a:ea typeface="+mn-ea"/>
                <a:cs typeface="+mn-cs"/>
              </a:rPr>
              <a:t>Single device with unlimited </a:t>
            </a:r>
            <a:r>
              <a:rPr lang="en-US" sz="2000" dirty="0">
                <a:solidFill>
                  <a:srgbClr val="000000"/>
                </a:solidFill>
              </a:rPr>
              <a:t>users</a:t>
            </a:r>
            <a:endParaRPr kumimoji="0" lang="en-US" sz="2000" b="0" i="0" u="none" strike="noStrike" kern="1200" cap="none" spc="0" normalizeH="0" baseline="0" noProof="0" dirty="0">
              <a:ln>
                <a:noFill/>
              </a:ln>
              <a:solidFill>
                <a:srgbClr val="000000"/>
              </a:solidFill>
              <a:effectLst/>
              <a:uLnTx/>
              <a:uFillTx/>
              <a:ea typeface="+mn-ea"/>
              <a:cs typeface="+mn-cs"/>
            </a:endParaRPr>
          </a:p>
        </p:txBody>
      </p:sp>
      <p:sp>
        <p:nvSpPr>
          <p:cNvPr id="86" name="TextBox 85">
            <a:extLst>
              <a:ext uri="{FF2B5EF4-FFF2-40B4-BE49-F238E27FC236}">
                <a16:creationId xmlns:a16="http://schemas.microsoft.com/office/drawing/2014/main" id="{CD276BC8-FA27-0AD8-ABB9-BA9FD1202916}"/>
              </a:ext>
            </a:extLst>
          </p:cNvPr>
          <p:cNvSpPr txBox="1"/>
          <p:nvPr/>
        </p:nvSpPr>
        <p:spPr>
          <a:xfrm>
            <a:off x="1164298" y="4893787"/>
            <a:ext cx="6153008" cy="553998"/>
          </a:xfrm>
          <a:prstGeom prst="rect">
            <a:avLst/>
          </a:prstGeom>
          <a:noFill/>
        </p:spPr>
        <p:txBody>
          <a:bodyPr wrap="square" lIns="0" tIns="0" rIns="0" bIns="0" rtlCol="0" anchor="ctr">
            <a:spAutoFit/>
          </a:bodyPr>
          <a:lstStyle/>
          <a:p>
            <a:pPr marL="0" marR="0" lvl="0" indent="0" algn="ctr" defTabSz="91446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7CD0"/>
                </a:solidFill>
                <a:effectLst/>
                <a:uLnTx/>
                <a:uFillTx/>
                <a:latin typeface="+mj-lt"/>
                <a:ea typeface="+mn-ea"/>
                <a:cs typeface="Segoe UI Semibold" panose="020B0702040204020203" pitchFamily="34" charset="0"/>
              </a:rPr>
              <a:t>CALs are required for ALL users and devices that have direct access to the server</a:t>
            </a:r>
          </a:p>
        </p:txBody>
      </p:sp>
      <p:sp>
        <p:nvSpPr>
          <p:cNvPr id="20" name="TextBox 19">
            <a:extLst>
              <a:ext uri="{FF2B5EF4-FFF2-40B4-BE49-F238E27FC236}">
                <a16:creationId xmlns:a16="http://schemas.microsoft.com/office/drawing/2014/main" id="{6E33504D-DDFD-12A3-19FF-61F9C4F3CE2B}"/>
              </a:ext>
            </a:extLst>
          </p:cNvPr>
          <p:cNvSpPr txBox="1"/>
          <p:nvPr/>
        </p:nvSpPr>
        <p:spPr>
          <a:xfrm>
            <a:off x="9034204" y="1778159"/>
            <a:ext cx="1561326" cy="332399"/>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mj-lt"/>
                <a:ea typeface="+mn-ea"/>
                <a:cs typeface="Segoe UI Semibold" panose="020B0702040204020203" pitchFamily="34" charset="0"/>
              </a:rPr>
              <a:t>RDS CAL</a:t>
            </a:r>
          </a:p>
        </p:txBody>
      </p:sp>
      <p:pic>
        <p:nvPicPr>
          <p:cNvPr id="21" name="Picture 20" descr="A circular icon with two white rightward-facing arrows">
            <a:extLst>
              <a:ext uri="{FF2B5EF4-FFF2-40B4-BE49-F238E27FC236}">
                <a16:creationId xmlns:a16="http://schemas.microsoft.com/office/drawing/2014/main" id="{EF7BC347-9DAE-067F-EBC0-E344C907C3A4}"/>
              </a:ext>
            </a:extLst>
          </p:cNvPr>
          <p:cNvPicPr>
            <a:picLocks noChangeAspect="1"/>
          </p:cNvPicPr>
          <p:nvPr/>
        </p:nvPicPr>
        <p:blipFill>
          <a:blip r:embed="rId10"/>
          <a:stretch>
            <a:fillRect/>
          </a:stretch>
        </p:blipFill>
        <p:spPr>
          <a:xfrm>
            <a:off x="9223035" y="2560681"/>
            <a:ext cx="1183661" cy="1154069"/>
          </a:xfrm>
          <a:prstGeom prst="rect">
            <a:avLst/>
          </a:prstGeom>
        </p:spPr>
      </p:pic>
      <p:sp>
        <p:nvSpPr>
          <p:cNvPr id="22" name="TextBox 21">
            <a:extLst>
              <a:ext uri="{FF2B5EF4-FFF2-40B4-BE49-F238E27FC236}">
                <a16:creationId xmlns:a16="http://schemas.microsoft.com/office/drawing/2014/main" id="{992ADC64-40E6-7594-4D88-958BBE7EA0DE}"/>
              </a:ext>
            </a:extLst>
          </p:cNvPr>
          <p:cNvSpPr txBox="1"/>
          <p:nvPr/>
        </p:nvSpPr>
        <p:spPr>
          <a:xfrm>
            <a:off x="8462540" y="3909781"/>
            <a:ext cx="2704652" cy="553998"/>
          </a:xfrm>
          <a:prstGeom prst="rect">
            <a:avLst/>
          </a:prstGeom>
          <a:noFill/>
        </p:spPr>
        <p:txBody>
          <a:bodyPr wrap="square" lIns="0" tIns="0" rIns="0" bIns="0" rtlCol="0">
            <a:spAutoFit/>
          </a:bodyPr>
          <a:lstStyle/>
          <a:p>
            <a:pPr marL="0" marR="0" lvl="0" indent="0" algn="ctr" defTabSz="91446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solidFill>
                <a:effectLst/>
                <a:uLnTx/>
                <a:uFillTx/>
                <a:ea typeface="+mn-ea"/>
                <a:cs typeface="+mn-cs"/>
              </a:rPr>
              <a:t>Required for Remote Desktop Services</a:t>
            </a:r>
          </a:p>
        </p:txBody>
      </p:sp>
      <p:sp>
        <p:nvSpPr>
          <p:cNvPr id="19" name="TextBox 18">
            <a:extLst>
              <a:ext uri="{FF2B5EF4-FFF2-40B4-BE49-F238E27FC236}">
                <a16:creationId xmlns:a16="http://schemas.microsoft.com/office/drawing/2014/main" id="{5F448052-DB52-927C-76A5-EC0BB2D49A06}"/>
              </a:ext>
            </a:extLst>
          </p:cNvPr>
          <p:cNvSpPr txBox="1"/>
          <p:nvPr/>
        </p:nvSpPr>
        <p:spPr>
          <a:xfrm>
            <a:off x="8580732" y="4893787"/>
            <a:ext cx="2468268" cy="553998"/>
          </a:xfrm>
          <a:prstGeom prst="rect">
            <a:avLst/>
          </a:prstGeom>
          <a:noFill/>
        </p:spPr>
        <p:txBody>
          <a:bodyPr wrap="square" lIns="0" tIns="0" rIns="0" bIns="0" rtlCol="0" anchor="ctr">
            <a:spAutoFit/>
          </a:bodyPr>
          <a:lstStyle/>
          <a:p>
            <a:pPr marL="0" marR="0" lvl="0" indent="0" algn="ctr" defTabSz="91446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7CD0"/>
                </a:solidFill>
                <a:effectLst/>
                <a:uLnTx/>
                <a:uFillTx/>
                <a:latin typeface="+mj-lt"/>
                <a:ea typeface="+mn-ea"/>
                <a:cs typeface="Segoe UI Semibold" panose="020B0702040204020203" pitchFamily="34" charset="0"/>
              </a:rPr>
              <a:t>Additive CAL or RDS deployment access</a:t>
            </a:r>
          </a:p>
        </p:txBody>
      </p:sp>
      <p:sp>
        <p:nvSpPr>
          <p:cNvPr id="3" name="Slide Number Placeholder 4">
            <a:extLst>
              <a:ext uri="{FF2B5EF4-FFF2-40B4-BE49-F238E27FC236}">
                <a16:creationId xmlns:a16="http://schemas.microsoft.com/office/drawing/2014/main" id="{5590C85B-5EDE-BEEC-023C-61112D0DDE6E}"/>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solidFill>
                  <a:srgbClr val="FFFFFF"/>
                </a:solidFill>
              </a:rPr>
              <a:pPr/>
              <a:t>17</a:t>
            </a:fld>
            <a:endParaRPr lang="en-US" dirty="0">
              <a:solidFill>
                <a:srgbClr val="FFFFFF"/>
              </a:solidFill>
            </a:endParaRPr>
          </a:p>
        </p:txBody>
      </p:sp>
    </p:spTree>
    <p:extLst>
      <p:ext uri="{BB962C8B-B14F-4D97-AF65-F5344CB8AC3E}">
        <p14:creationId xmlns:p14="http://schemas.microsoft.com/office/powerpoint/2010/main" val="228909443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5695472-8029-D959-D70A-3E2AFBC77E3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1675" cy="6858000"/>
          </a:xfrm>
          <a:prstGeom prst="rect">
            <a:avLst/>
          </a:prstGeom>
        </p:spPr>
      </p:pic>
      <p:sp>
        <p:nvSpPr>
          <p:cNvPr id="86" name="Rectangle: Rounded Corners 85">
            <a:extLst>
              <a:ext uri="{FF2B5EF4-FFF2-40B4-BE49-F238E27FC236}">
                <a16:creationId xmlns:a16="http://schemas.microsoft.com/office/drawing/2014/main" id="{C5D149EB-EBEF-1344-F686-BB97AF9E8487}"/>
              </a:ext>
              <a:ext uri="{C183D7F6-B498-43B3-948B-1728B52AA6E4}">
                <adec:decorative xmlns:adec="http://schemas.microsoft.com/office/drawing/2017/decorative" val="1"/>
              </a:ext>
            </a:extLst>
          </p:cNvPr>
          <p:cNvSpPr/>
          <p:nvPr/>
        </p:nvSpPr>
        <p:spPr bwMode="auto">
          <a:xfrm>
            <a:off x="5069348" y="5229346"/>
            <a:ext cx="6655602" cy="1133619"/>
          </a:xfrm>
          <a:prstGeom prst="roundRect">
            <a:avLst>
              <a:gd name="adj" fmla="val 20028"/>
            </a:avLst>
          </a:prstGeom>
          <a:gradFill flip="none" rotWithShape="1">
            <a:gsLst>
              <a:gs pos="0">
                <a:srgbClr val="2A7CD0">
                  <a:alpha val="22000"/>
                </a:srgbClr>
              </a:gs>
              <a:gs pos="100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Rectangle: Rounded Corners 7">
            <a:extLst>
              <a:ext uri="{FF2B5EF4-FFF2-40B4-BE49-F238E27FC236}">
                <a16:creationId xmlns:a16="http://schemas.microsoft.com/office/drawing/2014/main" id="{0C27A70F-0E0C-E5E3-AB2C-9F8C6BF031A5}"/>
              </a:ext>
              <a:ext uri="{C183D7F6-B498-43B3-948B-1728B52AA6E4}">
                <adec:decorative xmlns:adec="http://schemas.microsoft.com/office/drawing/2017/decorative" val="1"/>
              </a:ext>
            </a:extLst>
          </p:cNvPr>
          <p:cNvSpPr>
            <a:spLocks/>
          </p:cNvSpPr>
          <p:nvPr/>
        </p:nvSpPr>
        <p:spPr bwMode="auto">
          <a:xfrm>
            <a:off x="584200" y="585788"/>
            <a:ext cx="3987800" cy="5669870"/>
          </a:xfrm>
          <a:prstGeom prst="roundRect">
            <a:avLst>
              <a:gd name="adj" fmla="val 5743"/>
            </a:avLst>
          </a:prstGeom>
          <a:gradFill flip="none" rotWithShape="1">
            <a:gsLst>
              <a:gs pos="0">
                <a:srgbClr val="2A7CD0"/>
              </a:gs>
              <a:gs pos="67000">
                <a:schemeClr val="tx1">
                  <a:alpha val="49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Freeform: Shape 11">
            <a:extLst>
              <a:ext uri="{FF2B5EF4-FFF2-40B4-BE49-F238E27FC236}">
                <a16:creationId xmlns:a16="http://schemas.microsoft.com/office/drawing/2014/main" id="{747EEB45-B7C7-CB5B-CE16-57BE2C37044E}"/>
              </a:ext>
              <a:ext uri="{C183D7F6-B498-43B3-948B-1728B52AA6E4}">
                <adec:decorative xmlns:adec="http://schemas.microsoft.com/office/drawing/2017/decorative" val="1"/>
              </a:ext>
            </a:extLst>
          </p:cNvPr>
          <p:cNvSpPr>
            <a:spLocks/>
          </p:cNvSpPr>
          <p:nvPr/>
        </p:nvSpPr>
        <p:spPr>
          <a:xfrm>
            <a:off x="3330573" y="585788"/>
            <a:ext cx="8278815" cy="5669871"/>
          </a:xfrm>
          <a:custGeom>
            <a:avLst/>
            <a:gdLst>
              <a:gd name="connsiteX0" fmla="*/ 185299 w 8278815"/>
              <a:gd name="connsiteY0" fmla="*/ 0 h 5669871"/>
              <a:gd name="connsiteX1" fmla="*/ 1055104 w 8278815"/>
              <a:gd name="connsiteY1" fmla="*/ 0 h 5669871"/>
              <a:gd name="connsiteX2" fmla="*/ 1193251 w 8278815"/>
              <a:gd name="connsiteY2" fmla="*/ 48378 h 5669871"/>
              <a:gd name="connsiteX3" fmla="*/ 1199733 w 8278815"/>
              <a:gd name="connsiteY3" fmla="*/ 53585 h 5669871"/>
              <a:gd name="connsiteX4" fmla="*/ 1438918 w 8278815"/>
              <a:gd name="connsiteY4" fmla="*/ 137261 h 5669871"/>
              <a:gd name="connsiteX5" fmla="*/ 7786319 w 8278815"/>
              <a:gd name="connsiteY5" fmla="*/ 137261 h 5669871"/>
              <a:gd name="connsiteX6" fmla="*/ 7786447 w 8278815"/>
              <a:gd name="connsiteY6" fmla="*/ 137261 h 5669871"/>
              <a:gd name="connsiteX7" fmla="*/ 7786452 w 8278815"/>
              <a:gd name="connsiteY7" fmla="*/ 137262 h 5669871"/>
              <a:gd name="connsiteX8" fmla="*/ 8116520 w 8278815"/>
              <a:gd name="connsiteY8" fmla="*/ 137262 h 5669871"/>
              <a:gd name="connsiteX9" fmla="*/ 8116648 w 8278815"/>
              <a:gd name="connsiteY9" fmla="*/ 137262 h 5669871"/>
              <a:gd name="connsiteX10" fmla="*/ 8278815 w 8278815"/>
              <a:gd name="connsiteY10" fmla="*/ 299284 h 5669871"/>
              <a:gd name="connsiteX11" fmla="*/ 8278815 w 8278815"/>
              <a:gd name="connsiteY11" fmla="*/ 5370589 h 5669871"/>
              <a:gd name="connsiteX12" fmla="*/ 8278814 w 8278815"/>
              <a:gd name="connsiteY12" fmla="*/ 5370594 h 5669871"/>
              <a:gd name="connsiteX13" fmla="*/ 8278814 w 8278815"/>
              <a:gd name="connsiteY13" fmla="*/ 5504767 h 5669871"/>
              <a:gd name="connsiteX14" fmla="*/ 8113710 w 8278815"/>
              <a:gd name="connsiteY14" fmla="*/ 5669871 h 5669871"/>
              <a:gd name="connsiteX15" fmla="*/ 2650001 w 8278815"/>
              <a:gd name="connsiteY15" fmla="*/ 5669871 h 5669871"/>
              <a:gd name="connsiteX16" fmla="*/ 2650001 w 8278815"/>
              <a:gd name="connsiteY16" fmla="*/ 5669870 h 5669871"/>
              <a:gd name="connsiteX17" fmla="*/ 1055232 w 8278815"/>
              <a:gd name="connsiteY17" fmla="*/ 5669870 h 5669871"/>
              <a:gd name="connsiteX18" fmla="*/ 185299 w 8278815"/>
              <a:gd name="connsiteY18" fmla="*/ 5669870 h 5669871"/>
              <a:gd name="connsiteX19" fmla="*/ 165104 w 8278815"/>
              <a:gd name="connsiteY19" fmla="*/ 5669870 h 5669871"/>
              <a:gd name="connsiteX20" fmla="*/ 0 w 8278815"/>
              <a:gd name="connsiteY20" fmla="*/ 5504766 h 5669871"/>
              <a:gd name="connsiteX21" fmla="*/ 0 w 8278815"/>
              <a:gd name="connsiteY21" fmla="*/ 5484740 h 5669871"/>
              <a:gd name="connsiteX22" fmla="*/ 0 w 8278815"/>
              <a:gd name="connsiteY22" fmla="*/ 4920574 h 5669871"/>
              <a:gd name="connsiteX23" fmla="*/ 0 w 8278815"/>
              <a:gd name="connsiteY23" fmla="*/ 185259 h 5669871"/>
              <a:gd name="connsiteX24" fmla="*/ 185299 w 8278815"/>
              <a:gd name="connsiteY24" fmla="*/ 0 h 566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278815" h="5669871">
                <a:moveTo>
                  <a:pt x="185299" y="0"/>
                </a:moveTo>
                <a:lnTo>
                  <a:pt x="1055104" y="0"/>
                </a:lnTo>
                <a:cubicBezTo>
                  <a:pt x="1105305" y="0"/>
                  <a:pt x="1153981" y="17142"/>
                  <a:pt x="1193251" y="48378"/>
                </a:cubicBezTo>
                <a:lnTo>
                  <a:pt x="1199733" y="53585"/>
                </a:lnTo>
                <a:cubicBezTo>
                  <a:pt x="1267727" y="107803"/>
                  <a:pt x="1351988" y="137261"/>
                  <a:pt x="1438918" y="137261"/>
                </a:cubicBezTo>
                <a:lnTo>
                  <a:pt x="7786319" y="137261"/>
                </a:lnTo>
                <a:lnTo>
                  <a:pt x="7786447" y="137261"/>
                </a:lnTo>
                <a:lnTo>
                  <a:pt x="7786452" y="137262"/>
                </a:lnTo>
                <a:lnTo>
                  <a:pt x="8116520" y="137262"/>
                </a:lnTo>
                <a:lnTo>
                  <a:pt x="8116648" y="137262"/>
                </a:lnTo>
                <a:cubicBezTo>
                  <a:pt x="8206247" y="137262"/>
                  <a:pt x="8278815" y="209766"/>
                  <a:pt x="8278815" y="299284"/>
                </a:cubicBezTo>
                <a:lnTo>
                  <a:pt x="8278815" y="5370589"/>
                </a:lnTo>
                <a:lnTo>
                  <a:pt x="8278814" y="5370594"/>
                </a:lnTo>
                <a:lnTo>
                  <a:pt x="8278814" y="5504767"/>
                </a:lnTo>
                <a:cubicBezTo>
                  <a:pt x="8278814" y="5595951"/>
                  <a:pt x="8204894" y="5669871"/>
                  <a:pt x="8113710" y="5669871"/>
                </a:cubicBezTo>
                <a:lnTo>
                  <a:pt x="2650001" y="5669871"/>
                </a:lnTo>
                <a:lnTo>
                  <a:pt x="2650001" y="5669870"/>
                </a:lnTo>
                <a:lnTo>
                  <a:pt x="1055232" y="5669870"/>
                </a:lnTo>
                <a:lnTo>
                  <a:pt x="185299" y="5669870"/>
                </a:lnTo>
                <a:lnTo>
                  <a:pt x="165104" y="5669870"/>
                </a:lnTo>
                <a:cubicBezTo>
                  <a:pt x="73920" y="5669870"/>
                  <a:pt x="0" y="5595950"/>
                  <a:pt x="0" y="5504766"/>
                </a:cubicBezTo>
                <a:lnTo>
                  <a:pt x="0" y="5484740"/>
                </a:lnTo>
                <a:lnTo>
                  <a:pt x="0" y="4920574"/>
                </a:lnTo>
                <a:lnTo>
                  <a:pt x="0" y="185259"/>
                </a:lnTo>
                <a:cubicBezTo>
                  <a:pt x="0" y="83043"/>
                  <a:pt x="82990" y="127"/>
                  <a:pt x="185299" y="0"/>
                </a:cubicBezTo>
                <a:close/>
              </a:path>
            </a:pathLst>
          </a:custGeom>
          <a:solidFill>
            <a:srgbClr val="FFFFFF"/>
          </a:solidFill>
          <a:ln>
            <a:noFill/>
            <a:headEnd type="none" w="med" len="med"/>
            <a:tailEnd type="none" w="med" len="med"/>
          </a:ln>
          <a:effectLst>
            <a:outerShdw blurRad="317500" algn="ctr" rotWithShape="0">
              <a:srgbClr val="FFFFFF">
                <a:alpha val="3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13171F"/>
              </a:solidFill>
              <a:cs typeface="Segoe UI" pitchFamily="34" charset="0"/>
            </a:endParaRPr>
          </a:p>
        </p:txBody>
      </p:sp>
      <p:sp>
        <p:nvSpPr>
          <p:cNvPr id="62" name="Freeform: Shape 61">
            <a:extLst>
              <a:ext uri="{FF2B5EF4-FFF2-40B4-BE49-F238E27FC236}">
                <a16:creationId xmlns:a16="http://schemas.microsoft.com/office/drawing/2014/main" id="{93BE8DD9-0BB3-F95D-A20C-33E8B9649E33}"/>
              </a:ext>
              <a:ext uri="{C183D7F6-B498-43B3-948B-1728B52AA6E4}">
                <adec:decorative xmlns:adec="http://schemas.microsoft.com/office/drawing/2017/decorative" val="1"/>
              </a:ext>
            </a:extLst>
          </p:cNvPr>
          <p:cNvSpPr>
            <a:spLocks/>
          </p:cNvSpPr>
          <p:nvPr/>
        </p:nvSpPr>
        <p:spPr>
          <a:xfrm>
            <a:off x="3541113" y="585789"/>
            <a:ext cx="762802" cy="5669869"/>
          </a:xfrm>
          <a:custGeom>
            <a:avLst/>
            <a:gdLst>
              <a:gd name="connsiteX0" fmla="*/ 192287 w 762802"/>
              <a:gd name="connsiteY0" fmla="*/ 0 h 5669869"/>
              <a:gd name="connsiteX1" fmla="*/ 570516 w 762802"/>
              <a:gd name="connsiteY1" fmla="*/ 0 h 5669869"/>
              <a:gd name="connsiteX2" fmla="*/ 526363 w 762802"/>
              <a:gd name="connsiteY2" fmla="*/ 8911 h 5669869"/>
              <a:gd name="connsiteX3" fmla="*/ 456156 w 762802"/>
              <a:gd name="connsiteY3" fmla="*/ 114679 h 5669869"/>
              <a:gd name="connsiteX4" fmla="*/ 527224 w 762802"/>
              <a:gd name="connsiteY4" fmla="*/ 220711 h 5669869"/>
              <a:gd name="connsiteX5" fmla="*/ 762802 w 762802"/>
              <a:gd name="connsiteY5" fmla="*/ 572838 h 5669869"/>
              <a:gd name="connsiteX6" fmla="*/ 522139 w 762802"/>
              <a:gd name="connsiteY6" fmla="*/ 926997 h 5669869"/>
              <a:gd name="connsiteX7" fmla="*/ 456156 w 762802"/>
              <a:gd name="connsiteY7" fmla="*/ 1025410 h 5669869"/>
              <a:gd name="connsiteX8" fmla="*/ 522139 w 762802"/>
              <a:gd name="connsiteY8" fmla="*/ 1123823 h 5669869"/>
              <a:gd name="connsiteX9" fmla="*/ 762802 w 762802"/>
              <a:gd name="connsiteY9" fmla="*/ 1477981 h 5669869"/>
              <a:gd name="connsiteX10" fmla="*/ 521375 w 762802"/>
              <a:gd name="connsiteY10" fmla="*/ 1832394 h 5669869"/>
              <a:gd name="connsiteX11" fmla="*/ 456156 w 762802"/>
              <a:gd name="connsiteY11" fmla="*/ 1929792 h 5669869"/>
              <a:gd name="connsiteX12" fmla="*/ 521248 w 762802"/>
              <a:gd name="connsiteY12" fmla="*/ 2027187 h 5669869"/>
              <a:gd name="connsiteX13" fmla="*/ 762802 w 762802"/>
              <a:gd name="connsiteY13" fmla="*/ 2382363 h 5669869"/>
              <a:gd name="connsiteX14" fmla="*/ 521375 w 762802"/>
              <a:gd name="connsiteY14" fmla="*/ 2737538 h 5669869"/>
              <a:gd name="connsiteX15" fmla="*/ 456156 w 762802"/>
              <a:gd name="connsiteY15" fmla="*/ 2834935 h 5669869"/>
              <a:gd name="connsiteX16" fmla="*/ 521375 w 762802"/>
              <a:gd name="connsiteY16" fmla="*/ 2932331 h 5669869"/>
              <a:gd name="connsiteX17" fmla="*/ 762802 w 762802"/>
              <a:gd name="connsiteY17" fmla="*/ 3287507 h 5669869"/>
              <a:gd name="connsiteX18" fmla="*/ 521248 w 762802"/>
              <a:gd name="connsiteY18" fmla="*/ 3642681 h 5669869"/>
              <a:gd name="connsiteX19" fmla="*/ 456156 w 762802"/>
              <a:gd name="connsiteY19" fmla="*/ 3740078 h 5669869"/>
              <a:gd name="connsiteX20" fmla="*/ 521375 w 762802"/>
              <a:gd name="connsiteY20" fmla="*/ 3837474 h 5669869"/>
              <a:gd name="connsiteX21" fmla="*/ 762802 w 762802"/>
              <a:gd name="connsiteY21" fmla="*/ 4191887 h 5669869"/>
              <a:gd name="connsiteX22" fmla="*/ 522139 w 762802"/>
              <a:gd name="connsiteY22" fmla="*/ 4546046 h 5669869"/>
              <a:gd name="connsiteX23" fmla="*/ 456156 w 762802"/>
              <a:gd name="connsiteY23" fmla="*/ 4644459 h 5669869"/>
              <a:gd name="connsiteX24" fmla="*/ 522139 w 762802"/>
              <a:gd name="connsiteY24" fmla="*/ 4742872 h 5669869"/>
              <a:gd name="connsiteX25" fmla="*/ 762802 w 762802"/>
              <a:gd name="connsiteY25" fmla="*/ 5097030 h 5669869"/>
              <a:gd name="connsiteX26" fmla="*/ 527224 w 762802"/>
              <a:gd name="connsiteY26" fmla="*/ 5449159 h 5669869"/>
              <a:gd name="connsiteX27" fmla="*/ 456156 w 762802"/>
              <a:gd name="connsiteY27" fmla="*/ 5555189 h 5669869"/>
              <a:gd name="connsiteX28" fmla="*/ 526363 w 762802"/>
              <a:gd name="connsiteY28" fmla="*/ 5660957 h 5669869"/>
              <a:gd name="connsiteX29" fmla="*/ 570520 w 762802"/>
              <a:gd name="connsiteY29" fmla="*/ 5669869 h 5669869"/>
              <a:gd name="connsiteX30" fmla="*/ 192283 w 762802"/>
              <a:gd name="connsiteY30" fmla="*/ 5669869 h 5669869"/>
              <a:gd name="connsiteX31" fmla="*/ 236439 w 762802"/>
              <a:gd name="connsiteY31" fmla="*/ 5660957 h 5669869"/>
              <a:gd name="connsiteX32" fmla="*/ 306647 w 762802"/>
              <a:gd name="connsiteY32" fmla="*/ 5555189 h 5669869"/>
              <a:gd name="connsiteX33" fmla="*/ 235579 w 762802"/>
              <a:gd name="connsiteY33" fmla="*/ 5449159 h 5669869"/>
              <a:gd name="connsiteX34" fmla="*/ 0 w 762802"/>
              <a:gd name="connsiteY34" fmla="*/ 5097030 h 5669869"/>
              <a:gd name="connsiteX35" fmla="*/ 240664 w 762802"/>
              <a:gd name="connsiteY35" fmla="*/ 4742872 h 5669869"/>
              <a:gd name="connsiteX36" fmla="*/ 306647 w 762802"/>
              <a:gd name="connsiteY36" fmla="*/ 4644459 h 5669869"/>
              <a:gd name="connsiteX37" fmla="*/ 240664 w 762802"/>
              <a:gd name="connsiteY37" fmla="*/ 4546046 h 5669869"/>
              <a:gd name="connsiteX38" fmla="*/ 0 w 762802"/>
              <a:gd name="connsiteY38" fmla="*/ 4191887 h 5669869"/>
              <a:gd name="connsiteX39" fmla="*/ 241427 w 762802"/>
              <a:gd name="connsiteY39" fmla="*/ 3837474 h 5669869"/>
              <a:gd name="connsiteX40" fmla="*/ 306647 w 762802"/>
              <a:gd name="connsiteY40" fmla="*/ 3740078 h 5669869"/>
              <a:gd name="connsiteX41" fmla="*/ 241554 w 762802"/>
              <a:gd name="connsiteY41" fmla="*/ 3642681 h 5669869"/>
              <a:gd name="connsiteX42" fmla="*/ 0 w 762802"/>
              <a:gd name="connsiteY42" fmla="*/ 3287507 h 5669869"/>
              <a:gd name="connsiteX43" fmla="*/ 241427 w 762802"/>
              <a:gd name="connsiteY43" fmla="*/ 2932331 h 5669869"/>
              <a:gd name="connsiteX44" fmla="*/ 306647 w 762802"/>
              <a:gd name="connsiteY44" fmla="*/ 2834935 h 5669869"/>
              <a:gd name="connsiteX45" fmla="*/ 241427 w 762802"/>
              <a:gd name="connsiteY45" fmla="*/ 2737538 h 5669869"/>
              <a:gd name="connsiteX46" fmla="*/ 0 w 762802"/>
              <a:gd name="connsiteY46" fmla="*/ 2382363 h 5669869"/>
              <a:gd name="connsiteX47" fmla="*/ 241554 w 762802"/>
              <a:gd name="connsiteY47" fmla="*/ 2027187 h 5669869"/>
              <a:gd name="connsiteX48" fmla="*/ 306647 w 762802"/>
              <a:gd name="connsiteY48" fmla="*/ 1929792 h 5669869"/>
              <a:gd name="connsiteX49" fmla="*/ 241427 w 762802"/>
              <a:gd name="connsiteY49" fmla="*/ 1832394 h 5669869"/>
              <a:gd name="connsiteX50" fmla="*/ 0 w 762802"/>
              <a:gd name="connsiteY50" fmla="*/ 1477981 h 5669869"/>
              <a:gd name="connsiteX51" fmla="*/ 240664 w 762802"/>
              <a:gd name="connsiteY51" fmla="*/ 1123823 h 5669869"/>
              <a:gd name="connsiteX52" fmla="*/ 306647 w 762802"/>
              <a:gd name="connsiteY52" fmla="*/ 1025410 h 5669869"/>
              <a:gd name="connsiteX53" fmla="*/ 240664 w 762802"/>
              <a:gd name="connsiteY53" fmla="*/ 926997 h 5669869"/>
              <a:gd name="connsiteX54" fmla="*/ 0 w 762802"/>
              <a:gd name="connsiteY54" fmla="*/ 572838 h 5669869"/>
              <a:gd name="connsiteX55" fmla="*/ 235579 w 762802"/>
              <a:gd name="connsiteY55" fmla="*/ 220711 h 5669869"/>
              <a:gd name="connsiteX56" fmla="*/ 306647 w 762802"/>
              <a:gd name="connsiteY56" fmla="*/ 114679 h 5669869"/>
              <a:gd name="connsiteX57" fmla="*/ 236439 w 762802"/>
              <a:gd name="connsiteY57" fmla="*/ 8911 h 566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62802" h="5669869">
                <a:moveTo>
                  <a:pt x="192287" y="0"/>
                </a:moveTo>
                <a:lnTo>
                  <a:pt x="570516" y="0"/>
                </a:lnTo>
                <a:lnTo>
                  <a:pt x="526363" y="8911"/>
                </a:lnTo>
                <a:cubicBezTo>
                  <a:pt x="485118" y="26346"/>
                  <a:pt x="456156" y="67155"/>
                  <a:pt x="456156" y="114679"/>
                </a:cubicBezTo>
                <a:cubicBezTo>
                  <a:pt x="456156" y="161156"/>
                  <a:pt x="484252" y="202933"/>
                  <a:pt x="527224" y="220711"/>
                </a:cubicBezTo>
                <a:cubicBezTo>
                  <a:pt x="665545" y="277853"/>
                  <a:pt x="762802" y="413980"/>
                  <a:pt x="762802" y="572838"/>
                </a:cubicBezTo>
                <a:cubicBezTo>
                  <a:pt x="762802" y="731696"/>
                  <a:pt x="663129" y="871124"/>
                  <a:pt x="522139" y="926997"/>
                </a:cubicBezTo>
                <a:cubicBezTo>
                  <a:pt x="481964" y="942871"/>
                  <a:pt x="456156" y="982235"/>
                  <a:pt x="456156" y="1025410"/>
                </a:cubicBezTo>
                <a:cubicBezTo>
                  <a:pt x="456156" y="1068584"/>
                  <a:pt x="481964" y="1107950"/>
                  <a:pt x="522139" y="1123823"/>
                </a:cubicBezTo>
                <a:cubicBezTo>
                  <a:pt x="663256" y="1179696"/>
                  <a:pt x="762802" y="1317220"/>
                  <a:pt x="762802" y="1477981"/>
                </a:cubicBezTo>
                <a:cubicBezTo>
                  <a:pt x="762802" y="1638744"/>
                  <a:pt x="662876" y="1776775"/>
                  <a:pt x="521375" y="1832394"/>
                </a:cubicBezTo>
                <a:cubicBezTo>
                  <a:pt x="481583" y="1848012"/>
                  <a:pt x="456156" y="1887125"/>
                  <a:pt x="456156" y="1929792"/>
                </a:cubicBezTo>
                <a:cubicBezTo>
                  <a:pt x="456156" y="1972458"/>
                  <a:pt x="481583" y="2011442"/>
                  <a:pt x="521248" y="2027187"/>
                </a:cubicBezTo>
                <a:cubicBezTo>
                  <a:pt x="662748" y="2083061"/>
                  <a:pt x="762802" y="2221093"/>
                  <a:pt x="762802" y="2382363"/>
                </a:cubicBezTo>
                <a:cubicBezTo>
                  <a:pt x="762802" y="2543632"/>
                  <a:pt x="662748" y="2681665"/>
                  <a:pt x="521375" y="2737538"/>
                </a:cubicBezTo>
                <a:cubicBezTo>
                  <a:pt x="481709" y="2753157"/>
                  <a:pt x="456156" y="2792268"/>
                  <a:pt x="456156" y="2834935"/>
                </a:cubicBezTo>
                <a:cubicBezTo>
                  <a:pt x="456156" y="2877601"/>
                  <a:pt x="481583" y="2916713"/>
                  <a:pt x="521375" y="2932331"/>
                </a:cubicBezTo>
                <a:cubicBezTo>
                  <a:pt x="662876" y="2988204"/>
                  <a:pt x="762802" y="3126236"/>
                  <a:pt x="762802" y="3287507"/>
                </a:cubicBezTo>
                <a:cubicBezTo>
                  <a:pt x="762802" y="3448776"/>
                  <a:pt x="662748" y="3586808"/>
                  <a:pt x="521248" y="3642681"/>
                </a:cubicBezTo>
                <a:cubicBezTo>
                  <a:pt x="481583" y="3658300"/>
                  <a:pt x="456156" y="3697411"/>
                  <a:pt x="456156" y="3740078"/>
                </a:cubicBezTo>
                <a:cubicBezTo>
                  <a:pt x="456156" y="3782745"/>
                  <a:pt x="481709" y="3821856"/>
                  <a:pt x="521375" y="3837474"/>
                </a:cubicBezTo>
                <a:cubicBezTo>
                  <a:pt x="662748" y="3893220"/>
                  <a:pt x="762802" y="4030871"/>
                  <a:pt x="762802" y="4191887"/>
                </a:cubicBezTo>
                <a:cubicBezTo>
                  <a:pt x="762802" y="4352903"/>
                  <a:pt x="663129" y="4490173"/>
                  <a:pt x="522139" y="4546046"/>
                </a:cubicBezTo>
                <a:cubicBezTo>
                  <a:pt x="481964" y="4561920"/>
                  <a:pt x="456156" y="4601284"/>
                  <a:pt x="456156" y="4644459"/>
                </a:cubicBezTo>
                <a:cubicBezTo>
                  <a:pt x="456156" y="4687633"/>
                  <a:pt x="481964" y="4726999"/>
                  <a:pt x="522139" y="4742872"/>
                </a:cubicBezTo>
                <a:cubicBezTo>
                  <a:pt x="663256" y="4798745"/>
                  <a:pt x="762802" y="4936269"/>
                  <a:pt x="762802" y="5097030"/>
                </a:cubicBezTo>
                <a:cubicBezTo>
                  <a:pt x="762802" y="5257793"/>
                  <a:pt x="665545" y="5392015"/>
                  <a:pt x="527224" y="5449159"/>
                </a:cubicBezTo>
                <a:cubicBezTo>
                  <a:pt x="484252" y="5466935"/>
                  <a:pt x="456156" y="5508714"/>
                  <a:pt x="456156" y="5555189"/>
                </a:cubicBezTo>
                <a:cubicBezTo>
                  <a:pt x="456156" y="5602713"/>
                  <a:pt x="485118" y="5643523"/>
                  <a:pt x="526363" y="5660957"/>
                </a:cubicBezTo>
                <a:lnTo>
                  <a:pt x="570520" y="5669869"/>
                </a:lnTo>
                <a:lnTo>
                  <a:pt x="192283" y="5669869"/>
                </a:lnTo>
                <a:lnTo>
                  <a:pt x="236439" y="5660957"/>
                </a:lnTo>
                <a:cubicBezTo>
                  <a:pt x="277684" y="5643523"/>
                  <a:pt x="306647" y="5602713"/>
                  <a:pt x="306647" y="5555189"/>
                </a:cubicBezTo>
                <a:cubicBezTo>
                  <a:pt x="306647" y="5508714"/>
                  <a:pt x="278550" y="5466935"/>
                  <a:pt x="235579" y="5449159"/>
                </a:cubicBezTo>
                <a:cubicBezTo>
                  <a:pt x="97257" y="5392015"/>
                  <a:pt x="0" y="5255888"/>
                  <a:pt x="0" y="5097030"/>
                </a:cubicBezTo>
                <a:cubicBezTo>
                  <a:pt x="0" y="4938174"/>
                  <a:pt x="99673" y="4798745"/>
                  <a:pt x="240664" y="4742872"/>
                </a:cubicBezTo>
                <a:cubicBezTo>
                  <a:pt x="280838" y="4726999"/>
                  <a:pt x="306647" y="4687633"/>
                  <a:pt x="306647" y="4644459"/>
                </a:cubicBezTo>
                <a:cubicBezTo>
                  <a:pt x="306647" y="4601284"/>
                  <a:pt x="280838" y="4561920"/>
                  <a:pt x="240664" y="4546046"/>
                </a:cubicBezTo>
                <a:cubicBezTo>
                  <a:pt x="99546" y="4490173"/>
                  <a:pt x="0" y="4352650"/>
                  <a:pt x="0" y="4191887"/>
                </a:cubicBezTo>
                <a:cubicBezTo>
                  <a:pt x="0" y="4031126"/>
                  <a:pt x="99928" y="3893094"/>
                  <a:pt x="241427" y="3837474"/>
                </a:cubicBezTo>
                <a:cubicBezTo>
                  <a:pt x="281220" y="3821856"/>
                  <a:pt x="306647" y="3782745"/>
                  <a:pt x="306647" y="3740078"/>
                </a:cubicBezTo>
                <a:cubicBezTo>
                  <a:pt x="306647" y="3697411"/>
                  <a:pt x="281220" y="3658427"/>
                  <a:pt x="241554" y="3642681"/>
                </a:cubicBezTo>
                <a:cubicBezTo>
                  <a:pt x="100055" y="3586808"/>
                  <a:pt x="0" y="3448776"/>
                  <a:pt x="0" y="3287507"/>
                </a:cubicBezTo>
                <a:cubicBezTo>
                  <a:pt x="0" y="3126236"/>
                  <a:pt x="100055" y="2988204"/>
                  <a:pt x="241427" y="2932331"/>
                </a:cubicBezTo>
                <a:cubicBezTo>
                  <a:pt x="281093" y="2916713"/>
                  <a:pt x="306647" y="2877601"/>
                  <a:pt x="306647" y="2834935"/>
                </a:cubicBezTo>
                <a:cubicBezTo>
                  <a:pt x="306647" y="2792268"/>
                  <a:pt x="281220" y="2753157"/>
                  <a:pt x="241427" y="2737538"/>
                </a:cubicBezTo>
                <a:cubicBezTo>
                  <a:pt x="99928" y="2681665"/>
                  <a:pt x="0" y="2543632"/>
                  <a:pt x="0" y="2382363"/>
                </a:cubicBezTo>
                <a:cubicBezTo>
                  <a:pt x="0" y="2221093"/>
                  <a:pt x="100055" y="2083061"/>
                  <a:pt x="241554" y="2027187"/>
                </a:cubicBezTo>
                <a:cubicBezTo>
                  <a:pt x="281220" y="2011569"/>
                  <a:pt x="306647" y="1972458"/>
                  <a:pt x="306647" y="1929792"/>
                </a:cubicBezTo>
                <a:cubicBezTo>
                  <a:pt x="306647" y="1887125"/>
                  <a:pt x="281093" y="1848012"/>
                  <a:pt x="241427" y="1832394"/>
                </a:cubicBezTo>
                <a:cubicBezTo>
                  <a:pt x="100055" y="1776648"/>
                  <a:pt x="0" y="1638997"/>
                  <a:pt x="0" y="1477981"/>
                </a:cubicBezTo>
                <a:cubicBezTo>
                  <a:pt x="0" y="1316965"/>
                  <a:pt x="99673" y="1179696"/>
                  <a:pt x="240664" y="1123823"/>
                </a:cubicBezTo>
                <a:cubicBezTo>
                  <a:pt x="280838" y="1107950"/>
                  <a:pt x="306647" y="1068584"/>
                  <a:pt x="306647" y="1025410"/>
                </a:cubicBezTo>
                <a:cubicBezTo>
                  <a:pt x="306647" y="982235"/>
                  <a:pt x="280838" y="942871"/>
                  <a:pt x="240664" y="926997"/>
                </a:cubicBezTo>
                <a:cubicBezTo>
                  <a:pt x="99546" y="871124"/>
                  <a:pt x="0" y="733601"/>
                  <a:pt x="0" y="572838"/>
                </a:cubicBezTo>
                <a:cubicBezTo>
                  <a:pt x="0" y="412077"/>
                  <a:pt x="97257" y="277853"/>
                  <a:pt x="235579" y="220711"/>
                </a:cubicBezTo>
                <a:cubicBezTo>
                  <a:pt x="278550" y="202933"/>
                  <a:pt x="306647" y="161156"/>
                  <a:pt x="306647" y="114679"/>
                </a:cubicBezTo>
                <a:cubicBezTo>
                  <a:pt x="306647" y="67155"/>
                  <a:pt x="277684" y="26346"/>
                  <a:pt x="236439" y="8911"/>
                </a:cubicBezTo>
                <a:close/>
              </a:path>
            </a:pathLst>
          </a:custGeom>
          <a:solidFill>
            <a:srgbClr val="F4F3F5"/>
          </a:solidFill>
          <a:ln w="9525" cap="flat">
            <a:noFill/>
            <a:prstDash val="solid"/>
            <a:miter/>
          </a:ln>
        </p:spPr>
        <p:txBody>
          <a:bodyPr rtlCol="0" anchor="ctr"/>
          <a:lstStyle/>
          <a:p>
            <a:endParaRPr lang="en-US" dirty="0"/>
          </a:p>
        </p:txBody>
      </p:sp>
      <p:cxnSp>
        <p:nvCxnSpPr>
          <p:cNvPr id="69" name="Straight Connector 68">
            <a:extLst>
              <a:ext uri="{FF2B5EF4-FFF2-40B4-BE49-F238E27FC236}">
                <a16:creationId xmlns:a16="http://schemas.microsoft.com/office/drawing/2014/main" id="{5996DC58-71C4-C849-FE3F-64A54A87C0CE}"/>
              </a:ext>
              <a:ext uri="{C183D7F6-B498-43B3-948B-1728B52AA6E4}">
                <adec:decorative xmlns:adec="http://schemas.microsoft.com/office/drawing/2017/decorative" val="1"/>
              </a:ext>
            </a:extLst>
          </p:cNvPr>
          <p:cNvCxnSpPr>
            <a:cxnSpLocks/>
          </p:cNvCxnSpPr>
          <p:nvPr/>
        </p:nvCxnSpPr>
        <p:spPr>
          <a:xfrm>
            <a:off x="4452339" y="1610973"/>
            <a:ext cx="6946508" cy="0"/>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4389B07-3BAE-F3EA-3C45-9820EFF33B30}"/>
              </a:ext>
              <a:ext uri="{C183D7F6-B498-43B3-948B-1728B52AA6E4}">
                <adec:decorative xmlns:adec="http://schemas.microsoft.com/office/drawing/2017/decorative" val="1"/>
              </a:ext>
            </a:extLst>
          </p:cNvPr>
          <p:cNvCxnSpPr>
            <a:cxnSpLocks/>
          </p:cNvCxnSpPr>
          <p:nvPr/>
        </p:nvCxnSpPr>
        <p:spPr>
          <a:xfrm>
            <a:off x="4452339" y="2515848"/>
            <a:ext cx="6946508" cy="0"/>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A94ABD2-81DB-C285-619D-54DF80FD5706}"/>
              </a:ext>
              <a:ext uri="{C183D7F6-B498-43B3-948B-1728B52AA6E4}">
                <adec:decorative xmlns:adec="http://schemas.microsoft.com/office/drawing/2017/decorative" val="1"/>
              </a:ext>
            </a:extLst>
          </p:cNvPr>
          <p:cNvCxnSpPr>
            <a:cxnSpLocks/>
          </p:cNvCxnSpPr>
          <p:nvPr/>
        </p:nvCxnSpPr>
        <p:spPr>
          <a:xfrm>
            <a:off x="4452339" y="3420723"/>
            <a:ext cx="6946508" cy="0"/>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566B3FD-F0AA-215A-E501-23D5B85C9222}"/>
              </a:ext>
              <a:ext uri="{C183D7F6-B498-43B3-948B-1728B52AA6E4}">
                <adec:decorative xmlns:adec="http://schemas.microsoft.com/office/drawing/2017/decorative" val="1"/>
              </a:ext>
            </a:extLst>
          </p:cNvPr>
          <p:cNvCxnSpPr>
            <a:cxnSpLocks/>
          </p:cNvCxnSpPr>
          <p:nvPr/>
        </p:nvCxnSpPr>
        <p:spPr>
          <a:xfrm>
            <a:off x="4452339" y="4325598"/>
            <a:ext cx="6946508" cy="0"/>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1A41FCC-C5B1-91E8-B00D-60DF95C6F3B9}"/>
              </a:ext>
              <a:ext uri="{C183D7F6-B498-43B3-948B-1728B52AA6E4}">
                <adec:decorative xmlns:adec="http://schemas.microsoft.com/office/drawing/2017/decorative" val="1"/>
              </a:ext>
            </a:extLst>
          </p:cNvPr>
          <p:cNvCxnSpPr>
            <a:cxnSpLocks/>
          </p:cNvCxnSpPr>
          <p:nvPr/>
        </p:nvCxnSpPr>
        <p:spPr>
          <a:xfrm>
            <a:off x="4452339" y="5230473"/>
            <a:ext cx="6946508" cy="0"/>
          </a:xfrm>
          <a:prstGeom prst="line">
            <a:avLst/>
          </a:prstGeom>
          <a:ln w="6350">
            <a:solidFill>
              <a:schemeClr val="bg2"/>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6C0A3BB9-417D-77B1-8AE3-D6CD317F6870}"/>
              </a:ext>
            </a:extLst>
          </p:cNvPr>
          <p:cNvSpPr>
            <a:spLocks noGrp="1"/>
          </p:cNvSpPr>
          <p:nvPr>
            <p:ph type="title"/>
          </p:nvPr>
        </p:nvSpPr>
        <p:spPr>
          <a:xfrm>
            <a:off x="940140" y="944245"/>
            <a:ext cx="2117045" cy="2742384"/>
          </a:xfrm>
        </p:spPr>
        <p:txBody>
          <a:bodyPr/>
          <a:lstStyle/>
          <a:p>
            <a:r>
              <a:rPr lang="en-US" dirty="0">
                <a:solidFill>
                  <a:srgbClr val="FFFFFF"/>
                </a:solidFill>
              </a:rPr>
              <a:t>Fast facts about Windows Server 2025 CALs</a:t>
            </a:r>
          </a:p>
        </p:txBody>
      </p:sp>
      <p:sp>
        <p:nvSpPr>
          <p:cNvPr id="11" name="Graphic 14">
            <a:extLst>
              <a:ext uri="{FF2B5EF4-FFF2-40B4-BE49-F238E27FC236}">
                <a16:creationId xmlns:a16="http://schemas.microsoft.com/office/drawing/2014/main" id="{506384FE-F771-0F89-BFF1-37908009B487}"/>
              </a:ext>
              <a:ext uri="{C183D7F6-B498-43B3-948B-1728B52AA6E4}">
                <adec:decorative xmlns:adec="http://schemas.microsoft.com/office/drawing/2017/decorative" val="0"/>
              </a:ext>
            </a:extLst>
          </p:cNvPr>
          <p:cNvSpPr>
            <a:spLocks/>
          </p:cNvSpPr>
          <p:nvPr/>
        </p:nvSpPr>
        <p:spPr>
          <a:xfrm>
            <a:off x="3626969" y="862920"/>
            <a:ext cx="591091" cy="591231"/>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100000"/>
              </a:lnSpc>
              <a:spcBef>
                <a:spcPct val="0"/>
              </a:spcBef>
              <a:spcAft>
                <a:spcPct val="0"/>
              </a:spcAft>
              <a:defRPr/>
            </a:pPr>
            <a:r>
              <a:rPr lang="en-US" sz="2400" dirty="0">
                <a:gradFill flip="none" rotWithShape="1">
                  <a:gsLst>
                    <a:gs pos="0">
                      <a:srgbClr val="2A7CD0"/>
                    </a:gs>
                    <a:gs pos="99000">
                      <a:schemeClr val="tx2"/>
                    </a:gs>
                  </a:gsLst>
                  <a:lin ang="2700000" scaled="1"/>
                  <a:tileRect/>
                </a:gradFill>
                <a:latin typeface="+mj-lt"/>
                <a:cs typeface="Segoe UI" pitchFamily="34" charset="0"/>
              </a:rPr>
              <a:t>1</a:t>
            </a:r>
          </a:p>
        </p:txBody>
      </p:sp>
      <p:sp>
        <p:nvSpPr>
          <p:cNvPr id="63" name="TextBox 62">
            <a:extLst>
              <a:ext uri="{FF2B5EF4-FFF2-40B4-BE49-F238E27FC236}">
                <a16:creationId xmlns:a16="http://schemas.microsoft.com/office/drawing/2014/main" id="{912B4CF5-38CA-0B2C-2E85-2A8A6517EA70}"/>
              </a:ext>
            </a:extLst>
          </p:cNvPr>
          <p:cNvSpPr txBox="1">
            <a:spLocks/>
          </p:cNvSpPr>
          <p:nvPr/>
        </p:nvSpPr>
        <p:spPr>
          <a:xfrm>
            <a:off x="4452339" y="912314"/>
            <a:ext cx="6946508" cy="492443"/>
          </a:xfrm>
          <a:prstGeom prst="rect">
            <a:avLst/>
          </a:prstGeom>
          <a:noFill/>
        </p:spPr>
        <p:txBody>
          <a:bodyPr wrap="square" lIns="0" tIns="0" rIns="0" bIns="0" rtlCol="0" anchor="ctr">
            <a:spAutoFit/>
          </a:bodyPr>
          <a:lstStyle/>
          <a:p>
            <a:pPr marL="0" marR="0" lvl="0" indent="0" algn="l" defTabSz="896094" rtl="0" eaLnBrk="1" fontAlgn="base" latinLnBrk="0" hangingPunct="1">
              <a:lnSpc>
                <a:spcPct val="100000"/>
              </a:lnSpc>
              <a:spcBef>
                <a:spcPct val="0"/>
              </a:spcBef>
              <a:spcAft>
                <a:spcPts val="1153"/>
              </a:spcAft>
              <a:buClrTx/>
              <a:buSzTx/>
              <a:buFontTx/>
              <a:buNone/>
              <a:tabLst/>
              <a:defRPr/>
            </a:pP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CALs must be purchased separately. </a:t>
            </a:r>
            <a:r>
              <a:rPr lang="en-US" sz="1600" kern="0" spc="-20" dirty="0">
                <a:solidFill>
                  <a:srgbClr val="000000"/>
                </a:solidFill>
                <a:ea typeface="Segoe UI" pitchFamily="34" charset="0"/>
                <a:cs typeface="Segoe UI" pitchFamily="34" charset="0"/>
              </a:rPr>
              <a:t>T</a:t>
            </a: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hey are not included with the Server 2025 operating </a:t>
            </a:r>
            <a:r>
              <a:rPr lang="en-US" sz="1600" kern="0" spc="-20" dirty="0">
                <a:solidFill>
                  <a:srgbClr val="000000"/>
                </a:solidFill>
                <a:ea typeface="Segoe UI" pitchFamily="34" charset="0"/>
                <a:cs typeface="Segoe UI" pitchFamily="34" charset="0"/>
              </a:rPr>
              <a:t>system</a:t>
            </a: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a:t>
            </a:r>
          </a:p>
        </p:txBody>
      </p:sp>
      <p:sp>
        <p:nvSpPr>
          <p:cNvPr id="14" name="Graphic 14">
            <a:extLst>
              <a:ext uri="{FF2B5EF4-FFF2-40B4-BE49-F238E27FC236}">
                <a16:creationId xmlns:a16="http://schemas.microsoft.com/office/drawing/2014/main" id="{555E6774-A39F-311A-3752-D80162DA1E0B}"/>
              </a:ext>
              <a:ext uri="{C183D7F6-B498-43B3-948B-1728B52AA6E4}">
                <adec:decorative xmlns:adec="http://schemas.microsoft.com/office/drawing/2017/decorative" val="0"/>
              </a:ext>
            </a:extLst>
          </p:cNvPr>
          <p:cNvSpPr>
            <a:spLocks/>
          </p:cNvSpPr>
          <p:nvPr/>
        </p:nvSpPr>
        <p:spPr>
          <a:xfrm>
            <a:off x="3626969" y="1767795"/>
            <a:ext cx="591091" cy="591231"/>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400" dirty="0">
                <a:gradFill flip="none" rotWithShape="1">
                  <a:gsLst>
                    <a:gs pos="0">
                      <a:srgbClr val="2A7CD0"/>
                    </a:gs>
                    <a:gs pos="99000">
                      <a:schemeClr val="tx2"/>
                    </a:gs>
                  </a:gsLst>
                  <a:lin ang="2700000" scaled="1"/>
                  <a:tileRect/>
                </a:gradFill>
                <a:latin typeface="+mj-lt"/>
                <a:cs typeface="Segoe UI" pitchFamily="34" charset="0"/>
              </a:rPr>
              <a:t>2</a:t>
            </a:r>
            <a:endParaRPr lang="en-US" sz="24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64" name="TextBox 63">
            <a:extLst>
              <a:ext uri="{FF2B5EF4-FFF2-40B4-BE49-F238E27FC236}">
                <a16:creationId xmlns:a16="http://schemas.microsoft.com/office/drawing/2014/main" id="{A5DE4B62-9BF2-5F61-4667-59EF3A4470BD}"/>
              </a:ext>
            </a:extLst>
          </p:cNvPr>
          <p:cNvSpPr txBox="1"/>
          <p:nvPr/>
        </p:nvSpPr>
        <p:spPr>
          <a:xfrm>
            <a:off x="4452339" y="1817189"/>
            <a:ext cx="6946508" cy="492443"/>
          </a:xfrm>
          <a:prstGeom prst="rect">
            <a:avLst/>
          </a:prstGeom>
          <a:noFill/>
        </p:spPr>
        <p:txBody>
          <a:bodyPr wrap="square" lIns="0" tIns="0" rIns="0" bIns="0" rtlCol="0" anchor="ctr">
            <a:spAutoFit/>
          </a:bodyPr>
          <a:lstStyle/>
          <a:p>
            <a:pPr marL="0" marR="0" lvl="0" indent="0" algn="l" defTabSz="896094" rtl="0" eaLnBrk="1" fontAlgn="base" latinLnBrk="0" hangingPunct="1">
              <a:lnSpc>
                <a:spcPct val="100000"/>
              </a:lnSpc>
              <a:spcBef>
                <a:spcPct val="0"/>
              </a:spcBef>
              <a:spcAft>
                <a:spcPts val="1153"/>
              </a:spcAft>
              <a:buClrTx/>
              <a:buSzTx/>
              <a:buFontTx/>
              <a:buNone/>
              <a:tabLst/>
              <a:defRPr/>
            </a:pP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To be compliant, customers must buy Windows Server CALs for users or devices that access the server.</a:t>
            </a:r>
          </a:p>
        </p:txBody>
      </p:sp>
      <p:sp>
        <p:nvSpPr>
          <p:cNvPr id="17" name="Graphic 14">
            <a:extLst>
              <a:ext uri="{FF2B5EF4-FFF2-40B4-BE49-F238E27FC236}">
                <a16:creationId xmlns:a16="http://schemas.microsoft.com/office/drawing/2014/main" id="{5BE6DCD0-F9C6-90CE-BFF3-52269A93E704}"/>
              </a:ext>
              <a:ext uri="{C183D7F6-B498-43B3-948B-1728B52AA6E4}">
                <adec:decorative xmlns:adec="http://schemas.microsoft.com/office/drawing/2017/decorative" val="0"/>
              </a:ext>
            </a:extLst>
          </p:cNvPr>
          <p:cNvSpPr>
            <a:spLocks/>
          </p:cNvSpPr>
          <p:nvPr/>
        </p:nvSpPr>
        <p:spPr>
          <a:xfrm>
            <a:off x="3626969" y="2672670"/>
            <a:ext cx="591091" cy="591231"/>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400" dirty="0">
                <a:gradFill flip="none" rotWithShape="1">
                  <a:gsLst>
                    <a:gs pos="0">
                      <a:srgbClr val="2A7CD0"/>
                    </a:gs>
                    <a:gs pos="99000">
                      <a:schemeClr val="tx2"/>
                    </a:gs>
                  </a:gsLst>
                  <a:lin ang="2700000" scaled="1"/>
                  <a:tileRect/>
                </a:gradFill>
                <a:latin typeface="+mj-lt"/>
                <a:cs typeface="Segoe UI" pitchFamily="34" charset="0"/>
              </a:rPr>
              <a:t>3</a:t>
            </a:r>
            <a:endParaRPr lang="en-US" sz="24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65" name="TextBox 64">
            <a:extLst>
              <a:ext uri="{FF2B5EF4-FFF2-40B4-BE49-F238E27FC236}">
                <a16:creationId xmlns:a16="http://schemas.microsoft.com/office/drawing/2014/main" id="{51A8EAB2-8E93-38AC-46AF-773E97110BE0}"/>
              </a:ext>
            </a:extLst>
          </p:cNvPr>
          <p:cNvSpPr txBox="1"/>
          <p:nvPr/>
        </p:nvSpPr>
        <p:spPr>
          <a:xfrm>
            <a:off x="4452339" y="2722064"/>
            <a:ext cx="6946508" cy="492443"/>
          </a:xfrm>
          <a:prstGeom prst="rect">
            <a:avLst/>
          </a:prstGeom>
          <a:noFill/>
        </p:spPr>
        <p:txBody>
          <a:bodyPr wrap="square" lIns="0" tIns="0" rIns="0" bIns="0" rtlCol="0" anchor="ctr">
            <a:spAutoFit/>
          </a:bodyPr>
          <a:lstStyle/>
          <a:p>
            <a:pPr marL="0" marR="0" lvl="0" indent="0" algn="l" defTabSz="896094" rtl="0" eaLnBrk="1" fontAlgn="base" latinLnBrk="0" hangingPunct="1">
              <a:lnSpc>
                <a:spcPct val="100000"/>
              </a:lnSpc>
              <a:spcBef>
                <a:spcPct val="0"/>
              </a:spcBef>
              <a:spcAft>
                <a:spcPts val="1153"/>
              </a:spcAft>
              <a:buClrTx/>
              <a:buSzTx/>
              <a:buFontTx/>
              <a:buNone/>
              <a:tabLst/>
              <a:defRPr/>
            </a:pP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CALs are used in conjunction with Microsoft Server software licenses to allow users and devices to access and utilize the services of that server software.</a:t>
            </a:r>
          </a:p>
        </p:txBody>
      </p:sp>
      <p:sp>
        <p:nvSpPr>
          <p:cNvPr id="20" name="Graphic 14">
            <a:extLst>
              <a:ext uri="{FF2B5EF4-FFF2-40B4-BE49-F238E27FC236}">
                <a16:creationId xmlns:a16="http://schemas.microsoft.com/office/drawing/2014/main" id="{BC00C51A-A8E0-7443-877F-238DF97882EB}"/>
              </a:ext>
              <a:ext uri="{C183D7F6-B498-43B3-948B-1728B52AA6E4}">
                <adec:decorative xmlns:adec="http://schemas.microsoft.com/office/drawing/2017/decorative" val="0"/>
              </a:ext>
            </a:extLst>
          </p:cNvPr>
          <p:cNvSpPr>
            <a:spLocks/>
          </p:cNvSpPr>
          <p:nvPr/>
        </p:nvSpPr>
        <p:spPr>
          <a:xfrm>
            <a:off x="3626969" y="3577545"/>
            <a:ext cx="591091" cy="591231"/>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400" dirty="0">
                <a:gradFill flip="none" rotWithShape="1">
                  <a:gsLst>
                    <a:gs pos="0">
                      <a:srgbClr val="2A7CD0"/>
                    </a:gs>
                    <a:gs pos="99000">
                      <a:schemeClr val="tx2"/>
                    </a:gs>
                  </a:gsLst>
                  <a:lin ang="2700000" scaled="1"/>
                  <a:tileRect/>
                </a:gradFill>
                <a:latin typeface="+mj-lt"/>
                <a:cs typeface="Segoe UI" pitchFamily="34" charset="0"/>
              </a:rPr>
              <a:t>4</a:t>
            </a:r>
            <a:endParaRPr lang="en-US" sz="24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66" name="TextBox 65">
            <a:extLst>
              <a:ext uri="{FF2B5EF4-FFF2-40B4-BE49-F238E27FC236}">
                <a16:creationId xmlns:a16="http://schemas.microsoft.com/office/drawing/2014/main" id="{0BFFB4D5-8573-3BCD-BECC-5E4FF36B8B02}"/>
              </a:ext>
            </a:extLst>
          </p:cNvPr>
          <p:cNvSpPr txBox="1"/>
          <p:nvPr/>
        </p:nvSpPr>
        <p:spPr>
          <a:xfrm>
            <a:off x="4452339" y="3750050"/>
            <a:ext cx="6946508" cy="246221"/>
          </a:xfrm>
          <a:prstGeom prst="rect">
            <a:avLst/>
          </a:prstGeom>
          <a:noFill/>
        </p:spPr>
        <p:txBody>
          <a:bodyPr wrap="square" lIns="0" tIns="0" rIns="0" bIns="0" rtlCol="0" anchor="ctr">
            <a:spAutoFit/>
          </a:bodyPr>
          <a:lstStyle/>
          <a:p>
            <a:pPr marL="0" marR="0" lvl="0" indent="0" algn="l" defTabSz="896094" rtl="0" eaLnBrk="1" fontAlgn="base" latinLnBrk="0" hangingPunct="1">
              <a:lnSpc>
                <a:spcPct val="100000"/>
              </a:lnSpc>
              <a:spcBef>
                <a:spcPct val="0"/>
              </a:spcBef>
              <a:spcAft>
                <a:spcPts val="1153"/>
              </a:spcAft>
              <a:buClrTx/>
              <a:buSzTx/>
              <a:buFontTx/>
              <a:buNone/>
              <a:tabLst/>
              <a:defRPr/>
            </a:pP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No CAL is needed for unauthenticated access through the </a:t>
            </a:r>
            <a:r>
              <a:rPr lang="en-US" sz="1600" kern="0" spc="-20" dirty="0">
                <a:solidFill>
                  <a:srgbClr val="000000"/>
                </a:solidFill>
                <a:ea typeface="Segoe UI" pitchFamily="34" charset="0"/>
                <a:cs typeface="Segoe UI" pitchFamily="34" charset="0"/>
              </a:rPr>
              <a:t>internet</a:t>
            </a: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a:t>
            </a:r>
          </a:p>
        </p:txBody>
      </p:sp>
      <p:sp>
        <p:nvSpPr>
          <p:cNvPr id="23" name="Graphic 14">
            <a:extLst>
              <a:ext uri="{FF2B5EF4-FFF2-40B4-BE49-F238E27FC236}">
                <a16:creationId xmlns:a16="http://schemas.microsoft.com/office/drawing/2014/main" id="{4691F7E2-4063-64D9-8E40-A685E9671639}"/>
              </a:ext>
              <a:ext uri="{C183D7F6-B498-43B3-948B-1728B52AA6E4}">
                <adec:decorative xmlns:adec="http://schemas.microsoft.com/office/drawing/2017/decorative" val="0"/>
              </a:ext>
            </a:extLst>
          </p:cNvPr>
          <p:cNvSpPr>
            <a:spLocks/>
          </p:cNvSpPr>
          <p:nvPr/>
        </p:nvSpPr>
        <p:spPr>
          <a:xfrm>
            <a:off x="3626969" y="4482420"/>
            <a:ext cx="591091" cy="591231"/>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400" dirty="0">
                <a:gradFill flip="none" rotWithShape="1">
                  <a:gsLst>
                    <a:gs pos="0">
                      <a:srgbClr val="2A7CD0"/>
                    </a:gs>
                    <a:gs pos="99000">
                      <a:schemeClr val="tx2"/>
                    </a:gs>
                  </a:gsLst>
                  <a:lin ang="2700000" scaled="1"/>
                  <a:tileRect/>
                </a:gradFill>
                <a:latin typeface="+mj-lt"/>
                <a:cs typeface="Segoe UI" pitchFamily="34" charset="0"/>
              </a:rPr>
              <a:t>5</a:t>
            </a:r>
            <a:endParaRPr lang="en-US" sz="24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67" name="TextBox 66">
            <a:extLst>
              <a:ext uri="{FF2B5EF4-FFF2-40B4-BE49-F238E27FC236}">
                <a16:creationId xmlns:a16="http://schemas.microsoft.com/office/drawing/2014/main" id="{A9723C9B-2149-49AD-1729-CC001528E7FF}"/>
              </a:ext>
            </a:extLst>
          </p:cNvPr>
          <p:cNvSpPr txBox="1"/>
          <p:nvPr/>
        </p:nvSpPr>
        <p:spPr>
          <a:xfrm>
            <a:off x="4452339" y="4531814"/>
            <a:ext cx="6946508" cy="492443"/>
          </a:xfrm>
          <a:prstGeom prst="rect">
            <a:avLst/>
          </a:prstGeom>
          <a:noFill/>
        </p:spPr>
        <p:txBody>
          <a:bodyPr wrap="square" lIns="0" tIns="0" rIns="0" bIns="0" rtlCol="0" anchor="ctr">
            <a:spAutoFit/>
          </a:bodyPr>
          <a:lstStyle/>
          <a:p>
            <a:pPr marL="0" marR="0" lvl="0" indent="0" algn="l" defTabSz="896094" rtl="0" eaLnBrk="1" fontAlgn="base" latinLnBrk="0" hangingPunct="1">
              <a:lnSpc>
                <a:spcPct val="100000"/>
              </a:lnSpc>
              <a:spcBef>
                <a:spcPct val="0"/>
              </a:spcBef>
              <a:spcAft>
                <a:spcPts val="1153"/>
              </a:spcAft>
              <a:buClrTx/>
              <a:buSzTx/>
              <a:buFontTx/>
              <a:buNone/>
              <a:tabLst/>
              <a:defRPr/>
            </a:pP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Device and User CALs, as well as Remote Desktop Services (RDS) devices and user CALs, can be used on the same server.</a:t>
            </a:r>
          </a:p>
        </p:txBody>
      </p:sp>
      <p:sp>
        <p:nvSpPr>
          <p:cNvPr id="26" name="Graphic 14">
            <a:extLst>
              <a:ext uri="{FF2B5EF4-FFF2-40B4-BE49-F238E27FC236}">
                <a16:creationId xmlns:a16="http://schemas.microsoft.com/office/drawing/2014/main" id="{D8549D95-974E-F1E5-4C88-17B339802431}"/>
              </a:ext>
              <a:ext uri="{C183D7F6-B498-43B3-948B-1728B52AA6E4}">
                <adec:decorative xmlns:adec="http://schemas.microsoft.com/office/drawing/2017/decorative" val="0"/>
              </a:ext>
            </a:extLst>
          </p:cNvPr>
          <p:cNvSpPr>
            <a:spLocks/>
          </p:cNvSpPr>
          <p:nvPr/>
        </p:nvSpPr>
        <p:spPr>
          <a:xfrm>
            <a:off x="3626969" y="5387295"/>
            <a:ext cx="591091" cy="591231"/>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400" dirty="0">
                <a:gradFill flip="none" rotWithShape="1">
                  <a:gsLst>
                    <a:gs pos="0">
                      <a:srgbClr val="2A7CD0"/>
                    </a:gs>
                    <a:gs pos="99000">
                      <a:schemeClr val="tx2"/>
                    </a:gs>
                  </a:gsLst>
                  <a:lin ang="2700000" scaled="1"/>
                  <a:tileRect/>
                </a:gradFill>
                <a:latin typeface="+mj-lt"/>
                <a:cs typeface="Segoe UI" pitchFamily="34" charset="0"/>
              </a:rPr>
              <a:t>6</a:t>
            </a:r>
            <a:endParaRPr lang="en-US" sz="24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68" name="TextBox 67">
            <a:extLst>
              <a:ext uri="{FF2B5EF4-FFF2-40B4-BE49-F238E27FC236}">
                <a16:creationId xmlns:a16="http://schemas.microsoft.com/office/drawing/2014/main" id="{24AF633F-E2AA-4BC4-A51F-82B3F066C90B}"/>
              </a:ext>
            </a:extLst>
          </p:cNvPr>
          <p:cNvSpPr txBox="1"/>
          <p:nvPr/>
        </p:nvSpPr>
        <p:spPr>
          <a:xfrm>
            <a:off x="4452339" y="5313579"/>
            <a:ext cx="6946508" cy="738664"/>
          </a:xfrm>
          <a:prstGeom prst="rect">
            <a:avLst/>
          </a:prstGeom>
          <a:noFill/>
        </p:spPr>
        <p:txBody>
          <a:bodyPr wrap="square" lIns="0" tIns="0" rIns="0" bIns="0" rtlCol="0" anchor="ctr">
            <a:spAutoFit/>
          </a:bodyPr>
          <a:lstStyle/>
          <a:p>
            <a:pPr marL="0" marR="0" lvl="0" indent="0" algn="l" defTabSz="896094" rtl="0" eaLnBrk="1" fontAlgn="base" latinLnBrk="0" hangingPunct="1">
              <a:lnSpc>
                <a:spcPct val="100000"/>
              </a:lnSpc>
              <a:spcBef>
                <a:spcPct val="0"/>
              </a:spcBef>
              <a:spcAft>
                <a:spcPts val="1153"/>
              </a:spcAft>
              <a:buClrTx/>
              <a:buSzTx/>
              <a:buFontTx/>
              <a:buNone/>
              <a:tabLst/>
              <a:defRPr/>
            </a:pPr>
            <a:r>
              <a:rPr kumimoji="0" lang="en-US" sz="1600" b="0" i="0" u="none" strike="noStrike" kern="0" cap="none" spc="-20" normalizeH="0" baseline="0" noProof="0" dirty="0">
                <a:ln>
                  <a:noFill/>
                </a:ln>
                <a:solidFill>
                  <a:srgbClr val="000000"/>
                </a:solidFill>
                <a:effectLst/>
                <a:uLnTx/>
                <a:uFillTx/>
                <a:ea typeface="Segoe UI" pitchFamily="34" charset="0"/>
                <a:cs typeface="Segoe UI" pitchFamily="34" charset="0"/>
              </a:rPr>
              <a:t>CALs are version-specific and may be used to access the corresponding version of Windows Server or any previous version. Software Assurance may be purchased for CALs.</a:t>
            </a:r>
            <a:r>
              <a:rPr kumimoji="0" lang="en-US" sz="1600" b="0" i="0" u="none" strike="noStrike" kern="0" cap="none" spc="-20" normalizeH="0" baseline="30000" noProof="0" dirty="0">
                <a:ln>
                  <a:noFill/>
                </a:ln>
                <a:solidFill>
                  <a:srgbClr val="000000"/>
                </a:solidFill>
                <a:effectLst/>
                <a:uLnTx/>
                <a:uFillTx/>
                <a:ea typeface="Segoe UI" pitchFamily="34" charset="0"/>
                <a:cs typeface="Segoe UI" pitchFamily="34" charset="0"/>
              </a:rPr>
              <a:t>1</a:t>
            </a:r>
          </a:p>
        </p:txBody>
      </p:sp>
      <p:sp>
        <p:nvSpPr>
          <p:cNvPr id="7" name="Rectangle 6">
            <a:extLst>
              <a:ext uri="{FF2B5EF4-FFF2-40B4-BE49-F238E27FC236}">
                <a16:creationId xmlns:a16="http://schemas.microsoft.com/office/drawing/2014/main" id="{9DD04964-2228-5010-68B4-F9D62D8D3073}"/>
              </a:ext>
            </a:extLst>
          </p:cNvPr>
          <p:cNvSpPr/>
          <p:nvPr/>
        </p:nvSpPr>
        <p:spPr bwMode="auto">
          <a:xfrm>
            <a:off x="584200" y="6451222"/>
            <a:ext cx="3377528" cy="12465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900" b="0" i="0" u="none" strike="noStrike" kern="1200" cap="none" spc="0" normalizeH="0" baseline="30000" noProof="0" dirty="0">
                <a:ln>
                  <a:noFill/>
                </a:ln>
                <a:solidFill>
                  <a:srgbClr val="FFFFFF"/>
                </a:solidFill>
                <a:effectLst/>
                <a:uLnTx/>
                <a:uFillTx/>
                <a:ea typeface="Segoe UI" pitchFamily="34" charset="0"/>
                <a:cs typeface="Segoe UI" pitchFamily="34" charset="0"/>
              </a:rPr>
              <a:t>1</a:t>
            </a:r>
            <a:r>
              <a:rPr kumimoji="0" lang="en-US" sz="900" b="0" i="0" u="none" strike="noStrike" kern="1200" cap="none" spc="0" normalizeH="0" baseline="0" noProof="0" dirty="0">
                <a:ln>
                  <a:noFill/>
                </a:ln>
                <a:solidFill>
                  <a:srgbClr val="FFFFFF"/>
                </a:solidFill>
                <a:effectLst/>
                <a:uLnTx/>
                <a:uFillTx/>
                <a:ea typeface="Segoe UI" pitchFamily="34" charset="0"/>
                <a:cs typeface="Segoe UI" pitchFamily="34" charset="0"/>
              </a:rPr>
              <a:t>Software Assurance may be purchased through Volume Licensing</a:t>
            </a:r>
          </a:p>
        </p:txBody>
      </p:sp>
      <p:sp>
        <p:nvSpPr>
          <p:cNvPr id="4" name="Slide Number Placeholder 4">
            <a:extLst>
              <a:ext uri="{FF2B5EF4-FFF2-40B4-BE49-F238E27FC236}">
                <a16:creationId xmlns:a16="http://schemas.microsoft.com/office/drawing/2014/main" id="{35DB369C-7051-375C-D848-DE6051C14610}"/>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solidFill>
                  <a:srgbClr val="FFFFFF"/>
                </a:solidFill>
              </a:rPr>
              <a:pPr/>
              <a:t>18</a:t>
            </a:fld>
            <a:endParaRPr lang="en-US" dirty="0">
              <a:solidFill>
                <a:srgbClr val="FFFFFF"/>
              </a:solidFill>
            </a:endParaRPr>
          </a:p>
        </p:txBody>
      </p:sp>
    </p:spTree>
    <p:extLst>
      <p:ext uri="{BB962C8B-B14F-4D97-AF65-F5344CB8AC3E}">
        <p14:creationId xmlns:p14="http://schemas.microsoft.com/office/powerpoint/2010/main" val="417650376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B0711083-DF05-780A-DB86-D85B7759E2D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2" y="2017713"/>
            <a:ext cx="12191675" cy="4840287"/>
          </a:xfrm>
          <a:custGeom>
            <a:avLst/>
            <a:gdLst>
              <a:gd name="connsiteX0" fmla="*/ 12191513 w 12191675"/>
              <a:gd name="connsiteY0" fmla="*/ 0 h 4840287"/>
              <a:gd name="connsiteX1" fmla="*/ 12191675 w 12191675"/>
              <a:gd name="connsiteY1" fmla="*/ 0 h 4840287"/>
              <a:gd name="connsiteX2" fmla="*/ 12191675 w 12191675"/>
              <a:gd name="connsiteY2" fmla="*/ 4840287 h 4840287"/>
              <a:gd name="connsiteX3" fmla="*/ 0 w 12191675"/>
              <a:gd name="connsiteY3" fmla="*/ 4840287 h 4840287"/>
              <a:gd name="connsiteX4" fmla="*/ 0 w 12191675"/>
              <a:gd name="connsiteY4" fmla="*/ 26394 h 4840287"/>
              <a:gd name="connsiteX5" fmla="*/ 12333 w 12191675"/>
              <a:gd name="connsiteY5" fmla="*/ 87478 h 4840287"/>
              <a:gd name="connsiteX6" fmla="*/ 158829 w 12191675"/>
              <a:gd name="connsiteY6" fmla="*/ 184582 h 4840287"/>
              <a:gd name="connsiteX7" fmla="*/ 12032522 w 12191675"/>
              <a:gd name="connsiteY7" fmla="*/ 184582 h 4840287"/>
              <a:gd name="connsiteX8" fmla="*/ 12191513 w 12191675"/>
              <a:gd name="connsiteY8" fmla="*/ 25591 h 484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675" h="4840287">
                <a:moveTo>
                  <a:pt x="12191513" y="0"/>
                </a:moveTo>
                <a:lnTo>
                  <a:pt x="12191675" y="0"/>
                </a:lnTo>
                <a:lnTo>
                  <a:pt x="12191675" y="4840287"/>
                </a:lnTo>
                <a:lnTo>
                  <a:pt x="0" y="4840287"/>
                </a:lnTo>
                <a:lnTo>
                  <a:pt x="0" y="26394"/>
                </a:lnTo>
                <a:lnTo>
                  <a:pt x="12333" y="87478"/>
                </a:lnTo>
                <a:cubicBezTo>
                  <a:pt x="36469" y="144542"/>
                  <a:pt x="92973" y="184582"/>
                  <a:pt x="158829" y="184582"/>
                </a:cubicBezTo>
                <a:lnTo>
                  <a:pt x="12032522" y="184582"/>
                </a:lnTo>
                <a:cubicBezTo>
                  <a:pt x="12120330" y="184582"/>
                  <a:pt x="12191513" y="113399"/>
                  <a:pt x="12191513" y="25591"/>
                </a:cubicBezTo>
                <a:close/>
              </a:path>
            </a:pathLst>
          </a:custGeom>
        </p:spPr>
      </p:pic>
      <p:sp>
        <p:nvSpPr>
          <p:cNvPr id="68" name="Freeform: Shape 67">
            <a:extLst>
              <a:ext uri="{FF2B5EF4-FFF2-40B4-BE49-F238E27FC236}">
                <a16:creationId xmlns:a16="http://schemas.microsoft.com/office/drawing/2014/main" id="{A879000D-AC1A-24A7-A28B-39484873BDD3}"/>
              </a:ext>
              <a:ext uri="{C183D7F6-B498-43B3-948B-1728B52AA6E4}">
                <adec:decorative xmlns:adec="http://schemas.microsoft.com/office/drawing/2017/decorative" val="1"/>
              </a:ext>
            </a:extLst>
          </p:cNvPr>
          <p:cNvSpPr/>
          <p:nvPr/>
        </p:nvSpPr>
        <p:spPr bwMode="auto">
          <a:xfrm>
            <a:off x="0" y="2017713"/>
            <a:ext cx="12192000" cy="4840287"/>
          </a:xfrm>
          <a:custGeom>
            <a:avLst/>
            <a:gdLst>
              <a:gd name="connsiteX0" fmla="*/ 12191675 w 12192000"/>
              <a:gd name="connsiteY0" fmla="*/ 0 h 4840287"/>
              <a:gd name="connsiteX1" fmla="*/ 12192000 w 12192000"/>
              <a:gd name="connsiteY1" fmla="*/ 0 h 4840287"/>
              <a:gd name="connsiteX2" fmla="*/ 12192000 w 12192000"/>
              <a:gd name="connsiteY2" fmla="*/ 4840287 h 4840287"/>
              <a:gd name="connsiteX3" fmla="*/ 0 w 12192000"/>
              <a:gd name="connsiteY3" fmla="*/ 4840287 h 4840287"/>
              <a:gd name="connsiteX4" fmla="*/ 0 w 12192000"/>
              <a:gd name="connsiteY4" fmla="*/ 4137 h 4840287"/>
              <a:gd name="connsiteX5" fmla="*/ 158991 w 12192000"/>
              <a:gd name="connsiteY5" fmla="*/ 163128 h 4840287"/>
              <a:gd name="connsiteX6" fmla="*/ 12032684 w 12192000"/>
              <a:gd name="connsiteY6" fmla="*/ 163128 h 4840287"/>
              <a:gd name="connsiteX7" fmla="*/ 12191675 w 12192000"/>
              <a:gd name="connsiteY7" fmla="*/ 4137 h 4840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840287">
                <a:moveTo>
                  <a:pt x="12191675" y="0"/>
                </a:moveTo>
                <a:lnTo>
                  <a:pt x="12192000" y="0"/>
                </a:lnTo>
                <a:lnTo>
                  <a:pt x="12192000" y="4840287"/>
                </a:lnTo>
                <a:lnTo>
                  <a:pt x="0" y="4840287"/>
                </a:lnTo>
                <a:lnTo>
                  <a:pt x="0" y="4137"/>
                </a:lnTo>
                <a:cubicBezTo>
                  <a:pt x="0" y="91945"/>
                  <a:pt x="71183" y="163128"/>
                  <a:pt x="158991" y="163128"/>
                </a:cubicBezTo>
                <a:lnTo>
                  <a:pt x="12032684" y="163128"/>
                </a:lnTo>
                <a:cubicBezTo>
                  <a:pt x="12120492" y="163128"/>
                  <a:pt x="12191675" y="91945"/>
                  <a:pt x="12191675" y="4137"/>
                </a:cubicBezTo>
                <a:close/>
              </a:path>
            </a:pathLst>
          </a:custGeom>
          <a:gradFill flip="none" rotWithShape="1">
            <a:gsLst>
              <a:gs pos="99000">
                <a:srgbClr val="13171F">
                  <a:alpha val="66000"/>
                </a:srgbClr>
              </a:gs>
              <a:gs pos="49000">
                <a:srgbClr val="13171F">
                  <a:alpha val="8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cxnSp>
        <p:nvCxnSpPr>
          <p:cNvPr id="3" name="Straight Connector 2">
            <a:extLst>
              <a:ext uri="{FF2B5EF4-FFF2-40B4-BE49-F238E27FC236}">
                <a16:creationId xmlns:a16="http://schemas.microsoft.com/office/drawing/2014/main" id="{C34951A0-CAA7-4189-9421-360C8D9B370F}"/>
              </a:ext>
              <a:ext uri="{C183D7F6-B498-43B3-948B-1728B52AA6E4}">
                <adec:decorative xmlns:adec="http://schemas.microsoft.com/office/drawing/2017/decorative" val="1"/>
              </a:ext>
            </a:extLst>
          </p:cNvPr>
          <p:cNvCxnSpPr>
            <a:cxnSpLocks/>
            <a:stCxn id="12" idx="6"/>
            <a:endCxn id="9" idx="2"/>
          </p:cNvCxnSpPr>
          <p:nvPr/>
        </p:nvCxnSpPr>
        <p:spPr>
          <a:xfrm flipV="1">
            <a:off x="831878" y="4136435"/>
            <a:ext cx="8480583" cy="4523"/>
          </a:xfrm>
          <a:prstGeom prst="line">
            <a:avLst/>
          </a:prstGeom>
          <a:ln w="12700" cap="rnd">
            <a:solidFill>
              <a:srgbClr val="0078D4"/>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5F99AE4F-33C3-4292-A785-247153976784}"/>
              </a:ext>
              <a:ext uri="{C183D7F6-B498-43B3-948B-1728B52AA6E4}">
                <adec:decorative xmlns:adec="http://schemas.microsoft.com/office/drawing/2017/decorative" val="1"/>
              </a:ext>
            </a:extLst>
          </p:cNvPr>
          <p:cNvSpPr/>
          <p:nvPr/>
        </p:nvSpPr>
        <p:spPr bwMode="auto">
          <a:xfrm>
            <a:off x="9312461" y="2989558"/>
            <a:ext cx="2293753" cy="2293753"/>
          </a:xfrm>
          <a:prstGeom prst="ellipse">
            <a:avLst/>
          </a:prstGeom>
          <a:noFill/>
          <a:ln w="12700">
            <a:gradFill>
              <a:gsLst>
                <a:gs pos="0">
                  <a:srgbClr val="0078D4"/>
                </a:gs>
                <a:gs pos="12000">
                  <a:srgbClr val="50E5FF"/>
                </a:gs>
              </a:gsLst>
              <a:lin ang="0" scaled="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solidFill>
                  <a:srgbClr val="FFFFFF"/>
                </a:solidFill>
              </a:ln>
              <a:solidFill>
                <a:schemeClr val="tx1"/>
              </a:solidFill>
              <a:effectLst/>
              <a:uLnTx/>
              <a:uFillTx/>
              <a:latin typeface="Segoe UI"/>
              <a:ea typeface="Segoe UI" pitchFamily="34" charset="0"/>
              <a:cs typeface="Segoe UI" pitchFamily="34" charset="0"/>
            </a:endParaRPr>
          </a:p>
        </p:txBody>
      </p:sp>
      <p:sp>
        <p:nvSpPr>
          <p:cNvPr id="7" name="Oval 6">
            <a:extLst>
              <a:ext uri="{FF2B5EF4-FFF2-40B4-BE49-F238E27FC236}">
                <a16:creationId xmlns:a16="http://schemas.microsoft.com/office/drawing/2014/main" id="{FB31336A-0016-4C33-8F9F-4CB8D47E6EA8}"/>
              </a:ext>
              <a:ext uri="{C183D7F6-B498-43B3-948B-1728B52AA6E4}">
                <adec:decorative xmlns:adec="http://schemas.microsoft.com/office/drawing/2017/decorative" val="1"/>
              </a:ext>
            </a:extLst>
          </p:cNvPr>
          <p:cNvSpPr/>
          <p:nvPr/>
        </p:nvSpPr>
        <p:spPr bwMode="auto">
          <a:xfrm>
            <a:off x="1903181"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26" name="Oval 25">
            <a:extLst>
              <a:ext uri="{FF2B5EF4-FFF2-40B4-BE49-F238E27FC236}">
                <a16:creationId xmlns:a16="http://schemas.microsoft.com/office/drawing/2014/main" id="{1C4CD56D-E6C7-4D50-AA00-3EB8717E3F31}"/>
              </a:ext>
              <a:ext uri="{C183D7F6-B498-43B3-948B-1728B52AA6E4}">
                <adec:decorative xmlns:adec="http://schemas.microsoft.com/office/drawing/2017/decorative" val="1"/>
              </a:ext>
            </a:extLst>
          </p:cNvPr>
          <p:cNvSpPr/>
          <p:nvPr/>
        </p:nvSpPr>
        <p:spPr bwMode="auto">
          <a:xfrm>
            <a:off x="3037809"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27" name="Oval 26">
            <a:extLst>
              <a:ext uri="{FF2B5EF4-FFF2-40B4-BE49-F238E27FC236}">
                <a16:creationId xmlns:a16="http://schemas.microsoft.com/office/drawing/2014/main" id="{5545EACA-D37E-4665-BD78-D1882B3D587A}"/>
              </a:ext>
              <a:ext uri="{C183D7F6-B498-43B3-948B-1728B52AA6E4}">
                <adec:decorative xmlns:adec="http://schemas.microsoft.com/office/drawing/2017/decorative" val="1"/>
              </a:ext>
            </a:extLst>
          </p:cNvPr>
          <p:cNvSpPr/>
          <p:nvPr/>
        </p:nvSpPr>
        <p:spPr bwMode="auto">
          <a:xfrm>
            <a:off x="4172437"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28" name="Oval 27">
            <a:extLst>
              <a:ext uri="{FF2B5EF4-FFF2-40B4-BE49-F238E27FC236}">
                <a16:creationId xmlns:a16="http://schemas.microsoft.com/office/drawing/2014/main" id="{1AEE4ECC-D873-48C9-ACB5-5C6579535627}"/>
              </a:ext>
              <a:ext uri="{C183D7F6-B498-43B3-948B-1728B52AA6E4}">
                <adec:decorative xmlns:adec="http://schemas.microsoft.com/office/drawing/2017/decorative" val="1"/>
              </a:ext>
            </a:extLst>
          </p:cNvPr>
          <p:cNvSpPr/>
          <p:nvPr/>
        </p:nvSpPr>
        <p:spPr bwMode="auto">
          <a:xfrm>
            <a:off x="5307065"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29" name="Oval 28">
            <a:extLst>
              <a:ext uri="{FF2B5EF4-FFF2-40B4-BE49-F238E27FC236}">
                <a16:creationId xmlns:a16="http://schemas.microsoft.com/office/drawing/2014/main" id="{D11158E1-F12B-4954-8500-7CB5A0E8892E}"/>
              </a:ext>
              <a:ext uri="{C183D7F6-B498-43B3-948B-1728B52AA6E4}">
                <adec:decorative xmlns:adec="http://schemas.microsoft.com/office/drawing/2017/decorative" val="1"/>
              </a:ext>
            </a:extLst>
          </p:cNvPr>
          <p:cNvSpPr/>
          <p:nvPr/>
        </p:nvSpPr>
        <p:spPr bwMode="auto">
          <a:xfrm>
            <a:off x="6441693"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33" name="Oval 32">
            <a:extLst>
              <a:ext uri="{FF2B5EF4-FFF2-40B4-BE49-F238E27FC236}">
                <a16:creationId xmlns:a16="http://schemas.microsoft.com/office/drawing/2014/main" id="{AF7F8C88-3797-48B4-8168-5694B927E20A}"/>
              </a:ext>
              <a:ext uri="{C183D7F6-B498-43B3-948B-1728B52AA6E4}">
                <adec:decorative xmlns:adec="http://schemas.microsoft.com/office/drawing/2017/decorative" val="1"/>
              </a:ext>
            </a:extLst>
          </p:cNvPr>
          <p:cNvSpPr/>
          <p:nvPr/>
        </p:nvSpPr>
        <p:spPr bwMode="auto">
          <a:xfrm>
            <a:off x="7576321"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34" name="Oval 33">
            <a:extLst>
              <a:ext uri="{FF2B5EF4-FFF2-40B4-BE49-F238E27FC236}">
                <a16:creationId xmlns:a16="http://schemas.microsoft.com/office/drawing/2014/main" id="{E068851B-B51B-41FB-9276-8943D79C013E}"/>
              </a:ext>
              <a:ext uri="{C183D7F6-B498-43B3-948B-1728B52AA6E4}">
                <adec:decorative xmlns:adec="http://schemas.microsoft.com/office/drawing/2017/decorative" val="1"/>
              </a:ext>
            </a:extLst>
          </p:cNvPr>
          <p:cNvSpPr/>
          <p:nvPr/>
        </p:nvSpPr>
        <p:spPr bwMode="auto">
          <a:xfrm>
            <a:off x="8710947"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12" name="Oval 11">
            <a:extLst>
              <a:ext uri="{FF2B5EF4-FFF2-40B4-BE49-F238E27FC236}">
                <a16:creationId xmlns:a16="http://schemas.microsoft.com/office/drawing/2014/main" id="{033C263C-2525-5FC0-0B8C-BBF7B56318A2}"/>
              </a:ext>
              <a:ext uri="{C183D7F6-B498-43B3-948B-1728B52AA6E4}">
                <adec:decorative xmlns:adec="http://schemas.microsoft.com/office/drawing/2017/decorative" val="1"/>
              </a:ext>
            </a:extLst>
          </p:cNvPr>
          <p:cNvSpPr/>
          <p:nvPr/>
        </p:nvSpPr>
        <p:spPr bwMode="auto">
          <a:xfrm>
            <a:off x="768553" y="4109295"/>
            <a:ext cx="63325" cy="63325"/>
          </a:xfrm>
          <a:prstGeom prst="ellipse">
            <a:avLst/>
          </a:prstGeom>
          <a:solidFill>
            <a:srgbClr val="0078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chemeClr val="bg1"/>
              </a:solidFill>
              <a:effectLst/>
              <a:uLnTx/>
              <a:uFillTx/>
              <a:latin typeface="Segoe UI"/>
              <a:ea typeface="Segoe UI" pitchFamily="34" charset="0"/>
              <a:cs typeface="Segoe UI" pitchFamily="34" charset="0"/>
            </a:endParaRPr>
          </a:p>
        </p:txBody>
      </p:sp>
      <p:sp>
        <p:nvSpPr>
          <p:cNvPr id="23" name="Oval 22">
            <a:extLst>
              <a:ext uri="{FF2B5EF4-FFF2-40B4-BE49-F238E27FC236}">
                <a16:creationId xmlns:a16="http://schemas.microsoft.com/office/drawing/2014/main" id="{8D70C8F9-3667-2ADD-7B9D-84460C3EFCD2}"/>
              </a:ext>
              <a:ext uri="{C183D7F6-B498-43B3-948B-1728B52AA6E4}">
                <adec:decorative xmlns:adec="http://schemas.microsoft.com/office/drawing/2017/decorative" val="1"/>
              </a:ext>
            </a:extLst>
          </p:cNvPr>
          <p:cNvSpPr/>
          <p:nvPr/>
        </p:nvSpPr>
        <p:spPr bwMode="auto">
          <a:xfrm rot="10800000" flipV="1">
            <a:off x="664672"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5" name="Oval 24">
            <a:extLst>
              <a:ext uri="{FF2B5EF4-FFF2-40B4-BE49-F238E27FC236}">
                <a16:creationId xmlns:a16="http://schemas.microsoft.com/office/drawing/2014/main" id="{EA4A951E-6EEC-C164-848D-F341764BBD10}"/>
              </a:ext>
              <a:ext uri="{C183D7F6-B498-43B3-948B-1728B52AA6E4}">
                <adec:decorative xmlns:adec="http://schemas.microsoft.com/office/drawing/2017/decorative" val="1"/>
              </a:ext>
            </a:extLst>
          </p:cNvPr>
          <p:cNvSpPr/>
          <p:nvPr/>
        </p:nvSpPr>
        <p:spPr bwMode="auto">
          <a:xfrm rot="10800000" flipV="1">
            <a:off x="1799300"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0" name="Oval 29">
            <a:extLst>
              <a:ext uri="{FF2B5EF4-FFF2-40B4-BE49-F238E27FC236}">
                <a16:creationId xmlns:a16="http://schemas.microsoft.com/office/drawing/2014/main" id="{0C85D3DA-0E44-AC14-6CA1-F93583B98C46}"/>
              </a:ext>
              <a:ext uri="{C183D7F6-B498-43B3-948B-1728B52AA6E4}">
                <adec:decorative xmlns:adec="http://schemas.microsoft.com/office/drawing/2017/decorative" val="1"/>
              </a:ext>
            </a:extLst>
          </p:cNvPr>
          <p:cNvSpPr/>
          <p:nvPr/>
        </p:nvSpPr>
        <p:spPr bwMode="auto">
          <a:xfrm rot="10800000" flipV="1">
            <a:off x="2933928"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1" name="Oval 30">
            <a:extLst>
              <a:ext uri="{FF2B5EF4-FFF2-40B4-BE49-F238E27FC236}">
                <a16:creationId xmlns:a16="http://schemas.microsoft.com/office/drawing/2014/main" id="{E8A1635D-1A57-1517-D3FA-BAFD95450F62}"/>
              </a:ext>
              <a:ext uri="{C183D7F6-B498-43B3-948B-1728B52AA6E4}">
                <adec:decorative xmlns:adec="http://schemas.microsoft.com/office/drawing/2017/decorative" val="1"/>
              </a:ext>
            </a:extLst>
          </p:cNvPr>
          <p:cNvSpPr/>
          <p:nvPr/>
        </p:nvSpPr>
        <p:spPr bwMode="auto">
          <a:xfrm rot="10800000" flipV="1">
            <a:off x="4068556"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5" name="Oval 34">
            <a:extLst>
              <a:ext uri="{FF2B5EF4-FFF2-40B4-BE49-F238E27FC236}">
                <a16:creationId xmlns:a16="http://schemas.microsoft.com/office/drawing/2014/main" id="{C377D16B-CCBF-E42E-1A5A-465B0234488B}"/>
              </a:ext>
              <a:ext uri="{C183D7F6-B498-43B3-948B-1728B52AA6E4}">
                <adec:decorative xmlns:adec="http://schemas.microsoft.com/office/drawing/2017/decorative" val="1"/>
              </a:ext>
            </a:extLst>
          </p:cNvPr>
          <p:cNvSpPr/>
          <p:nvPr/>
        </p:nvSpPr>
        <p:spPr bwMode="auto">
          <a:xfrm rot="10800000" flipV="1">
            <a:off x="5203184"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8" name="Oval 37">
            <a:extLst>
              <a:ext uri="{FF2B5EF4-FFF2-40B4-BE49-F238E27FC236}">
                <a16:creationId xmlns:a16="http://schemas.microsoft.com/office/drawing/2014/main" id="{4A8218D0-9DF5-5CB5-E64F-33F4D4075C59}"/>
              </a:ext>
              <a:ext uri="{C183D7F6-B498-43B3-948B-1728B52AA6E4}">
                <adec:decorative xmlns:adec="http://schemas.microsoft.com/office/drawing/2017/decorative" val="1"/>
              </a:ext>
            </a:extLst>
          </p:cNvPr>
          <p:cNvSpPr/>
          <p:nvPr/>
        </p:nvSpPr>
        <p:spPr bwMode="auto">
          <a:xfrm rot="10800000" flipV="1">
            <a:off x="6337813"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9" name="Oval 38">
            <a:extLst>
              <a:ext uri="{FF2B5EF4-FFF2-40B4-BE49-F238E27FC236}">
                <a16:creationId xmlns:a16="http://schemas.microsoft.com/office/drawing/2014/main" id="{4F973FC5-2583-23AE-1F60-DF3F2E36219B}"/>
              </a:ext>
              <a:ext uri="{C183D7F6-B498-43B3-948B-1728B52AA6E4}">
                <adec:decorative xmlns:adec="http://schemas.microsoft.com/office/drawing/2017/decorative" val="1"/>
              </a:ext>
            </a:extLst>
          </p:cNvPr>
          <p:cNvSpPr/>
          <p:nvPr/>
        </p:nvSpPr>
        <p:spPr bwMode="auto">
          <a:xfrm rot="10800000" flipV="1">
            <a:off x="7472441"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40" name="Oval 39">
            <a:extLst>
              <a:ext uri="{FF2B5EF4-FFF2-40B4-BE49-F238E27FC236}">
                <a16:creationId xmlns:a16="http://schemas.microsoft.com/office/drawing/2014/main" id="{7C0A0395-77E0-C03F-371E-1F61C706F864}"/>
              </a:ext>
              <a:ext uri="{C183D7F6-B498-43B3-948B-1728B52AA6E4}">
                <adec:decorative xmlns:adec="http://schemas.microsoft.com/office/drawing/2017/decorative" val="1"/>
              </a:ext>
            </a:extLst>
          </p:cNvPr>
          <p:cNvSpPr/>
          <p:nvPr/>
        </p:nvSpPr>
        <p:spPr bwMode="auto">
          <a:xfrm rot="10800000" flipV="1">
            <a:off x="8607066" y="3671139"/>
            <a:ext cx="271087" cy="271087"/>
          </a:xfrm>
          <a:prstGeom prst="ellipse">
            <a:avLst/>
          </a:prstGeom>
          <a:gradFill flip="none" rotWithShape="1">
            <a:gsLst>
              <a:gs pos="99000">
                <a:schemeClr val="tx1">
                  <a:lumMod val="50000"/>
                  <a:lumOff val="50000"/>
                </a:schemeClr>
              </a:gs>
              <a:gs pos="56000">
                <a:schemeClr val="tx1">
                  <a:lumMod val="75000"/>
                  <a:lumOff val="25000"/>
                </a:schemeClr>
              </a:gs>
              <a:gs pos="0">
                <a:schemeClr val="tx1"/>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41" name="Oval 40">
            <a:extLst>
              <a:ext uri="{FF2B5EF4-FFF2-40B4-BE49-F238E27FC236}">
                <a16:creationId xmlns:a16="http://schemas.microsoft.com/office/drawing/2014/main" id="{2C95E84D-4D8C-9774-9B41-2E8D14B58616}"/>
              </a:ext>
              <a:ext uri="{C183D7F6-B498-43B3-948B-1728B52AA6E4}">
                <adec:decorative xmlns:adec="http://schemas.microsoft.com/office/drawing/2017/decorative" val="1"/>
              </a:ext>
            </a:extLst>
          </p:cNvPr>
          <p:cNvSpPr/>
          <p:nvPr/>
        </p:nvSpPr>
        <p:spPr bwMode="auto">
          <a:xfrm flipH="1">
            <a:off x="10098276" y="3387171"/>
            <a:ext cx="722124" cy="722124"/>
          </a:xfrm>
          <a:prstGeom prst="ellipse">
            <a:avLst/>
          </a:prstGeom>
          <a:gradFill flip="none" rotWithShape="1">
            <a:gsLst>
              <a:gs pos="99000">
                <a:schemeClr val="tx2">
                  <a:lumMod val="10000"/>
                  <a:lumOff val="90000"/>
                </a:schemeClr>
              </a:gs>
              <a:gs pos="79000">
                <a:schemeClr val="tx1">
                  <a:lumMod val="25000"/>
                  <a:lumOff val="75000"/>
                </a:schemeClr>
              </a:gs>
              <a:gs pos="3738">
                <a:schemeClr val="tx1">
                  <a:lumMod val="90000"/>
                  <a:lumOff val="10000"/>
                </a:schemeClr>
              </a:gs>
              <a:gs pos="59000">
                <a:schemeClr val="tx1">
                  <a:lumMod val="50000"/>
                  <a:lumOff val="50000"/>
                </a:schemeClr>
              </a:gs>
            </a:gsLst>
            <a:path path="circle">
              <a:fillToRect l="100000" t="100000"/>
            </a:path>
            <a:tileRect r="-100000" b="-100000"/>
          </a:gradFill>
          <a:ln>
            <a:noFill/>
            <a:headEnd type="none" w="med" len="med"/>
            <a:tailEnd type="none" w="med" len="med"/>
          </a:ln>
          <a:effectLst>
            <a:outerShdw blurRad="330200" dist="38100" dir="5400000" algn="t" rotWithShape="0">
              <a:prstClr val="black">
                <a:alpha val="57000"/>
              </a:prstClr>
            </a:outerShdw>
          </a:effectLst>
          <a:scene3d>
            <a:camera prst="orthographicFront"/>
            <a:lightRig rig="harsh" dir="t"/>
          </a:scene3d>
          <a:sp3d extrusionH="165100" prstMaterial="softEdge"/>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cs typeface="Segoe UI" pitchFamily="34" charset="0"/>
            </a:endParaRPr>
          </a:p>
        </p:txBody>
      </p:sp>
      <p:sp>
        <p:nvSpPr>
          <p:cNvPr id="77" name="Rectangle: Top Corners Rounded 76">
            <a:extLst>
              <a:ext uri="{FF2B5EF4-FFF2-40B4-BE49-F238E27FC236}">
                <a16:creationId xmlns:a16="http://schemas.microsoft.com/office/drawing/2014/main" id="{BC2CD142-D39D-17DA-B7E7-07FDF5F5B1FF}"/>
              </a:ext>
              <a:ext uri="{C183D7F6-B498-43B3-948B-1728B52AA6E4}">
                <adec:decorative xmlns:adec="http://schemas.microsoft.com/office/drawing/2017/decorative" val="1"/>
              </a:ext>
            </a:extLst>
          </p:cNvPr>
          <p:cNvSpPr/>
          <p:nvPr/>
        </p:nvSpPr>
        <p:spPr bwMode="auto">
          <a:xfrm>
            <a:off x="0" y="6362685"/>
            <a:ext cx="12191675" cy="495316"/>
          </a:xfrm>
          <a:prstGeom prst="round2SameRect">
            <a:avLst>
              <a:gd name="adj1" fmla="val 50000"/>
              <a:gd name="adj2" fmla="val 0"/>
            </a:avLst>
          </a:prstGeom>
          <a:gradFill flip="none" rotWithShape="1">
            <a:gsLst>
              <a:gs pos="0">
                <a:srgbClr val="2A7CD0">
                  <a:alpha val="21000"/>
                </a:srgbClr>
              </a:gs>
              <a:gs pos="100000">
                <a:schemeClr val="tx1">
                  <a:alpha val="17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75" name="Freeform: Shape 74">
            <a:extLst>
              <a:ext uri="{FF2B5EF4-FFF2-40B4-BE49-F238E27FC236}">
                <a16:creationId xmlns:a16="http://schemas.microsoft.com/office/drawing/2014/main" id="{E2F64AEA-AD0F-D6B4-F56F-F3855F0636D1}"/>
              </a:ext>
              <a:ext uri="{C183D7F6-B498-43B3-948B-1728B52AA6E4}">
                <adec:decorative xmlns:adec="http://schemas.microsoft.com/office/drawing/2017/decorative" val="1"/>
              </a:ext>
            </a:extLst>
          </p:cNvPr>
          <p:cNvSpPr/>
          <p:nvPr/>
        </p:nvSpPr>
        <p:spPr bwMode="auto">
          <a:xfrm>
            <a:off x="0" y="2017713"/>
            <a:ext cx="12191675" cy="242697"/>
          </a:xfrm>
          <a:custGeom>
            <a:avLst/>
            <a:gdLst>
              <a:gd name="connsiteX0" fmla="*/ 0 w 12191675"/>
              <a:gd name="connsiteY0" fmla="*/ 0 h 242697"/>
              <a:gd name="connsiteX1" fmla="*/ 158991 w 12191675"/>
              <a:gd name="connsiteY1" fmla="*/ 158991 h 242697"/>
              <a:gd name="connsiteX2" fmla="*/ 12032684 w 12191675"/>
              <a:gd name="connsiteY2" fmla="*/ 158991 h 242697"/>
              <a:gd name="connsiteX3" fmla="*/ 12191675 w 12191675"/>
              <a:gd name="connsiteY3" fmla="*/ 0 h 242697"/>
              <a:gd name="connsiteX4" fmla="*/ 12191675 w 12191675"/>
              <a:gd name="connsiteY4" fmla="*/ 83706 h 242697"/>
              <a:gd name="connsiteX5" fmla="*/ 12032684 w 12191675"/>
              <a:gd name="connsiteY5" fmla="*/ 242697 h 242697"/>
              <a:gd name="connsiteX6" fmla="*/ 158991 w 12191675"/>
              <a:gd name="connsiteY6" fmla="*/ 242697 h 242697"/>
              <a:gd name="connsiteX7" fmla="*/ 0 w 12191675"/>
              <a:gd name="connsiteY7" fmla="*/ 83706 h 24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675" h="242697">
                <a:moveTo>
                  <a:pt x="0" y="0"/>
                </a:moveTo>
                <a:cubicBezTo>
                  <a:pt x="0" y="87808"/>
                  <a:pt x="71183" y="158991"/>
                  <a:pt x="158991" y="158991"/>
                </a:cubicBezTo>
                <a:lnTo>
                  <a:pt x="12032684" y="158991"/>
                </a:lnTo>
                <a:cubicBezTo>
                  <a:pt x="12120492" y="158991"/>
                  <a:pt x="12191675" y="87808"/>
                  <a:pt x="12191675" y="0"/>
                </a:cubicBezTo>
                <a:lnTo>
                  <a:pt x="12191675" y="83706"/>
                </a:lnTo>
                <a:cubicBezTo>
                  <a:pt x="12191675" y="171514"/>
                  <a:pt x="12120492" y="242697"/>
                  <a:pt x="12032684" y="242697"/>
                </a:cubicBezTo>
                <a:lnTo>
                  <a:pt x="158991" y="242697"/>
                </a:lnTo>
                <a:cubicBezTo>
                  <a:pt x="71183" y="242697"/>
                  <a:pt x="0" y="171514"/>
                  <a:pt x="0" y="83706"/>
                </a:cubicBezTo>
                <a:close/>
              </a:path>
            </a:pathLst>
          </a:custGeom>
          <a:gradFill flip="none" rotWithShape="1">
            <a:gsLst>
              <a:gs pos="0">
                <a:srgbClr val="2A7CD0">
                  <a:alpha val="22000"/>
                </a:srgbClr>
              </a:gs>
              <a:gs pos="100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noAutofit/>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Title 3">
            <a:extLst>
              <a:ext uri="{FF2B5EF4-FFF2-40B4-BE49-F238E27FC236}">
                <a16:creationId xmlns:a16="http://schemas.microsoft.com/office/drawing/2014/main" id="{0971DD1C-55E5-D555-C529-66AAA23EDA61}"/>
              </a:ext>
            </a:extLst>
          </p:cNvPr>
          <p:cNvSpPr>
            <a:spLocks noGrp="1"/>
          </p:cNvSpPr>
          <p:nvPr>
            <p:ph type="title"/>
          </p:nvPr>
        </p:nvSpPr>
        <p:spPr>
          <a:xfrm>
            <a:off x="588963" y="457200"/>
            <a:ext cx="11017250" cy="492125"/>
          </a:xfrm>
        </p:spPr>
        <p:txBody>
          <a:bodyPr/>
          <a:lstStyle/>
          <a:p>
            <a:r>
              <a:rPr lang="en-IN" noProof="0" dirty="0"/>
              <a:t>Windows Server: Over </a:t>
            </a:r>
            <a:r>
              <a:rPr lang="en-IN" dirty="0"/>
              <a:t>30 </a:t>
            </a:r>
            <a:r>
              <a:rPr lang="en-IN" noProof="0" dirty="0"/>
              <a:t>years of innovation</a:t>
            </a:r>
            <a:endParaRPr lang="en-US" dirty="0"/>
          </a:p>
        </p:txBody>
      </p:sp>
      <p:sp>
        <p:nvSpPr>
          <p:cNvPr id="5" name="TextBox 4">
            <a:extLst>
              <a:ext uri="{FF2B5EF4-FFF2-40B4-BE49-F238E27FC236}">
                <a16:creationId xmlns:a16="http://schemas.microsoft.com/office/drawing/2014/main" id="{36485B54-10ED-C46B-ADC5-F399B2E50F87}"/>
              </a:ext>
            </a:extLst>
          </p:cNvPr>
          <p:cNvSpPr txBox="1">
            <a:spLocks/>
          </p:cNvSpPr>
          <p:nvPr/>
        </p:nvSpPr>
        <p:spPr>
          <a:xfrm>
            <a:off x="588263" y="905694"/>
            <a:ext cx="11021125" cy="356251"/>
          </a:xfrm>
          <a:prstGeom prst="rect">
            <a:avLst/>
          </a:prstGeom>
        </p:spPr>
        <p:txBody>
          <a:bodyPr vert="horz" wrap="square" lIns="0" tIns="0" rIns="0" bIns="0" rtlCol="0" anchor="t">
            <a:spAutoFit/>
          </a:bodyPr>
          <a:lstStyle>
            <a:defPPr>
              <a:defRPr lang="en-US"/>
            </a:defPPr>
            <a:lvl1pPr marR="0" lvl="0" indent="0" defTabSz="914367" fontAlgn="auto">
              <a:lnSpc>
                <a:spcPts val="3137"/>
              </a:lnSpc>
              <a:spcBef>
                <a:spcPct val="0"/>
              </a:spcBef>
              <a:spcAft>
                <a:spcPts val="1800"/>
              </a:spcAft>
              <a:buClrTx/>
              <a:buSzTx/>
              <a:buFontTx/>
              <a:buNone/>
              <a:tabLst/>
              <a:defRPr kumimoji="0" sz="2000" b="0" i="0" u="none" strike="noStrike" cap="none" spc="-49" normalizeH="0" baseline="0">
                <a:ln w="3175">
                  <a:noFill/>
                </a:ln>
                <a:solidFill>
                  <a:srgbClr val="0078D4"/>
                </a:solidFill>
                <a:effectLst/>
                <a:uLnTx/>
                <a:uFillTx/>
                <a:latin typeface="+mj-lt"/>
                <a:cs typeface="Segoe UI" pitchFamily="34" charset="0"/>
              </a:defRPr>
            </a:lvl1pPr>
          </a:lstStyle>
          <a:p>
            <a:r>
              <a:rPr lang="en-US" dirty="0">
                <a:latin typeface="Segoe UI Semibold"/>
                <a:cs typeface="Segoe UI Semibold"/>
              </a:rPr>
              <a:t>Powering the most important on-premises workloads for small and medium-sized businesses</a:t>
            </a:r>
            <a:endParaRPr lang="en-US" dirty="0"/>
          </a:p>
        </p:txBody>
      </p:sp>
      <p:sp>
        <p:nvSpPr>
          <p:cNvPr id="45" name="Rectangle 44">
            <a:extLst>
              <a:ext uri="{FF2B5EF4-FFF2-40B4-BE49-F238E27FC236}">
                <a16:creationId xmlns:a16="http://schemas.microsoft.com/office/drawing/2014/main" id="{C0D75104-9FAB-44EA-B986-C4D5FE039405}"/>
              </a:ext>
            </a:extLst>
          </p:cNvPr>
          <p:cNvSpPr>
            <a:spLocks/>
          </p:cNvSpPr>
          <p:nvPr/>
        </p:nvSpPr>
        <p:spPr>
          <a:xfrm>
            <a:off x="293688"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NT4</a:t>
            </a:r>
          </a:p>
        </p:txBody>
      </p:sp>
      <p:sp>
        <p:nvSpPr>
          <p:cNvPr id="47" name="Rectangle 46">
            <a:extLst>
              <a:ext uri="{FF2B5EF4-FFF2-40B4-BE49-F238E27FC236}">
                <a16:creationId xmlns:a16="http://schemas.microsoft.com/office/drawing/2014/main" id="{E10D5EB7-AAB7-4F26-8DAF-8726FCC625FF}"/>
              </a:ext>
            </a:extLst>
          </p:cNvPr>
          <p:cNvSpPr>
            <a:spLocks/>
          </p:cNvSpPr>
          <p:nvPr/>
        </p:nvSpPr>
        <p:spPr>
          <a:xfrm>
            <a:off x="1428316" y="4492485"/>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2000</a:t>
            </a:r>
          </a:p>
        </p:txBody>
      </p:sp>
      <p:sp>
        <p:nvSpPr>
          <p:cNvPr id="24" name="Rectangle 23">
            <a:extLst>
              <a:ext uri="{FF2B5EF4-FFF2-40B4-BE49-F238E27FC236}">
                <a16:creationId xmlns:a16="http://schemas.microsoft.com/office/drawing/2014/main" id="{8D88790A-C890-4CB0-940E-8DDD1A85EB34}"/>
              </a:ext>
            </a:extLst>
          </p:cNvPr>
          <p:cNvSpPr>
            <a:spLocks/>
          </p:cNvSpPr>
          <p:nvPr/>
        </p:nvSpPr>
        <p:spPr>
          <a:xfrm>
            <a:off x="2562944"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2003</a:t>
            </a:r>
          </a:p>
        </p:txBody>
      </p:sp>
      <p:sp>
        <p:nvSpPr>
          <p:cNvPr id="49" name="Rectangle 48">
            <a:extLst>
              <a:ext uri="{FF2B5EF4-FFF2-40B4-BE49-F238E27FC236}">
                <a16:creationId xmlns:a16="http://schemas.microsoft.com/office/drawing/2014/main" id="{5E567BCF-24FF-4951-8160-1D3011749FD9}"/>
              </a:ext>
            </a:extLst>
          </p:cNvPr>
          <p:cNvSpPr>
            <a:spLocks/>
          </p:cNvSpPr>
          <p:nvPr/>
        </p:nvSpPr>
        <p:spPr>
          <a:xfrm>
            <a:off x="3697572"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2008</a:t>
            </a:r>
          </a:p>
        </p:txBody>
      </p:sp>
      <p:sp>
        <p:nvSpPr>
          <p:cNvPr id="51" name="Rectangle 50">
            <a:extLst>
              <a:ext uri="{FF2B5EF4-FFF2-40B4-BE49-F238E27FC236}">
                <a16:creationId xmlns:a16="http://schemas.microsoft.com/office/drawing/2014/main" id="{B1CF91F5-A433-4386-94E9-CB1DDFAFF2C3}"/>
              </a:ext>
            </a:extLst>
          </p:cNvPr>
          <p:cNvSpPr>
            <a:spLocks/>
          </p:cNvSpPr>
          <p:nvPr/>
        </p:nvSpPr>
        <p:spPr>
          <a:xfrm>
            <a:off x="4832200"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2012 </a:t>
            </a:r>
          </a:p>
        </p:txBody>
      </p:sp>
      <p:sp>
        <p:nvSpPr>
          <p:cNvPr id="53" name="Rectangle 52">
            <a:extLst>
              <a:ext uri="{FF2B5EF4-FFF2-40B4-BE49-F238E27FC236}">
                <a16:creationId xmlns:a16="http://schemas.microsoft.com/office/drawing/2014/main" id="{CD193456-251D-47B8-99A6-2F9B721D2CAA}"/>
              </a:ext>
            </a:extLst>
          </p:cNvPr>
          <p:cNvSpPr>
            <a:spLocks/>
          </p:cNvSpPr>
          <p:nvPr/>
        </p:nvSpPr>
        <p:spPr>
          <a:xfrm>
            <a:off x="5966829"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2016 </a:t>
            </a:r>
          </a:p>
        </p:txBody>
      </p:sp>
      <p:sp>
        <p:nvSpPr>
          <p:cNvPr id="55" name="Rectangle 54">
            <a:extLst>
              <a:ext uri="{FF2B5EF4-FFF2-40B4-BE49-F238E27FC236}">
                <a16:creationId xmlns:a16="http://schemas.microsoft.com/office/drawing/2014/main" id="{C6A6ACC7-FC11-4510-84FE-1FD73AC1F00B}"/>
              </a:ext>
            </a:extLst>
          </p:cNvPr>
          <p:cNvSpPr>
            <a:spLocks/>
          </p:cNvSpPr>
          <p:nvPr/>
        </p:nvSpPr>
        <p:spPr>
          <a:xfrm>
            <a:off x="7101457"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2019 </a:t>
            </a:r>
          </a:p>
        </p:txBody>
      </p:sp>
      <p:sp>
        <p:nvSpPr>
          <p:cNvPr id="19" name="Rectangle 18">
            <a:extLst>
              <a:ext uri="{FF2B5EF4-FFF2-40B4-BE49-F238E27FC236}">
                <a16:creationId xmlns:a16="http://schemas.microsoft.com/office/drawing/2014/main" id="{0BD3EFAA-7695-13F7-0E7E-1D5F82806D86}"/>
              </a:ext>
            </a:extLst>
          </p:cNvPr>
          <p:cNvSpPr>
            <a:spLocks/>
          </p:cNvSpPr>
          <p:nvPr/>
        </p:nvSpPr>
        <p:spPr>
          <a:xfrm>
            <a:off x="8236082" y="4492486"/>
            <a:ext cx="1013054" cy="3877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400" b="0" i="0" u="none" strike="noStrike" kern="0" cap="none" spc="0" normalizeH="0" baseline="0" noProof="0" dirty="0">
                <a:ln>
                  <a:noFill/>
                </a:ln>
                <a:solidFill>
                  <a:srgbClr val="FFFFFF"/>
                </a:solidFill>
                <a:effectLst/>
                <a:uLnTx/>
                <a:uFillTx/>
                <a:ea typeface="+mn-ea"/>
                <a:cs typeface="+mn-cs"/>
              </a:rPr>
              <a:t>Windows </a:t>
            </a:r>
            <a:br>
              <a:rPr kumimoji="0" lang="en-US" sz="1400" b="0" i="0" u="none" strike="noStrike" kern="0" cap="none" spc="0" normalizeH="0" baseline="0" noProof="0" dirty="0">
                <a:ln>
                  <a:noFill/>
                </a:ln>
                <a:solidFill>
                  <a:srgbClr val="FFFFFF"/>
                </a:solidFill>
                <a:effectLst/>
                <a:uLnTx/>
                <a:uFillTx/>
                <a:ea typeface="+mn-ea"/>
                <a:cs typeface="+mn-cs"/>
              </a:rPr>
            </a:br>
            <a:r>
              <a:rPr kumimoji="0" lang="en-US" sz="1400" b="0" i="0" u="none" strike="noStrike" kern="0" cap="none" spc="0" normalizeH="0" baseline="0" noProof="0" dirty="0">
                <a:ln>
                  <a:noFill/>
                </a:ln>
                <a:solidFill>
                  <a:srgbClr val="FFFFFF"/>
                </a:solidFill>
                <a:effectLst/>
                <a:uLnTx/>
                <a:uFillTx/>
                <a:ea typeface="+mn-ea"/>
                <a:cs typeface="+mn-cs"/>
              </a:rPr>
              <a:t>Server 2022</a:t>
            </a:r>
          </a:p>
        </p:txBody>
      </p:sp>
      <p:sp>
        <p:nvSpPr>
          <p:cNvPr id="58" name="Rectangle 57">
            <a:extLst>
              <a:ext uri="{FF2B5EF4-FFF2-40B4-BE49-F238E27FC236}">
                <a16:creationId xmlns:a16="http://schemas.microsoft.com/office/drawing/2014/main" id="{D6400C50-3EC3-40DE-9F46-843F57F0BDEA}"/>
              </a:ext>
            </a:extLst>
          </p:cNvPr>
          <p:cNvSpPr/>
          <p:nvPr/>
        </p:nvSpPr>
        <p:spPr>
          <a:xfrm>
            <a:off x="9720377" y="4326287"/>
            <a:ext cx="1477921" cy="498598"/>
          </a:xfrm>
          <a:prstGeom prst="rect">
            <a:avLst/>
          </a:prstGeom>
        </p:spPr>
        <p:txBody>
          <a:bodyPr wrap="square" lIns="0" tIns="0" rIns="0" bIns="0">
            <a:spAutoFit/>
          </a:bodyPr>
          <a:lstStyle/>
          <a:p>
            <a:pPr marL="0" marR="0" lvl="0" indent="0" algn="ctr" defTabSz="913591" rtl="0" eaLnBrk="1" fontAlgn="auto" latinLnBrk="0" hangingPunct="1">
              <a:lnSpc>
                <a:spcPct val="90000"/>
              </a:lnSpc>
              <a:spcBef>
                <a:spcPts val="1200"/>
              </a:spcBef>
              <a:spcAft>
                <a:spcPts val="0"/>
              </a:spcAft>
              <a:buClr>
                <a:srgbClr val="FFFFFF"/>
              </a:buClr>
              <a:buSzPct val="90000"/>
              <a:buFontTx/>
              <a:buNone/>
              <a:tabLst/>
              <a:defRPr/>
            </a:pPr>
            <a:r>
              <a:rPr kumimoji="0" lang="en-US" sz="1800" b="0" i="0" u="none" strike="noStrike" kern="0" cap="none" spc="0" normalizeH="0" baseline="0" noProof="0" dirty="0">
                <a:ln>
                  <a:noFill/>
                </a:ln>
                <a:solidFill>
                  <a:srgbClr val="FFFFFF"/>
                </a:solidFill>
                <a:effectLst/>
                <a:uLnTx/>
                <a:uFillTx/>
                <a:latin typeface="+mj-lt"/>
                <a:ea typeface="+mn-ea"/>
                <a:cs typeface="+mn-cs"/>
              </a:rPr>
              <a:t>Windows </a:t>
            </a:r>
            <a:br>
              <a:rPr kumimoji="0" lang="en-US" sz="1800" b="0" i="0" u="none" strike="noStrike" kern="0" cap="none" spc="0" normalizeH="0" baseline="0" noProof="0" dirty="0">
                <a:ln>
                  <a:noFill/>
                </a:ln>
                <a:solidFill>
                  <a:srgbClr val="FFFFFF"/>
                </a:solidFill>
                <a:effectLst/>
                <a:uLnTx/>
                <a:uFillTx/>
                <a:latin typeface="+mj-lt"/>
                <a:ea typeface="+mn-ea"/>
                <a:cs typeface="+mn-cs"/>
              </a:rPr>
            </a:br>
            <a:r>
              <a:rPr kumimoji="0" lang="en-US" sz="1800" b="0" i="0" u="none" strike="noStrike" kern="0" cap="none" spc="0" normalizeH="0" baseline="0" noProof="0" dirty="0">
                <a:ln>
                  <a:noFill/>
                </a:ln>
                <a:solidFill>
                  <a:srgbClr val="FFFFFF"/>
                </a:solidFill>
                <a:effectLst/>
                <a:uLnTx/>
                <a:uFillTx/>
                <a:latin typeface="+mj-lt"/>
                <a:ea typeface="+mn-ea"/>
                <a:cs typeface="+mn-cs"/>
              </a:rPr>
              <a:t>Server 2025 </a:t>
            </a:r>
          </a:p>
        </p:txBody>
      </p:sp>
      <p:sp>
        <p:nvSpPr>
          <p:cNvPr id="6" name="Slide Number Placeholder 4">
            <a:extLst>
              <a:ext uri="{FF2B5EF4-FFF2-40B4-BE49-F238E27FC236}">
                <a16:creationId xmlns:a16="http://schemas.microsoft.com/office/drawing/2014/main" id="{F5DE3744-7CDE-0D97-B993-14E97F1FA49D}"/>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solidFill>
                  <a:srgbClr val="FFFFFF"/>
                </a:solidFill>
              </a:rPr>
              <a:pPr/>
              <a:t>19</a:t>
            </a:fld>
            <a:endParaRPr lang="en-US" dirty="0">
              <a:solidFill>
                <a:srgbClr val="FFFFFF"/>
              </a:solidFill>
            </a:endParaRPr>
          </a:p>
        </p:txBody>
      </p:sp>
    </p:spTree>
    <p:extLst>
      <p:ext uri="{BB962C8B-B14F-4D97-AF65-F5344CB8AC3E}">
        <p14:creationId xmlns:p14="http://schemas.microsoft.com/office/powerpoint/2010/main" val="425639033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3F6"/>
        </a:solidFill>
        <a:effectLst/>
      </p:bgPr>
    </p:bg>
    <p:spTree>
      <p:nvGrpSpPr>
        <p:cNvPr id="1" name="">
          <a:extLst>
            <a:ext uri="{FF2B5EF4-FFF2-40B4-BE49-F238E27FC236}">
              <a16:creationId xmlns:a16="http://schemas.microsoft.com/office/drawing/2014/main" id="{C90E31B4-7C4D-57CF-8FFA-17E44DBE5A02}"/>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CB000569-F7F3-5C01-61C7-79EFAAEF5F17}"/>
              </a:ext>
              <a:ext uri="{C183D7F6-B498-43B3-948B-1728B52AA6E4}">
                <adec:decorative xmlns:adec="http://schemas.microsoft.com/office/drawing/2017/decorative" val="1"/>
              </a:ext>
            </a:extLst>
          </p:cNvPr>
          <p:cNvGrpSpPr/>
          <p:nvPr/>
        </p:nvGrpSpPr>
        <p:grpSpPr>
          <a:xfrm>
            <a:off x="580261" y="1435100"/>
            <a:ext cx="11031182" cy="4804586"/>
            <a:chOff x="580261" y="1435100"/>
            <a:chExt cx="11031182" cy="4804586"/>
          </a:xfrm>
        </p:grpSpPr>
        <p:pic>
          <p:nvPicPr>
            <p:cNvPr id="16" name="Picture 15">
              <a:extLst>
                <a:ext uri="{FF2B5EF4-FFF2-40B4-BE49-F238E27FC236}">
                  <a16:creationId xmlns:a16="http://schemas.microsoft.com/office/drawing/2014/main" id="{2F3AD378-5C19-61C6-528A-8460E8297E0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0557" y="1435100"/>
              <a:ext cx="11030886" cy="4804586"/>
            </a:xfrm>
            <a:prstGeom prst="roundRect">
              <a:avLst>
                <a:gd name="adj" fmla="val 5900"/>
              </a:avLst>
            </a:prstGeom>
          </p:spPr>
        </p:pic>
        <p:sp>
          <p:nvSpPr>
            <p:cNvPr id="17" name="Rectangle: Rounded Corners 16">
              <a:extLst>
                <a:ext uri="{FF2B5EF4-FFF2-40B4-BE49-F238E27FC236}">
                  <a16:creationId xmlns:a16="http://schemas.microsoft.com/office/drawing/2014/main" id="{0DF75D0C-42B7-D6AA-A318-9F1151058138}"/>
                </a:ext>
                <a:ext uri="{C183D7F6-B498-43B3-948B-1728B52AA6E4}">
                  <adec:decorative xmlns:adec="http://schemas.microsoft.com/office/drawing/2017/decorative" val="1"/>
                </a:ext>
              </a:extLst>
            </p:cNvPr>
            <p:cNvSpPr/>
            <p:nvPr/>
          </p:nvSpPr>
          <p:spPr bwMode="auto">
            <a:xfrm>
              <a:off x="580261" y="1435100"/>
              <a:ext cx="11031182" cy="4804586"/>
            </a:xfrm>
            <a:prstGeom prst="roundRect">
              <a:avLst>
                <a:gd name="adj" fmla="val 5900"/>
              </a:avLst>
            </a:prstGeom>
            <a:gradFill flip="none" rotWithShape="1">
              <a:gsLst>
                <a:gs pos="99000">
                  <a:srgbClr val="13171F">
                    <a:alpha val="75000"/>
                  </a:srgbClr>
                </a:gs>
                <a:gs pos="49000">
                  <a:srgbClr val="13171F">
                    <a:alpha val="83000"/>
                  </a:srgbClr>
                </a:gs>
                <a:gs pos="0">
                  <a:srgbClr val="13171F">
                    <a:alpha val="7700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pSp>
      <p:sp>
        <p:nvSpPr>
          <p:cNvPr id="4" name="Title 3">
            <a:extLst>
              <a:ext uri="{FF2B5EF4-FFF2-40B4-BE49-F238E27FC236}">
                <a16:creationId xmlns:a16="http://schemas.microsoft.com/office/drawing/2014/main" id="{06E66F69-7218-A5AC-CD69-D6A380A6A326}"/>
              </a:ext>
            </a:extLst>
          </p:cNvPr>
          <p:cNvSpPr>
            <a:spLocks noGrp="1"/>
          </p:cNvSpPr>
          <p:nvPr>
            <p:ph type="title"/>
          </p:nvPr>
        </p:nvSpPr>
        <p:spPr>
          <a:xfrm>
            <a:off x="584200" y="365125"/>
            <a:ext cx="10912475" cy="769441"/>
          </a:xfrm>
        </p:spPr>
        <p:txBody>
          <a:bodyPr>
            <a:spAutoFit/>
          </a:bodyPr>
          <a:lstStyle/>
          <a:p>
            <a:r>
              <a:rPr lang="en-US" dirty="0"/>
              <a:t>Windows Server 2025</a:t>
            </a:r>
            <a:br>
              <a:rPr lang="en-US" dirty="0"/>
            </a:br>
            <a:r>
              <a:rPr lang="en-US" sz="1800" dirty="0">
                <a:solidFill>
                  <a:srgbClr val="0078D4"/>
                </a:solidFill>
              </a:rPr>
              <a:t>Innovate and secure, anywhere</a:t>
            </a:r>
          </a:p>
        </p:txBody>
      </p:sp>
      <p:grpSp>
        <p:nvGrpSpPr>
          <p:cNvPr id="2" name="Group 1" descr="A venn diagram illustrating different IT infrastructure models. It is divided into three main sections: on-premises, hybrid, and Azure:&#10;On-premises (left circle): Focuses on upgrading systems to 2025.&#10;Azure (right circle): Highlights Azure as the best cloud for Windows Server.&#10;Hybrid (center overlap): Suggests extending on-premises systems to Azure using Azure Arc. &#10;At the bottom, there's a unified bar with text stating:&#10;&quot;In the cloud | In your datacenter | At the edge&quot;, emphasizing flexibility and the ability to operate in multiple environments.">
            <a:extLst>
              <a:ext uri="{FF2B5EF4-FFF2-40B4-BE49-F238E27FC236}">
                <a16:creationId xmlns:a16="http://schemas.microsoft.com/office/drawing/2014/main" id="{B2E1ED24-5C70-1C6A-B8CE-C0B38C8813F0}"/>
              </a:ext>
            </a:extLst>
          </p:cNvPr>
          <p:cNvGrpSpPr/>
          <p:nvPr/>
        </p:nvGrpSpPr>
        <p:grpSpPr>
          <a:xfrm>
            <a:off x="2941126" y="1623779"/>
            <a:ext cx="6309753" cy="4829265"/>
            <a:chOff x="2941126" y="1623779"/>
            <a:chExt cx="6309753" cy="4829265"/>
          </a:xfrm>
        </p:grpSpPr>
        <p:sp>
          <p:nvSpPr>
            <p:cNvPr id="39" name="Oval 38">
              <a:extLst>
                <a:ext uri="{FF2B5EF4-FFF2-40B4-BE49-F238E27FC236}">
                  <a16:creationId xmlns:a16="http://schemas.microsoft.com/office/drawing/2014/main" id="{5981CC31-4C6E-681B-174D-1C47CB979E68}"/>
                </a:ext>
              </a:extLst>
            </p:cNvPr>
            <p:cNvSpPr>
              <a:spLocks/>
            </p:cNvSpPr>
            <p:nvPr/>
          </p:nvSpPr>
          <p:spPr bwMode="auto">
            <a:xfrm>
              <a:off x="2941126" y="1623779"/>
              <a:ext cx="4252354" cy="4252352"/>
            </a:xfrm>
            <a:prstGeom prst="ellipse">
              <a:avLst/>
            </a:prstGeom>
            <a:solidFill>
              <a:srgbClr val="FFFFFF">
                <a:alpha val="10000"/>
              </a:srgbClr>
            </a:solidFill>
            <a:ln w="952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mn-ea"/>
                <a:cs typeface="Segoe UI" pitchFamily="34" charset="0"/>
              </a:endParaRPr>
            </a:p>
          </p:txBody>
        </p:sp>
        <p:sp>
          <p:nvSpPr>
            <p:cNvPr id="40" name="Oval 39">
              <a:extLst>
                <a:ext uri="{FF2B5EF4-FFF2-40B4-BE49-F238E27FC236}">
                  <a16:creationId xmlns:a16="http://schemas.microsoft.com/office/drawing/2014/main" id="{819BDDF8-CB57-B908-EFFD-E06A604331DA}"/>
                </a:ext>
              </a:extLst>
            </p:cNvPr>
            <p:cNvSpPr>
              <a:spLocks/>
            </p:cNvSpPr>
            <p:nvPr/>
          </p:nvSpPr>
          <p:spPr bwMode="auto">
            <a:xfrm>
              <a:off x="4998525" y="1623779"/>
              <a:ext cx="4252354" cy="4252352"/>
            </a:xfrm>
            <a:prstGeom prst="ellipse">
              <a:avLst/>
            </a:prstGeom>
            <a:solidFill>
              <a:srgbClr val="FFFFFF">
                <a:alpha val="10000"/>
              </a:srgbClr>
            </a:solidFill>
            <a:ln w="952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mn-ea"/>
                <a:cs typeface="Segoe UI" pitchFamily="34" charset="0"/>
              </a:endParaRPr>
            </a:p>
          </p:txBody>
        </p:sp>
        <p:grpSp>
          <p:nvGrpSpPr>
            <p:cNvPr id="30" name="Group 29">
              <a:extLst>
                <a:ext uri="{FF2B5EF4-FFF2-40B4-BE49-F238E27FC236}">
                  <a16:creationId xmlns:a16="http://schemas.microsoft.com/office/drawing/2014/main" id="{0DC60496-B7CD-2395-F192-33D38CBF172A}"/>
                </a:ext>
              </a:extLst>
            </p:cNvPr>
            <p:cNvGrpSpPr/>
            <p:nvPr/>
          </p:nvGrpSpPr>
          <p:grpSpPr>
            <a:xfrm>
              <a:off x="3009903" y="1692556"/>
              <a:ext cx="4114799" cy="4114798"/>
              <a:chOff x="3009903" y="1692556"/>
              <a:chExt cx="4114799" cy="4114798"/>
            </a:xfrm>
          </p:grpSpPr>
          <p:pic>
            <p:nvPicPr>
              <p:cNvPr id="9" name="Picture 8">
                <a:extLst>
                  <a:ext uri="{FF2B5EF4-FFF2-40B4-BE49-F238E27FC236}">
                    <a16:creationId xmlns:a16="http://schemas.microsoft.com/office/drawing/2014/main" id="{1F22A28B-93E9-8A3D-4B1B-C25E0239125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a:ext>
                </a:extLst>
              </a:blip>
              <a:srcRect/>
              <a:stretch/>
            </p:blipFill>
            <p:spPr>
              <a:xfrm>
                <a:off x="3009903" y="1692556"/>
                <a:ext cx="4114799" cy="4114798"/>
              </a:xfrm>
              <a:custGeom>
                <a:avLst/>
                <a:gdLst>
                  <a:gd name="connsiteX0" fmla="*/ 2122986 w 4245972"/>
                  <a:gd name="connsiteY0" fmla="*/ 0 h 4245972"/>
                  <a:gd name="connsiteX1" fmla="*/ 4245972 w 4245972"/>
                  <a:gd name="connsiteY1" fmla="*/ 2122986 h 4245972"/>
                  <a:gd name="connsiteX2" fmla="*/ 2122986 w 4245972"/>
                  <a:gd name="connsiteY2" fmla="*/ 4245972 h 4245972"/>
                  <a:gd name="connsiteX3" fmla="*/ 0 w 4245972"/>
                  <a:gd name="connsiteY3" fmla="*/ 2122986 h 4245972"/>
                  <a:gd name="connsiteX4" fmla="*/ 2122986 w 4245972"/>
                  <a:gd name="connsiteY4" fmla="*/ 0 h 4245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72" h="4245972">
                    <a:moveTo>
                      <a:pt x="2122986" y="0"/>
                    </a:moveTo>
                    <a:cubicBezTo>
                      <a:pt x="3295479" y="0"/>
                      <a:pt x="4245972" y="950493"/>
                      <a:pt x="4245972" y="2122986"/>
                    </a:cubicBezTo>
                    <a:cubicBezTo>
                      <a:pt x="4245972" y="3295479"/>
                      <a:pt x="3295479" y="4245972"/>
                      <a:pt x="2122986" y="4245972"/>
                    </a:cubicBezTo>
                    <a:cubicBezTo>
                      <a:pt x="950493" y="4245972"/>
                      <a:pt x="0" y="3295479"/>
                      <a:pt x="0" y="2122986"/>
                    </a:cubicBezTo>
                    <a:cubicBezTo>
                      <a:pt x="0" y="950493"/>
                      <a:pt x="950493" y="0"/>
                      <a:pt x="2122986" y="0"/>
                    </a:cubicBezTo>
                    <a:close/>
                  </a:path>
                </a:pathLst>
              </a:custGeom>
            </p:spPr>
          </p:pic>
          <p:sp>
            <p:nvSpPr>
              <p:cNvPr id="12" name="Oval 11">
                <a:extLst>
                  <a:ext uri="{FF2B5EF4-FFF2-40B4-BE49-F238E27FC236}">
                    <a16:creationId xmlns:a16="http://schemas.microsoft.com/office/drawing/2014/main" id="{9E2E0CA6-368D-8DB4-4FC0-8E1018A41899}"/>
                  </a:ext>
                </a:extLst>
              </p:cNvPr>
              <p:cNvSpPr>
                <a:spLocks/>
              </p:cNvSpPr>
              <p:nvPr/>
            </p:nvSpPr>
            <p:spPr bwMode="auto">
              <a:xfrm>
                <a:off x="3009903" y="1692556"/>
                <a:ext cx="4114799" cy="4114798"/>
              </a:xfrm>
              <a:prstGeom prst="ellipse">
                <a:avLst/>
              </a:prstGeom>
              <a:gradFill flip="none" rotWithShape="1">
                <a:gsLst>
                  <a:gs pos="0">
                    <a:srgbClr val="FFFFFF">
                      <a:alpha val="89000"/>
                    </a:srgbClr>
                  </a:gs>
                  <a:gs pos="90000">
                    <a:schemeClr val="tx2">
                      <a:lumMod val="10000"/>
                      <a:lumOff val="90000"/>
                    </a:schemeClr>
                  </a:gs>
                </a:gsLst>
                <a:lin ang="162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grpSp>
        <p:grpSp>
          <p:nvGrpSpPr>
            <p:cNvPr id="31" name="Group 30">
              <a:extLst>
                <a:ext uri="{FF2B5EF4-FFF2-40B4-BE49-F238E27FC236}">
                  <a16:creationId xmlns:a16="http://schemas.microsoft.com/office/drawing/2014/main" id="{E96BD40C-9D22-2C9B-54D4-1600168DA548}"/>
                </a:ext>
              </a:extLst>
            </p:cNvPr>
            <p:cNvGrpSpPr/>
            <p:nvPr/>
          </p:nvGrpSpPr>
          <p:grpSpPr>
            <a:xfrm>
              <a:off x="5067301" y="1692556"/>
              <a:ext cx="4114800" cy="4114798"/>
              <a:chOff x="5067301" y="1692556"/>
              <a:chExt cx="4114800" cy="4114798"/>
            </a:xfrm>
          </p:grpSpPr>
          <p:pic>
            <p:nvPicPr>
              <p:cNvPr id="10" name="Picture 9">
                <a:extLst>
                  <a:ext uri="{FF2B5EF4-FFF2-40B4-BE49-F238E27FC236}">
                    <a16:creationId xmlns:a16="http://schemas.microsoft.com/office/drawing/2014/main" id="{E7FE01FA-EA7B-054C-D905-72294C06E87B}"/>
                  </a:ext>
                </a:extLst>
              </p:cNvPr>
              <p:cNvPicPr>
                <a:picLocks/>
              </p:cNvPicPr>
              <p:nvPr/>
            </p:nvPicPr>
            <p:blipFill rotWithShape="1">
              <a:blip r:embed="rId6" cstate="print">
                <a:extLst>
                  <a:ext uri="{BEBA8EAE-BF5A-486C-A8C5-ECC9F3942E4B}">
                    <a14:imgProps xmlns:a14="http://schemas.microsoft.com/office/drawing/2010/main">
                      <a14:imgLayer r:embed="rId7">
                        <a14:imgEffect>
                          <a14:sharpenSoften amount="-100000"/>
                        </a14:imgEffect>
                      </a14:imgLayer>
                    </a14:imgProps>
                  </a:ext>
                  <a:ext uri="{28A0092B-C50C-407E-A947-70E740481C1C}">
                    <a14:useLocalDpi xmlns:a14="http://schemas.microsoft.com/office/drawing/2010/main"/>
                  </a:ext>
                </a:extLst>
              </a:blip>
              <a:srcRect/>
              <a:stretch/>
            </p:blipFill>
            <p:spPr>
              <a:xfrm>
                <a:off x="5067302" y="1692556"/>
                <a:ext cx="4114799" cy="4114798"/>
              </a:xfrm>
              <a:custGeom>
                <a:avLst/>
                <a:gdLst>
                  <a:gd name="connsiteX0" fmla="*/ 2122986 w 4245972"/>
                  <a:gd name="connsiteY0" fmla="*/ 0 h 4245972"/>
                  <a:gd name="connsiteX1" fmla="*/ 4245972 w 4245972"/>
                  <a:gd name="connsiteY1" fmla="*/ 2122986 h 4245972"/>
                  <a:gd name="connsiteX2" fmla="*/ 2122986 w 4245972"/>
                  <a:gd name="connsiteY2" fmla="*/ 4245972 h 4245972"/>
                  <a:gd name="connsiteX3" fmla="*/ 0 w 4245972"/>
                  <a:gd name="connsiteY3" fmla="*/ 2122986 h 4245972"/>
                  <a:gd name="connsiteX4" fmla="*/ 2122986 w 4245972"/>
                  <a:gd name="connsiteY4" fmla="*/ 0 h 4245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72" h="4245972">
                    <a:moveTo>
                      <a:pt x="2122986" y="0"/>
                    </a:moveTo>
                    <a:cubicBezTo>
                      <a:pt x="3295479" y="0"/>
                      <a:pt x="4245972" y="950493"/>
                      <a:pt x="4245972" y="2122986"/>
                    </a:cubicBezTo>
                    <a:cubicBezTo>
                      <a:pt x="4245972" y="3295479"/>
                      <a:pt x="3295479" y="4245972"/>
                      <a:pt x="2122986" y="4245972"/>
                    </a:cubicBezTo>
                    <a:cubicBezTo>
                      <a:pt x="950493" y="4245972"/>
                      <a:pt x="0" y="3295479"/>
                      <a:pt x="0" y="2122986"/>
                    </a:cubicBezTo>
                    <a:cubicBezTo>
                      <a:pt x="0" y="950493"/>
                      <a:pt x="950493" y="0"/>
                      <a:pt x="2122986" y="0"/>
                    </a:cubicBezTo>
                    <a:close/>
                  </a:path>
                </a:pathLst>
              </a:custGeom>
            </p:spPr>
          </p:pic>
          <p:sp>
            <p:nvSpPr>
              <p:cNvPr id="11" name="Oval 10">
                <a:extLst>
                  <a:ext uri="{FF2B5EF4-FFF2-40B4-BE49-F238E27FC236}">
                    <a16:creationId xmlns:a16="http://schemas.microsoft.com/office/drawing/2014/main" id="{7D0175F6-2A8F-2205-1834-2D3A78D1143F}"/>
                  </a:ext>
                </a:extLst>
              </p:cNvPr>
              <p:cNvSpPr>
                <a:spLocks/>
              </p:cNvSpPr>
              <p:nvPr/>
            </p:nvSpPr>
            <p:spPr bwMode="auto">
              <a:xfrm flipH="1">
                <a:off x="5067301" y="1692556"/>
                <a:ext cx="4114799" cy="4114798"/>
              </a:xfrm>
              <a:prstGeom prst="ellipse">
                <a:avLst/>
              </a:prstGeom>
              <a:gradFill flip="none" rotWithShape="1">
                <a:gsLst>
                  <a:gs pos="0">
                    <a:srgbClr val="FFFFFF">
                      <a:alpha val="89000"/>
                    </a:srgbClr>
                  </a:gs>
                  <a:gs pos="90000">
                    <a:schemeClr val="tx2">
                      <a:lumMod val="10000"/>
                      <a:lumOff val="90000"/>
                    </a:schemeClr>
                  </a:gs>
                </a:gsLst>
                <a:lin ang="162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grpSp>
        <p:sp>
          <p:nvSpPr>
            <p:cNvPr id="41" name="Freeform 40">
              <a:extLst>
                <a:ext uri="{FF2B5EF4-FFF2-40B4-BE49-F238E27FC236}">
                  <a16:creationId xmlns:a16="http://schemas.microsoft.com/office/drawing/2014/main" id="{579778A4-DCD1-BEBF-8ABE-7EC094851C49}"/>
                </a:ext>
              </a:extLst>
            </p:cNvPr>
            <p:cNvSpPr/>
            <p:nvPr/>
          </p:nvSpPr>
          <p:spPr bwMode="auto">
            <a:xfrm>
              <a:off x="5067301" y="1970046"/>
              <a:ext cx="2057401" cy="3559818"/>
            </a:xfrm>
            <a:custGeom>
              <a:avLst/>
              <a:gdLst>
                <a:gd name="connsiteX0" fmla="*/ 1061494 w 2122987"/>
                <a:gd name="connsiteY0" fmla="*/ 0 h 3673300"/>
                <a:gd name="connsiteX1" fmla="*/ 1186983 w 2122987"/>
                <a:gd name="connsiteY1" fmla="*/ 76237 h 3673300"/>
                <a:gd name="connsiteX2" fmla="*/ 2122987 w 2122987"/>
                <a:gd name="connsiteY2" fmla="*/ 1836650 h 3673300"/>
                <a:gd name="connsiteX3" fmla="*/ 1186983 w 2122987"/>
                <a:gd name="connsiteY3" fmla="*/ 3597063 h 3673300"/>
                <a:gd name="connsiteX4" fmla="*/ 1061494 w 2122987"/>
                <a:gd name="connsiteY4" fmla="*/ 3673300 h 3673300"/>
                <a:gd name="connsiteX5" fmla="*/ 936004 w 2122987"/>
                <a:gd name="connsiteY5" fmla="*/ 3597063 h 3673300"/>
                <a:gd name="connsiteX6" fmla="*/ 0 w 2122987"/>
                <a:gd name="connsiteY6" fmla="*/ 1836650 h 3673300"/>
                <a:gd name="connsiteX7" fmla="*/ 936004 w 2122987"/>
                <a:gd name="connsiteY7" fmla="*/ 76237 h 3673300"/>
                <a:gd name="connsiteX8" fmla="*/ 1061494 w 2122987"/>
                <a:gd name="connsiteY8" fmla="*/ 0 h 367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2987" h="3673300">
                  <a:moveTo>
                    <a:pt x="1061494" y="0"/>
                  </a:moveTo>
                  <a:lnTo>
                    <a:pt x="1186983" y="76237"/>
                  </a:lnTo>
                  <a:cubicBezTo>
                    <a:pt x="1751701" y="457753"/>
                    <a:pt x="2122987" y="1103842"/>
                    <a:pt x="2122987" y="1836650"/>
                  </a:cubicBezTo>
                  <a:cubicBezTo>
                    <a:pt x="2122987" y="2569458"/>
                    <a:pt x="1751701" y="3215548"/>
                    <a:pt x="1186983" y="3597063"/>
                  </a:cubicBezTo>
                  <a:lnTo>
                    <a:pt x="1061494" y="3673300"/>
                  </a:lnTo>
                  <a:lnTo>
                    <a:pt x="936004" y="3597063"/>
                  </a:lnTo>
                  <a:cubicBezTo>
                    <a:pt x="371287" y="3215548"/>
                    <a:pt x="0" y="2569458"/>
                    <a:pt x="0" y="1836650"/>
                  </a:cubicBezTo>
                  <a:cubicBezTo>
                    <a:pt x="0" y="1103842"/>
                    <a:pt x="371287" y="457753"/>
                    <a:pt x="936004" y="76237"/>
                  </a:cubicBezTo>
                  <a:lnTo>
                    <a:pt x="1061494" y="0"/>
                  </a:lnTo>
                  <a:close/>
                </a:path>
              </a:pathLst>
            </a:custGeom>
            <a:gradFill flip="none" rotWithShape="1">
              <a:gsLst>
                <a:gs pos="0">
                  <a:srgbClr val="A0DDFF"/>
                </a:gs>
                <a:gs pos="90000">
                  <a:srgbClr val="297BD0"/>
                </a:gs>
              </a:gsLst>
              <a:lin ang="162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45" name="TextBox 44">
              <a:extLst>
                <a:ext uri="{FF2B5EF4-FFF2-40B4-BE49-F238E27FC236}">
                  <a16:creationId xmlns:a16="http://schemas.microsoft.com/office/drawing/2014/main" id="{653FA131-4B8F-6B74-AE09-D1227AD1B085}"/>
                </a:ext>
              </a:extLst>
            </p:cNvPr>
            <p:cNvSpPr txBox="1"/>
            <p:nvPr/>
          </p:nvSpPr>
          <p:spPr>
            <a:xfrm>
              <a:off x="7390141" y="4208846"/>
              <a:ext cx="1242311" cy="646331"/>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Best cloud for </a:t>
              </a:r>
              <a:b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b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Windows Server</a:t>
              </a:r>
            </a:p>
          </p:txBody>
        </p:sp>
        <p:sp>
          <p:nvSpPr>
            <p:cNvPr id="52" name="TextBox 51">
              <a:extLst>
                <a:ext uri="{FF2B5EF4-FFF2-40B4-BE49-F238E27FC236}">
                  <a16:creationId xmlns:a16="http://schemas.microsoft.com/office/drawing/2014/main" id="{984CF7E1-AC72-8CB0-04A9-642C53E3207F}"/>
                </a:ext>
              </a:extLst>
            </p:cNvPr>
            <p:cNvSpPr txBox="1"/>
            <p:nvPr/>
          </p:nvSpPr>
          <p:spPr>
            <a:xfrm>
              <a:off x="3485354" y="4208846"/>
              <a:ext cx="1242311" cy="43088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Upgrade</a:t>
              </a:r>
              <a:b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b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to 2025</a:t>
              </a:r>
            </a:p>
          </p:txBody>
        </p:sp>
        <p:sp>
          <p:nvSpPr>
            <p:cNvPr id="70" name="TextBox 69">
              <a:extLst>
                <a:ext uri="{FF2B5EF4-FFF2-40B4-BE49-F238E27FC236}">
                  <a16:creationId xmlns:a16="http://schemas.microsoft.com/office/drawing/2014/main" id="{72EAC7FA-2385-05E2-0F62-841BB80F15FD}"/>
                </a:ext>
              </a:extLst>
            </p:cNvPr>
            <p:cNvSpPr txBox="1"/>
            <p:nvPr/>
          </p:nvSpPr>
          <p:spPr>
            <a:xfrm>
              <a:off x="5474846" y="4208846"/>
              <a:ext cx="1242311" cy="43088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Extend to Azure with Azure Arc</a:t>
              </a:r>
            </a:p>
          </p:txBody>
        </p:sp>
        <p:grpSp>
          <p:nvGrpSpPr>
            <p:cNvPr id="35" name="Group 34">
              <a:extLst>
                <a:ext uri="{FF2B5EF4-FFF2-40B4-BE49-F238E27FC236}">
                  <a16:creationId xmlns:a16="http://schemas.microsoft.com/office/drawing/2014/main" id="{A547AE2A-3C77-CE6A-0209-41E6E14BD75C}"/>
                </a:ext>
              </a:extLst>
            </p:cNvPr>
            <p:cNvGrpSpPr/>
            <p:nvPr/>
          </p:nvGrpSpPr>
          <p:grpSpPr>
            <a:xfrm>
              <a:off x="7390141" y="2931369"/>
              <a:ext cx="1242311" cy="1224846"/>
              <a:chOff x="7390141" y="2931369"/>
              <a:chExt cx="1242311" cy="1224846"/>
            </a:xfrm>
          </p:grpSpPr>
          <p:sp>
            <p:nvSpPr>
              <p:cNvPr id="44" name="TextBox 43">
                <a:extLst>
                  <a:ext uri="{FF2B5EF4-FFF2-40B4-BE49-F238E27FC236}">
                    <a16:creationId xmlns:a16="http://schemas.microsoft.com/office/drawing/2014/main" id="{C31A7163-1A79-1F13-CFED-A1503FAA0472}"/>
                  </a:ext>
                </a:extLst>
              </p:cNvPr>
              <p:cNvSpPr txBox="1"/>
              <p:nvPr/>
            </p:nvSpPr>
            <p:spPr>
              <a:xfrm>
                <a:off x="7390141" y="3848438"/>
                <a:ext cx="1242311"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3BC4"/>
                    </a:solidFill>
                    <a:effectLst/>
                    <a:uLnTx/>
                    <a:uFillTx/>
                    <a:latin typeface="+mj-lt"/>
                    <a:ea typeface="+mn-ea"/>
                    <a:cs typeface="Segoe UI Semibold" panose="020B0502040204020203" pitchFamily="34" charset="0"/>
                  </a:rPr>
                  <a:t>Azure</a:t>
                </a:r>
              </a:p>
            </p:txBody>
          </p:sp>
          <p:pic>
            <p:nvPicPr>
              <p:cNvPr id="15" name="Picture 14" descr="A blue cloud with white dots and lines connected to it&#10;&#10;Description automatically generated">
                <a:extLst>
                  <a:ext uri="{FF2B5EF4-FFF2-40B4-BE49-F238E27FC236}">
                    <a16:creationId xmlns:a16="http://schemas.microsoft.com/office/drawing/2014/main" id="{0DC4B4AD-AF08-E375-0D0A-4D1133F85A2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66649" y="2931369"/>
                <a:ext cx="889295" cy="818586"/>
              </a:xfrm>
              <a:prstGeom prst="rect">
                <a:avLst/>
              </a:prstGeom>
            </p:spPr>
          </p:pic>
        </p:grpSp>
        <p:grpSp>
          <p:nvGrpSpPr>
            <p:cNvPr id="32" name="Group 31">
              <a:extLst>
                <a:ext uri="{FF2B5EF4-FFF2-40B4-BE49-F238E27FC236}">
                  <a16:creationId xmlns:a16="http://schemas.microsoft.com/office/drawing/2014/main" id="{382D1901-FCA5-47EA-B774-EA748E757E7D}"/>
                </a:ext>
              </a:extLst>
            </p:cNvPr>
            <p:cNvGrpSpPr/>
            <p:nvPr/>
          </p:nvGrpSpPr>
          <p:grpSpPr>
            <a:xfrm>
              <a:off x="3219913" y="2805723"/>
              <a:ext cx="1773194" cy="1350492"/>
              <a:chOff x="3219913" y="2805723"/>
              <a:chExt cx="1773194" cy="1350492"/>
            </a:xfrm>
          </p:grpSpPr>
          <p:sp>
            <p:nvSpPr>
              <p:cNvPr id="51" name="TextBox 50">
                <a:extLst>
                  <a:ext uri="{FF2B5EF4-FFF2-40B4-BE49-F238E27FC236}">
                    <a16:creationId xmlns:a16="http://schemas.microsoft.com/office/drawing/2014/main" id="{71A13675-4C4D-1820-6595-959DA4D49F6B}"/>
                  </a:ext>
                </a:extLst>
              </p:cNvPr>
              <p:cNvSpPr txBox="1"/>
              <p:nvPr/>
            </p:nvSpPr>
            <p:spPr>
              <a:xfrm>
                <a:off x="3219913" y="3848438"/>
                <a:ext cx="1773194"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8D4"/>
                    </a:solidFill>
                    <a:effectLst/>
                    <a:uLnTx/>
                    <a:uFillTx/>
                    <a:latin typeface="+mj-lt"/>
                    <a:ea typeface="+mn-ea"/>
                    <a:cs typeface="Segoe UI Semibold" panose="020B0502040204020203" pitchFamily="34" charset="0"/>
                  </a:rPr>
                  <a:t>On-premises</a:t>
                </a:r>
              </a:p>
            </p:txBody>
          </p:sp>
          <p:pic>
            <p:nvPicPr>
              <p:cNvPr id="18" name="Picture 17">
                <a:extLst>
                  <a:ext uri="{FF2B5EF4-FFF2-40B4-BE49-F238E27FC236}">
                    <a16:creationId xmlns:a16="http://schemas.microsoft.com/office/drawing/2014/main" id="{719E1566-8499-6D54-3157-BB6E93D882EA}"/>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3781791" y="2805723"/>
                <a:ext cx="1117736" cy="1147891"/>
              </a:xfrm>
              <a:prstGeom prst="rect">
                <a:avLst/>
              </a:prstGeom>
            </p:spPr>
          </p:pic>
        </p:grpSp>
        <p:grpSp>
          <p:nvGrpSpPr>
            <p:cNvPr id="36" name="Group 35">
              <a:extLst>
                <a:ext uri="{FF2B5EF4-FFF2-40B4-BE49-F238E27FC236}">
                  <a16:creationId xmlns:a16="http://schemas.microsoft.com/office/drawing/2014/main" id="{871C01C0-98AC-2519-7861-208489E6A7BD}"/>
                </a:ext>
              </a:extLst>
            </p:cNvPr>
            <p:cNvGrpSpPr/>
            <p:nvPr/>
          </p:nvGrpSpPr>
          <p:grpSpPr>
            <a:xfrm>
              <a:off x="5210943" y="2667716"/>
              <a:ext cx="1773194" cy="1488499"/>
              <a:chOff x="5210943" y="2667716"/>
              <a:chExt cx="1773194" cy="1488499"/>
            </a:xfrm>
          </p:grpSpPr>
          <p:sp>
            <p:nvSpPr>
              <p:cNvPr id="69" name="TextBox 68">
                <a:extLst>
                  <a:ext uri="{FF2B5EF4-FFF2-40B4-BE49-F238E27FC236}">
                    <a16:creationId xmlns:a16="http://schemas.microsoft.com/office/drawing/2014/main" id="{2A324C75-E210-BEEA-0199-F024DFBC142A}"/>
                  </a:ext>
                </a:extLst>
              </p:cNvPr>
              <p:cNvSpPr txBox="1"/>
              <p:nvPr/>
            </p:nvSpPr>
            <p:spPr>
              <a:xfrm>
                <a:off x="5210943" y="3848438"/>
                <a:ext cx="1773194" cy="307777"/>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mj-lt"/>
                    <a:ea typeface="+mn-ea"/>
                    <a:cs typeface="Segoe UI Semibold" panose="020B0502040204020203" pitchFamily="34" charset="0"/>
                  </a:rPr>
                  <a:t>Hybrid</a:t>
                </a:r>
              </a:p>
            </p:txBody>
          </p:sp>
          <p:pic>
            <p:nvPicPr>
              <p:cNvPr id="20" name="Picture 19" descr="A cloud and building with a black background&#10;&#10;Description automatically generated">
                <a:extLst>
                  <a:ext uri="{FF2B5EF4-FFF2-40B4-BE49-F238E27FC236}">
                    <a16:creationId xmlns:a16="http://schemas.microsoft.com/office/drawing/2014/main" id="{9AAD1524-8FD7-9BF7-0FF4-E23FD8E8743B}"/>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750260" y="2667716"/>
                <a:ext cx="787690" cy="1064612"/>
              </a:xfrm>
              <a:prstGeom prst="rect">
                <a:avLst/>
              </a:prstGeom>
            </p:spPr>
          </p:pic>
        </p:grpSp>
        <p:sp>
          <p:nvSpPr>
            <p:cNvPr id="19" name="Freeform 40">
              <a:extLst>
                <a:ext uri="{FF2B5EF4-FFF2-40B4-BE49-F238E27FC236}">
                  <a16:creationId xmlns:a16="http://schemas.microsoft.com/office/drawing/2014/main" id="{8AF45A2E-50B4-B637-7581-7517010A33A1}"/>
                </a:ext>
              </a:extLst>
            </p:cNvPr>
            <p:cNvSpPr/>
            <p:nvPr/>
          </p:nvSpPr>
          <p:spPr bwMode="auto">
            <a:xfrm>
              <a:off x="3856238" y="6048654"/>
              <a:ext cx="4479524" cy="404390"/>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1" name="TextBox 70">
              <a:extLst>
                <a:ext uri="{FF2B5EF4-FFF2-40B4-BE49-F238E27FC236}">
                  <a16:creationId xmlns:a16="http://schemas.microsoft.com/office/drawing/2014/main" id="{EEBEE953-2E85-2D85-5CFD-370087401364}"/>
                </a:ext>
              </a:extLst>
            </p:cNvPr>
            <p:cNvSpPr txBox="1"/>
            <p:nvPr/>
          </p:nvSpPr>
          <p:spPr>
            <a:xfrm flipH="1">
              <a:off x="4213860" y="6153900"/>
              <a:ext cx="3764280" cy="193899"/>
            </a:xfrm>
            <a:prstGeom prst="rect">
              <a:avLst/>
            </a:prstGeom>
            <a:noFill/>
          </p:spPr>
          <p:txBody>
            <a:bodyPr wrap="square" lIns="0" tIns="0" rIns="0" bIns="0" rtlCol="0">
              <a:spAutoFit/>
            </a:bodyPr>
            <a:lstStyle/>
            <a:p>
              <a:pPr marL="0" marR="0" lvl="0" indent="0" algn="ctr" defTabSz="914367"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502040204020203" pitchFamily="34" charset="0"/>
                </a:rPr>
                <a:t>In the cloud | In your datacenter | At the edge</a:t>
              </a:r>
            </a:p>
          </p:txBody>
        </p:sp>
      </p:grpSp>
      <p:sp>
        <p:nvSpPr>
          <p:cNvPr id="3" name="Slide Number Placeholder 2">
            <a:extLst>
              <a:ext uri="{FF2B5EF4-FFF2-40B4-BE49-F238E27FC236}">
                <a16:creationId xmlns:a16="http://schemas.microsoft.com/office/drawing/2014/main" id="{61ACD86A-4288-7C2C-191D-F603AFA188D3}"/>
              </a:ext>
            </a:extLst>
          </p:cNvPr>
          <p:cNvSpPr>
            <a:spLocks noGrp="1"/>
          </p:cNvSpPr>
          <p:nvPr>
            <p:ph type="sldNum" sz="quarter" idx="4"/>
          </p:nvPr>
        </p:nvSpPr>
        <p:spPr/>
        <p:txBody>
          <a:bodyPr/>
          <a:lstStyle/>
          <a:p>
            <a:fld id="{B659B50A-DF3E-4072-815D-F5A3B564ACB5}" type="slidenum">
              <a:rPr lang="en-US" smtClean="0"/>
              <a:pPr/>
              <a:t>20</a:t>
            </a:fld>
            <a:endParaRPr lang="en-US" dirty="0"/>
          </a:p>
        </p:txBody>
      </p:sp>
    </p:spTree>
    <p:extLst>
      <p:ext uri="{BB962C8B-B14F-4D97-AF65-F5344CB8AC3E}">
        <p14:creationId xmlns:p14="http://schemas.microsoft.com/office/powerpoint/2010/main" val="305760283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Shape 44">
            <a:extLst>
              <a:ext uri="{FF2B5EF4-FFF2-40B4-BE49-F238E27FC236}">
                <a16:creationId xmlns:a16="http://schemas.microsoft.com/office/drawing/2014/main" id="{6E5C4182-5EA1-47FA-A3E7-5DF4D246646C}"/>
              </a:ext>
              <a:ext uri="{C183D7F6-B498-43B3-948B-1728B52AA6E4}">
                <adec:decorative xmlns:adec="http://schemas.microsoft.com/office/drawing/2017/decorative" val="1"/>
              </a:ext>
            </a:extLst>
          </p:cNvPr>
          <p:cNvSpPr>
            <a:spLocks/>
          </p:cNvSpPr>
          <p:nvPr/>
        </p:nvSpPr>
        <p:spPr bwMode="auto">
          <a:xfrm>
            <a:off x="582612" y="1917249"/>
            <a:ext cx="11026776" cy="4258465"/>
          </a:xfrm>
          <a:custGeom>
            <a:avLst/>
            <a:gdLst>
              <a:gd name="connsiteX0" fmla="*/ 170732 w 11026776"/>
              <a:gd name="connsiteY0" fmla="*/ 0 h 4258465"/>
              <a:gd name="connsiteX1" fmla="*/ 3649562 w 11026776"/>
              <a:gd name="connsiteY1" fmla="*/ 0 h 4258465"/>
              <a:gd name="connsiteX2" fmla="*/ 3649562 w 11026776"/>
              <a:gd name="connsiteY2" fmla="*/ 64657 h 4258465"/>
              <a:gd name="connsiteX3" fmla="*/ 3649562 w 11026776"/>
              <a:gd name="connsiteY3" fmla="*/ 226582 h 4258465"/>
              <a:gd name="connsiteX4" fmla="*/ 3698366 w 11026776"/>
              <a:gd name="connsiteY4" fmla="*/ 275386 h 4258465"/>
              <a:gd name="connsiteX5" fmla="*/ 3698365 w 11026776"/>
              <a:gd name="connsiteY5" fmla="*/ 275387 h 4258465"/>
              <a:gd name="connsiteX6" fmla="*/ 3747169 w 11026776"/>
              <a:gd name="connsiteY6" fmla="*/ 226583 h 4258465"/>
              <a:gd name="connsiteX7" fmla="*/ 3747170 w 11026776"/>
              <a:gd name="connsiteY7" fmla="*/ 0 h 4258465"/>
              <a:gd name="connsiteX8" fmla="*/ 7294195 w 11026776"/>
              <a:gd name="connsiteY8" fmla="*/ 0 h 4258465"/>
              <a:gd name="connsiteX9" fmla="*/ 7294195 w 11026776"/>
              <a:gd name="connsiteY9" fmla="*/ 64657 h 4258465"/>
              <a:gd name="connsiteX10" fmla="*/ 7294195 w 11026776"/>
              <a:gd name="connsiteY10" fmla="*/ 226582 h 4258465"/>
              <a:gd name="connsiteX11" fmla="*/ 7342999 w 11026776"/>
              <a:gd name="connsiteY11" fmla="*/ 275386 h 4258465"/>
              <a:gd name="connsiteX12" fmla="*/ 7342998 w 11026776"/>
              <a:gd name="connsiteY12" fmla="*/ 275387 h 4258465"/>
              <a:gd name="connsiteX13" fmla="*/ 7391802 w 11026776"/>
              <a:gd name="connsiteY13" fmla="*/ 226583 h 4258465"/>
              <a:gd name="connsiteX14" fmla="*/ 7391803 w 11026776"/>
              <a:gd name="connsiteY14" fmla="*/ 0 h 4258465"/>
              <a:gd name="connsiteX15" fmla="*/ 10856044 w 11026776"/>
              <a:gd name="connsiteY15" fmla="*/ 0 h 4258465"/>
              <a:gd name="connsiteX16" fmla="*/ 11026776 w 11026776"/>
              <a:gd name="connsiteY16" fmla="*/ 170732 h 4258465"/>
              <a:gd name="connsiteX17" fmla="*/ 11026776 w 11026776"/>
              <a:gd name="connsiteY17" fmla="*/ 955434 h 4258465"/>
              <a:gd name="connsiteX18" fmla="*/ 11026776 w 11026776"/>
              <a:gd name="connsiteY18" fmla="*/ 3303031 h 4258465"/>
              <a:gd name="connsiteX19" fmla="*/ 11026776 w 11026776"/>
              <a:gd name="connsiteY19" fmla="*/ 4087733 h 4258465"/>
              <a:gd name="connsiteX20" fmla="*/ 10856044 w 11026776"/>
              <a:gd name="connsiteY20" fmla="*/ 4258465 h 4258465"/>
              <a:gd name="connsiteX21" fmla="*/ 170732 w 11026776"/>
              <a:gd name="connsiteY21" fmla="*/ 4258465 h 4258465"/>
              <a:gd name="connsiteX22" fmla="*/ 0 w 11026776"/>
              <a:gd name="connsiteY22" fmla="*/ 4087733 h 4258465"/>
              <a:gd name="connsiteX23" fmla="*/ 0 w 11026776"/>
              <a:gd name="connsiteY23" fmla="*/ 3303031 h 4258465"/>
              <a:gd name="connsiteX24" fmla="*/ 0 w 11026776"/>
              <a:gd name="connsiteY24" fmla="*/ 955434 h 4258465"/>
              <a:gd name="connsiteX25" fmla="*/ 0 w 11026776"/>
              <a:gd name="connsiteY25" fmla="*/ 170732 h 4258465"/>
              <a:gd name="connsiteX26" fmla="*/ 170732 w 11026776"/>
              <a:gd name="connsiteY26" fmla="*/ 0 h 425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026776" h="4258465">
                <a:moveTo>
                  <a:pt x="170732" y="0"/>
                </a:moveTo>
                <a:lnTo>
                  <a:pt x="3649562" y="0"/>
                </a:lnTo>
                <a:lnTo>
                  <a:pt x="3649562" y="64657"/>
                </a:lnTo>
                <a:lnTo>
                  <a:pt x="3649562" y="226582"/>
                </a:lnTo>
                <a:cubicBezTo>
                  <a:pt x="3649562" y="253536"/>
                  <a:pt x="3671412" y="275386"/>
                  <a:pt x="3698366" y="275386"/>
                </a:cubicBezTo>
                <a:lnTo>
                  <a:pt x="3698365" y="275387"/>
                </a:lnTo>
                <a:cubicBezTo>
                  <a:pt x="3725319" y="275387"/>
                  <a:pt x="3747169" y="253537"/>
                  <a:pt x="3747169" y="226583"/>
                </a:cubicBezTo>
                <a:lnTo>
                  <a:pt x="3747170" y="0"/>
                </a:lnTo>
                <a:lnTo>
                  <a:pt x="7294195" y="0"/>
                </a:lnTo>
                <a:lnTo>
                  <a:pt x="7294195" y="64657"/>
                </a:lnTo>
                <a:lnTo>
                  <a:pt x="7294195" y="226582"/>
                </a:lnTo>
                <a:cubicBezTo>
                  <a:pt x="7294195" y="253536"/>
                  <a:pt x="7316045" y="275386"/>
                  <a:pt x="7342999" y="275386"/>
                </a:cubicBezTo>
                <a:lnTo>
                  <a:pt x="7342998" y="275387"/>
                </a:lnTo>
                <a:cubicBezTo>
                  <a:pt x="7369952" y="275387"/>
                  <a:pt x="7391802" y="253537"/>
                  <a:pt x="7391802" y="226583"/>
                </a:cubicBezTo>
                <a:lnTo>
                  <a:pt x="7391803" y="0"/>
                </a:lnTo>
                <a:lnTo>
                  <a:pt x="10856044" y="0"/>
                </a:lnTo>
                <a:cubicBezTo>
                  <a:pt x="10950337" y="0"/>
                  <a:pt x="11026776" y="76439"/>
                  <a:pt x="11026776" y="170732"/>
                </a:cubicBezTo>
                <a:lnTo>
                  <a:pt x="11026776" y="955434"/>
                </a:lnTo>
                <a:lnTo>
                  <a:pt x="11026776" y="3303031"/>
                </a:lnTo>
                <a:lnTo>
                  <a:pt x="11026776" y="4087733"/>
                </a:lnTo>
                <a:cubicBezTo>
                  <a:pt x="11026776" y="4182026"/>
                  <a:pt x="10950337" y="4258465"/>
                  <a:pt x="10856044" y="4258465"/>
                </a:cubicBezTo>
                <a:lnTo>
                  <a:pt x="170732" y="4258465"/>
                </a:lnTo>
                <a:cubicBezTo>
                  <a:pt x="76439" y="4258465"/>
                  <a:pt x="0" y="4182026"/>
                  <a:pt x="0" y="4087733"/>
                </a:cubicBezTo>
                <a:lnTo>
                  <a:pt x="0" y="3303031"/>
                </a:lnTo>
                <a:lnTo>
                  <a:pt x="0" y="955434"/>
                </a:lnTo>
                <a:lnTo>
                  <a:pt x="0" y="170732"/>
                </a:lnTo>
                <a:cubicBezTo>
                  <a:pt x="0" y="76439"/>
                  <a:pt x="76439" y="0"/>
                  <a:pt x="170732"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5" name="Rectangle: Top Corners Rounded 14">
            <a:extLst>
              <a:ext uri="{FF2B5EF4-FFF2-40B4-BE49-F238E27FC236}">
                <a16:creationId xmlns:a16="http://schemas.microsoft.com/office/drawing/2014/main" id="{93D681AD-4AEE-EEF8-C2B4-A29CEB270FA6}"/>
              </a:ext>
              <a:ext uri="{C183D7F6-B498-43B3-948B-1728B52AA6E4}">
                <adec:decorative xmlns:adec="http://schemas.microsoft.com/office/drawing/2017/decorative" val="1"/>
              </a:ext>
            </a:extLst>
          </p:cNvPr>
          <p:cNvSpPr>
            <a:spLocks/>
          </p:cNvSpPr>
          <p:nvPr/>
        </p:nvSpPr>
        <p:spPr bwMode="auto">
          <a:xfrm>
            <a:off x="7974412" y="1346200"/>
            <a:ext cx="3547027" cy="1970132"/>
          </a:xfrm>
          <a:prstGeom prst="round2SameRect">
            <a:avLst>
              <a:gd name="adj1" fmla="val 7600"/>
              <a:gd name="adj2" fmla="val 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25" name="Rectangle: Top Corners Rounded 24">
            <a:extLst>
              <a:ext uri="{FF2B5EF4-FFF2-40B4-BE49-F238E27FC236}">
                <a16:creationId xmlns:a16="http://schemas.microsoft.com/office/drawing/2014/main" id="{03003ABD-4A7B-A6E1-F344-B902D365BA25}"/>
              </a:ext>
              <a:ext uri="{C183D7F6-B498-43B3-948B-1728B52AA6E4}">
                <adec:decorative xmlns:adec="http://schemas.microsoft.com/office/drawing/2017/decorative" val="1"/>
              </a:ext>
            </a:extLst>
          </p:cNvPr>
          <p:cNvSpPr>
            <a:spLocks/>
          </p:cNvSpPr>
          <p:nvPr/>
        </p:nvSpPr>
        <p:spPr bwMode="auto">
          <a:xfrm>
            <a:off x="4329781" y="1358402"/>
            <a:ext cx="3547027" cy="1904460"/>
          </a:xfrm>
          <a:prstGeom prst="round2SameRect">
            <a:avLst>
              <a:gd name="adj1" fmla="val 7600"/>
              <a:gd name="adj2" fmla="val 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27" name="Rectangle: Top Corners Rounded 26">
            <a:extLst>
              <a:ext uri="{FF2B5EF4-FFF2-40B4-BE49-F238E27FC236}">
                <a16:creationId xmlns:a16="http://schemas.microsoft.com/office/drawing/2014/main" id="{5BCA7910-AE2C-C954-3B22-21402DA247BD}"/>
              </a:ext>
              <a:ext uri="{C183D7F6-B498-43B3-948B-1728B52AA6E4}">
                <adec:decorative xmlns:adec="http://schemas.microsoft.com/office/drawing/2017/decorative" val="1"/>
              </a:ext>
            </a:extLst>
          </p:cNvPr>
          <p:cNvSpPr>
            <a:spLocks/>
          </p:cNvSpPr>
          <p:nvPr/>
        </p:nvSpPr>
        <p:spPr bwMode="auto">
          <a:xfrm>
            <a:off x="685148" y="1358402"/>
            <a:ext cx="3547027" cy="1904460"/>
          </a:xfrm>
          <a:prstGeom prst="round2SameRect">
            <a:avLst>
              <a:gd name="adj1" fmla="val 7600"/>
              <a:gd name="adj2" fmla="val 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28" name="Graphic 50">
            <a:extLst>
              <a:ext uri="{FF2B5EF4-FFF2-40B4-BE49-F238E27FC236}">
                <a16:creationId xmlns:a16="http://schemas.microsoft.com/office/drawing/2014/main" id="{D9163C76-727A-12CC-7910-A76543553015}"/>
              </a:ext>
              <a:ext uri="{C183D7F6-B498-43B3-948B-1728B52AA6E4}">
                <adec:decorative xmlns:adec="http://schemas.microsoft.com/office/drawing/2017/decorative" val="1"/>
              </a:ext>
            </a:extLst>
          </p:cNvPr>
          <p:cNvSpPr/>
          <p:nvPr/>
        </p:nvSpPr>
        <p:spPr>
          <a:xfrm>
            <a:off x="7974412" y="2082800"/>
            <a:ext cx="3547027" cy="3987800"/>
          </a:xfrm>
          <a:prstGeom prst="roundRect">
            <a:avLst>
              <a:gd name="adj" fmla="val 3700"/>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ea typeface="Calibri"/>
              <a:cs typeface="Segoe Sans Display" pitchFamily="2" charset="0"/>
            </a:endParaRPr>
          </a:p>
        </p:txBody>
      </p:sp>
      <p:sp>
        <p:nvSpPr>
          <p:cNvPr id="37" name="Graphic 50">
            <a:extLst>
              <a:ext uri="{FF2B5EF4-FFF2-40B4-BE49-F238E27FC236}">
                <a16:creationId xmlns:a16="http://schemas.microsoft.com/office/drawing/2014/main" id="{BC8A85EE-F0FE-FF2D-EE64-DFCD1229F6BF}"/>
              </a:ext>
              <a:ext uri="{C183D7F6-B498-43B3-948B-1728B52AA6E4}">
                <adec:decorative xmlns:adec="http://schemas.microsoft.com/office/drawing/2017/decorative" val="1"/>
              </a:ext>
            </a:extLst>
          </p:cNvPr>
          <p:cNvSpPr/>
          <p:nvPr/>
        </p:nvSpPr>
        <p:spPr>
          <a:xfrm>
            <a:off x="4329781" y="2082800"/>
            <a:ext cx="3547027" cy="3987800"/>
          </a:xfrm>
          <a:prstGeom prst="roundRect">
            <a:avLst>
              <a:gd name="adj" fmla="val 3700"/>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ea typeface="Calibri"/>
              <a:cs typeface="Segoe Sans Display" pitchFamily="2" charset="0"/>
            </a:endParaRPr>
          </a:p>
        </p:txBody>
      </p:sp>
      <p:sp>
        <p:nvSpPr>
          <p:cNvPr id="38" name="Graphic 50">
            <a:extLst>
              <a:ext uri="{FF2B5EF4-FFF2-40B4-BE49-F238E27FC236}">
                <a16:creationId xmlns:a16="http://schemas.microsoft.com/office/drawing/2014/main" id="{AB90A2C5-CBE7-2D17-646C-110AEC7E4551}"/>
              </a:ext>
              <a:ext uri="{C183D7F6-B498-43B3-948B-1728B52AA6E4}">
                <adec:decorative xmlns:adec="http://schemas.microsoft.com/office/drawing/2017/decorative" val="1"/>
              </a:ext>
            </a:extLst>
          </p:cNvPr>
          <p:cNvSpPr/>
          <p:nvPr/>
        </p:nvSpPr>
        <p:spPr>
          <a:xfrm>
            <a:off x="685148" y="2082800"/>
            <a:ext cx="3547027" cy="3987800"/>
          </a:xfrm>
          <a:prstGeom prst="roundRect">
            <a:avLst>
              <a:gd name="adj" fmla="val 3700"/>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ea typeface="Calibri"/>
              <a:cs typeface="Segoe Sans Display" pitchFamily="2" charset="0"/>
            </a:endParaRPr>
          </a:p>
        </p:txBody>
      </p:sp>
      <p:sp>
        <p:nvSpPr>
          <p:cNvPr id="6" name="Rectangle: Rounded Corners 5">
            <a:extLst>
              <a:ext uri="{FF2B5EF4-FFF2-40B4-BE49-F238E27FC236}">
                <a16:creationId xmlns:a16="http://schemas.microsoft.com/office/drawing/2014/main" id="{98EDB90E-E4F4-0482-B8EA-985B0A51E562}"/>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75" name="Title 74">
            <a:extLst>
              <a:ext uri="{FF2B5EF4-FFF2-40B4-BE49-F238E27FC236}">
                <a16:creationId xmlns:a16="http://schemas.microsoft.com/office/drawing/2014/main" id="{BD02ECC6-0E06-B048-44E8-0B3DBB9775AE}"/>
              </a:ext>
            </a:extLst>
          </p:cNvPr>
          <p:cNvSpPr>
            <a:spLocks noGrp="1"/>
          </p:cNvSpPr>
          <p:nvPr>
            <p:ph type="title"/>
          </p:nvPr>
        </p:nvSpPr>
        <p:spPr>
          <a:xfrm>
            <a:off x="584200" y="365125"/>
            <a:ext cx="10912475" cy="492443"/>
          </a:xfrm>
        </p:spPr>
        <p:txBody>
          <a:bodyPr vert="horz"/>
          <a:lstStyle/>
          <a:p>
            <a:r>
              <a:rPr lang="en-US" dirty="0"/>
              <a:t>Windows Server 2025 value propositions</a:t>
            </a:r>
            <a:endParaRPr lang="en-IN" dirty="0"/>
          </a:p>
        </p:txBody>
      </p:sp>
      <p:sp>
        <p:nvSpPr>
          <p:cNvPr id="106" name="TextBox 105">
            <a:extLst>
              <a:ext uri="{FF2B5EF4-FFF2-40B4-BE49-F238E27FC236}">
                <a16:creationId xmlns:a16="http://schemas.microsoft.com/office/drawing/2014/main" id="{A3DB0F26-8D55-4A2A-19FE-4AECD0568224}"/>
              </a:ext>
            </a:extLst>
          </p:cNvPr>
          <p:cNvSpPr txBox="1">
            <a:spLocks/>
          </p:cNvSpPr>
          <p:nvPr/>
        </p:nvSpPr>
        <p:spPr>
          <a:xfrm>
            <a:off x="588263" y="905694"/>
            <a:ext cx="11021125" cy="276999"/>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a:solidFill>
                  <a:srgbClr val="0078D4"/>
                </a:solidFill>
                <a:latin typeface="+mj-lt"/>
                <a:cs typeface="Segoe UI" panose="020B0502040204020203" pitchFamily="34" charset="0"/>
              </a:defRPr>
            </a:lvl1pPr>
          </a:lstStyle>
          <a:p>
            <a:r>
              <a:rPr lang="en-US" dirty="0"/>
              <a:t>Before you make the call, get to know the improved capabilities and their value to customers</a:t>
            </a:r>
          </a:p>
        </p:txBody>
      </p:sp>
      <p:sp>
        <p:nvSpPr>
          <p:cNvPr id="2" name="Graphic 24" descr="Icon of a fast forward">
            <a:extLst>
              <a:ext uri="{FF2B5EF4-FFF2-40B4-BE49-F238E27FC236}">
                <a16:creationId xmlns:a16="http://schemas.microsoft.com/office/drawing/2014/main" id="{6A1B8DEA-364D-DEDE-F84B-AFAD981DC249}"/>
              </a:ext>
            </a:extLst>
          </p:cNvPr>
          <p:cNvSpPr>
            <a:spLocks/>
          </p:cNvSpPr>
          <p:nvPr/>
        </p:nvSpPr>
        <p:spPr>
          <a:xfrm>
            <a:off x="950367" y="1608744"/>
            <a:ext cx="309536" cy="260686"/>
          </a:xfrm>
          <a:custGeom>
            <a:avLst/>
            <a:gdLst>
              <a:gd name="connsiteX0" fmla="*/ 92497 w 180980"/>
              <a:gd name="connsiteY0" fmla="*/ 1501 h 147640"/>
              <a:gd name="connsiteX1" fmla="*/ 178222 w 180980"/>
              <a:gd name="connsiteY1" fmla="*/ 68176 h 147640"/>
              <a:gd name="connsiteX2" fmla="*/ 179475 w 180980"/>
              <a:gd name="connsiteY2" fmla="*/ 78201 h 147640"/>
              <a:gd name="connsiteX3" fmla="*/ 178222 w 180980"/>
              <a:gd name="connsiteY3" fmla="*/ 79454 h 147640"/>
              <a:gd name="connsiteX4" fmla="*/ 92488 w 180980"/>
              <a:gd name="connsiteY4" fmla="*/ 146129 h 147640"/>
              <a:gd name="connsiteX5" fmla="*/ 82464 w 180980"/>
              <a:gd name="connsiteY5" fmla="*/ 144868 h 147640"/>
              <a:gd name="connsiteX6" fmla="*/ 80963 w 180980"/>
              <a:gd name="connsiteY6" fmla="*/ 140490 h 147640"/>
              <a:gd name="connsiteX7" fmla="*/ 80963 w 180980"/>
              <a:gd name="connsiteY7" fmla="*/ 92132 h 147640"/>
              <a:gd name="connsiteX8" fmla="*/ 11525 w 180980"/>
              <a:gd name="connsiteY8" fmla="*/ 146139 h 147640"/>
              <a:gd name="connsiteX9" fmla="*/ 1501 w 180980"/>
              <a:gd name="connsiteY9" fmla="*/ 144877 h 147640"/>
              <a:gd name="connsiteX10" fmla="*/ 0 w 180980"/>
              <a:gd name="connsiteY10" fmla="*/ 140490 h 147640"/>
              <a:gd name="connsiteX11" fmla="*/ 10 w 180980"/>
              <a:gd name="connsiteY11" fmla="*/ 7140 h 147640"/>
              <a:gd name="connsiteX12" fmla="*/ 7157 w 180980"/>
              <a:gd name="connsiteY12" fmla="*/ 0 h 147640"/>
              <a:gd name="connsiteX13" fmla="*/ 11535 w 180980"/>
              <a:gd name="connsiteY13" fmla="*/ 1501 h 147640"/>
              <a:gd name="connsiteX14" fmla="*/ 80953 w 180980"/>
              <a:gd name="connsiteY14" fmla="*/ 55499 h 147640"/>
              <a:gd name="connsiteX15" fmla="*/ 80972 w 180980"/>
              <a:gd name="connsiteY15" fmla="*/ 7140 h 147640"/>
              <a:gd name="connsiteX16" fmla="*/ 88120 w 180980"/>
              <a:gd name="connsiteY16" fmla="*/ 0 h 147640"/>
              <a:gd name="connsiteX17" fmla="*/ 92497 w 180980"/>
              <a:gd name="connsiteY17" fmla="*/ 1501 h 14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0980" h="147640">
                <a:moveTo>
                  <a:pt x="92497" y="1501"/>
                </a:moveTo>
                <a:lnTo>
                  <a:pt x="178222" y="68176"/>
                </a:lnTo>
                <a:cubicBezTo>
                  <a:pt x="181337" y="70599"/>
                  <a:pt x="181897" y="75087"/>
                  <a:pt x="179475" y="78201"/>
                </a:cubicBezTo>
                <a:cubicBezTo>
                  <a:pt x="179111" y="78669"/>
                  <a:pt x="178690" y="79090"/>
                  <a:pt x="178222" y="79454"/>
                </a:cubicBezTo>
                <a:lnTo>
                  <a:pt x="92488" y="146129"/>
                </a:lnTo>
                <a:cubicBezTo>
                  <a:pt x="89371" y="148549"/>
                  <a:pt x="84884" y="147985"/>
                  <a:pt x="82464" y="144868"/>
                </a:cubicBezTo>
                <a:cubicBezTo>
                  <a:pt x="81491" y="143616"/>
                  <a:pt x="80963" y="142076"/>
                  <a:pt x="80963" y="140490"/>
                </a:cubicBezTo>
                <a:lnTo>
                  <a:pt x="80963" y="92132"/>
                </a:lnTo>
                <a:lnTo>
                  <a:pt x="11525" y="146139"/>
                </a:lnTo>
                <a:cubicBezTo>
                  <a:pt x="8409" y="148559"/>
                  <a:pt x="3921" y="147994"/>
                  <a:pt x="1501" y="144877"/>
                </a:cubicBezTo>
                <a:cubicBezTo>
                  <a:pt x="527" y="143623"/>
                  <a:pt x="-1" y="142079"/>
                  <a:pt x="0" y="140490"/>
                </a:cubicBezTo>
                <a:lnTo>
                  <a:pt x="10" y="7140"/>
                </a:lnTo>
                <a:cubicBezTo>
                  <a:pt x="11" y="3195"/>
                  <a:pt x="3211" y="-2"/>
                  <a:pt x="7157" y="0"/>
                </a:cubicBezTo>
                <a:cubicBezTo>
                  <a:pt x="8742" y="1"/>
                  <a:pt x="10283" y="529"/>
                  <a:pt x="11535" y="1501"/>
                </a:cubicBezTo>
                <a:lnTo>
                  <a:pt x="80953" y="55499"/>
                </a:lnTo>
                <a:lnTo>
                  <a:pt x="80972" y="7140"/>
                </a:lnTo>
                <a:cubicBezTo>
                  <a:pt x="80974" y="3195"/>
                  <a:pt x="84174" y="-2"/>
                  <a:pt x="88120" y="0"/>
                </a:cubicBezTo>
                <a:cubicBezTo>
                  <a:pt x="89705" y="1"/>
                  <a:pt x="91245" y="529"/>
                  <a:pt x="92497" y="1501"/>
                </a:cubicBezTo>
                <a:close/>
              </a:path>
            </a:pathLst>
          </a:custGeom>
          <a:solidFill>
            <a:srgbClr val="FFFFFF"/>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GB" sz="1600" dirty="0">
              <a:solidFill>
                <a:srgbClr val="000000"/>
              </a:solidFill>
              <a:latin typeface="Segoe UI"/>
            </a:endParaRPr>
          </a:p>
        </p:txBody>
      </p:sp>
      <p:sp>
        <p:nvSpPr>
          <p:cNvPr id="18" name="Rectangle 17">
            <a:extLst>
              <a:ext uri="{FF2B5EF4-FFF2-40B4-BE49-F238E27FC236}">
                <a16:creationId xmlns:a16="http://schemas.microsoft.com/office/drawing/2014/main" id="{2F2E564B-AD8F-DE88-E554-38E5AED3014D}"/>
              </a:ext>
            </a:extLst>
          </p:cNvPr>
          <p:cNvSpPr/>
          <p:nvPr/>
        </p:nvSpPr>
        <p:spPr bwMode="auto">
          <a:xfrm>
            <a:off x="1439888" y="1436690"/>
            <a:ext cx="2377440" cy="553998"/>
          </a:xfrm>
          <a:prstGeom prst="rect">
            <a:avLst/>
          </a:prstGeom>
          <a:noFill/>
          <a:ln w="9525" cap="flat">
            <a:noFill/>
            <a:prstDash val="solid"/>
            <a:miter/>
          </a:ln>
        </p:spPr>
        <p:txBody>
          <a:bodyPr lIns="0" tIns="0" rIns="0" bIns="0" rtlCol="0" anchor="ctr">
            <a:spAutoFit/>
          </a:bodyPr>
          <a:lstStyle/>
          <a:p>
            <a:r>
              <a:rPr lang="en-US" dirty="0">
                <a:solidFill>
                  <a:srgbClr val="FFFFFF"/>
                </a:solidFill>
                <a:latin typeface="+mj-lt"/>
              </a:rPr>
              <a:t>Advanced security and resiliency</a:t>
            </a:r>
          </a:p>
        </p:txBody>
      </p:sp>
      <p:sp>
        <p:nvSpPr>
          <p:cNvPr id="26" name="Content Placeholder 3">
            <a:extLst>
              <a:ext uri="{FF2B5EF4-FFF2-40B4-BE49-F238E27FC236}">
                <a16:creationId xmlns:a16="http://schemas.microsoft.com/office/drawing/2014/main" id="{671E983C-EE03-EC0D-32AB-D36E46196F29}"/>
              </a:ext>
            </a:extLst>
          </p:cNvPr>
          <p:cNvSpPr txBox="1">
            <a:spLocks/>
          </p:cNvSpPr>
          <p:nvPr/>
        </p:nvSpPr>
        <p:spPr>
          <a:xfrm>
            <a:off x="770505" y="2230180"/>
            <a:ext cx="3376312" cy="3739485"/>
          </a:xfrm>
          <a:prstGeom prst="rect">
            <a:avLst/>
          </a:prstGeom>
        </p:spPr>
        <p:txBody>
          <a:bodyPr vert="horz" wrap="square" lIns="0" tIns="0" rIns="0" bIns="0" rtlCol="0">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Protect your intellectual property</a:t>
            </a:r>
            <a:br>
              <a:rPr lang="en-US" sz="1400" kern="100" dirty="0">
                <a:solidFill>
                  <a:srgbClr val="000000"/>
                </a:solidFill>
                <a:latin typeface="+mj-lt"/>
              </a:rPr>
            </a:br>
            <a:r>
              <a:rPr lang="en-US" sz="1400" kern="100" dirty="0">
                <a:solidFill>
                  <a:srgbClr val="000000"/>
                </a:solidFill>
              </a:rPr>
              <a:t>with holistic security capabilities for detection and response, vulnerability management, and mobile threat defense.</a:t>
            </a:r>
          </a:p>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Safeguard sensitive data </a:t>
            </a:r>
            <a:r>
              <a:rPr lang="en-US" sz="1400" kern="100" dirty="0">
                <a:solidFill>
                  <a:srgbClr val="000000"/>
                </a:solidFill>
              </a:rPr>
              <a:t>with Secured-core solutions that help protect hardware, firmware, and operating system against inspection, theft, and tampering.</a:t>
            </a:r>
          </a:p>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Reduce downtime and improve productivity </a:t>
            </a:r>
            <a:r>
              <a:rPr lang="en-US" sz="1400" kern="100" dirty="0">
                <a:solidFill>
                  <a:srgbClr val="000000"/>
                </a:solidFill>
              </a:rPr>
              <a:t>with automated security patching and security baselines.</a:t>
            </a:r>
          </a:p>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Enable secure remote work </a:t>
            </a:r>
            <a:r>
              <a:rPr lang="en-US" sz="1400" kern="100" dirty="0">
                <a:solidFill>
                  <a:srgbClr val="000000"/>
                </a:solidFill>
              </a:rPr>
              <a:t>with enhanced capabilities and identity management.</a:t>
            </a:r>
          </a:p>
        </p:txBody>
      </p:sp>
      <p:sp>
        <p:nvSpPr>
          <p:cNvPr id="3" name="Graphic 52" descr="Icon of a team of three people">
            <a:extLst>
              <a:ext uri="{FF2B5EF4-FFF2-40B4-BE49-F238E27FC236}">
                <a16:creationId xmlns:a16="http://schemas.microsoft.com/office/drawing/2014/main" id="{BA4C1642-947C-ECDC-E5FC-D19138944DFA}"/>
              </a:ext>
            </a:extLst>
          </p:cNvPr>
          <p:cNvSpPr>
            <a:spLocks/>
          </p:cNvSpPr>
          <p:nvPr/>
        </p:nvSpPr>
        <p:spPr>
          <a:xfrm>
            <a:off x="4540229" y="1604224"/>
            <a:ext cx="299696" cy="269726"/>
          </a:xfrm>
          <a:custGeom>
            <a:avLst/>
            <a:gdLst>
              <a:gd name="connsiteX0" fmla="*/ 121482 w 190500"/>
              <a:gd name="connsiteY0" fmla="*/ 66675 h 171450"/>
              <a:gd name="connsiteX1" fmla="*/ 138151 w 190500"/>
              <a:gd name="connsiteY1" fmla="*/ 83344 h 171450"/>
              <a:gd name="connsiteX2" fmla="*/ 138151 w 190500"/>
              <a:gd name="connsiteY2" fmla="*/ 128578 h 171450"/>
              <a:gd name="connsiteX3" fmla="*/ 95279 w 190500"/>
              <a:gd name="connsiteY3" fmla="*/ 171450 h 171450"/>
              <a:gd name="connsiteX4" fmla="*/ 52407 w 190500"/>
              <a:gd name="connsiteY4" fmla="*/ 128578 h 171450"/>
              <a:gd name="connsiteX5" fmla="*/ 52407 w 190500"/>
              <a:gd name="connsiteY5" fmla="*/ 83344 h 171450"/>
              <a:gd name="connsiteX6" fmla="*/ 69075 w 190500"/>
              <a:gd name="connsiteY6" fmla="*/ 66675 h 171450"/>
              <a:gd name="connsiteX7" fmla="*/ 121482 w 190500"/>
              <a:gd name="connsiteY7" fmla="*/ 66675 h 171450"/>
              <a:gd name="connsiteX8" fmla="*/ 48873 w 190500"/>
              <a:gd name="connsiteY8" fmla="*/ 66675 h 171450"/>
              <a:gd name="connsiteX9" fmla="*/ 42967 w 190500"/>
              <a:gd name="connsiteY9" fmla="*/ 81248 h 171450"/>
              <a:gd name="connsiteX10" fmla="*/ 42872 w 190500"/>
              <a:gd name="connsiteY10" fmla="*/ 83344 h 171450"/>
              <a:gd name="connsiteX11" fmla="*/ 42872 w 190500"/>
              <a:gd name="connsiteY11" fmla="*/ 128578 h 171450"/>
              <a:gd name="connsiteX12" fmla="*/ 47958 w 190500"/>
              <a:gd name="connsiteY12" fmla="*/ 151105 h 171450"/>
              <a:gd name="connsiteX13" fmla="*/ 1295 w 190500"/>
              <a:gd name="connsiteY13" fmla="*/ 124138 h 171450"/>
              <a:gd name="connsiteX14" fmla="*/ 0 w 190500"/>
              <a:gd name="connsiteY14" fmla="*/ 114290 h 171450"/>
              <a:gd name="connsiteX15" fmla="*/ 0 w 190500"/>
              <a:gd name="connsiteY15" fmla="*/ 83344 h 171450"/>
              <a:gd name="connsiteX16" fmla="*/ 15297 w 190500"/>
              <a:gd name="connsiteY16" fmla="*/ 66732 h 171450"/>
              <a:gd name="connsiteX17" fmla="*/ 16669 w 190500"/>
              <a:gd name="connsiteY17" fmla="*/ 66675 h 171450"/>
              <a:gd name="connsiteX18" fmla="*/ 48873 w 190500"/>
              <a:gd name="connsiteY18" fmla="*/ 66675 h 171450"/>
              <a:gd name="connsiteX19" fmla="*/ 141684 w 190500"/>
              <a:gd name="connsiteY19" fmla="*/ 66675 h 171450"/>
              <a:gd name="connsiteX20" fmla="*/ 173831 w 190500"/>
              <a:gd name="connsiteY20" fmla="*/ 66675 h 171450"/>
              <a:gd name="connsiteX21" fmla="*/ 190500 w 190500"/>
              <a:gd name="connsiteY21" fmla="*/ 83344 h 171450"/>
              <a:gd name="connsiteX22" fmla="*/ 190500 w 190500"/>
              <a:gd name="connsiteY22" fmla="*/ 114300 h 171450"/>
              <a:gd name="connsiteX23" fmla="*/ 152409 w 190500"/>
              <a:gd name="connsiteY23" fmla="*/ 152409 h 171450"/>
              <a:gd name="connsiteX24" fmla="*/ 142589 w 190500"/>
              <a:gd name="connsiteY24" fmla="*/ 151124 h 171450"/>
              <a:gd name="connsiteX25" fmla="*/ 147590 w 190500"/>
              <a:gd name="connsiteY25" fmla="*/ 131578 h 171450"/>
              <a:gd name="connsiteX26" fmla="*/ 147676 w 190500"/>
              <a:gd name="connsiteY26" fmla="*/ 128578 h 171450"/>
              <a:gd name="connsiteX27" fmla="*/ 147676 w 190500"/>
              <a:gd name="connsiteY27" fmla="*/ 83344 h 171450"/>
              <a:gd name="connsiteX28" fmla="*/ 141675 w 190500"/>
              <a:gd name="connsiteY28" fmla="*/ 66675 h 171450"/>
              <a:gd name="connsiteX29" fmla="*/ 95250 w 190500"/>
              <a:gd name="connsiteY29" fmla="*/ 0 h 171450"/>
              <a:gd name="connsiteX30" fmla="*/ 123825 w 190500"/>
              <a:gd name="connsiteY30" fmla="*/ 28575 h 171450"/>
              <a:gd name="connsiteX31" fmla="*/ 95250 w 190500"/>
              <a:gd name="connsiteY31" fmla="*/ 57150 h 171450"/>
              <a:gd name="connsiteX32" fmla="*/ 66675 w 190500"/>
              <a:gd name="connsiteY32" fmla="*/ 28575 h 171450"/>
              <a:gd name="connsiteX33" fmla="*/ 95250 w 190500"/>
              <a:gd name="connsiteY33" fmla="*/ 0 h 171450"/>
              <a:gd name="connsiteX34" fmla="*/ 157163 w 190500"/>
              <a:gd name="connsiteY34" fmla="*/ 9525 h 171450"/>
              <a:gd name="connsiteX35" fmla="*/ 180975 w 190500"/>
              <a:gd name="connsiteY35" fmla="*/ 33338 h 171450"/>
              <a:gd name="connsiteX36" fmla="*/ 157163 w 190500"/>
              <a:gd name="connsiteY36" fmla="*/ 57150 h 171450"/>
              <a:gd name="connsiteX37" fmla="*/ 133350 w 190500"/>
              <a:gd name="connsiteY37" fmla="*/ 33338 h 171450"/>
              <a:gd name="connsiteX38" fmla="*/ 157163 w 190500"/>
              <a:gd name="connsiteY38" fmla="*/ 9525 h 171450"/>
              <a:gd name="connsiteX39" fmla="*/ 33338 w 190500"/>
              <a:gd name="connsiteY39" fmla="*/ 9525 h 171450"/>
              <a:gd name="connsiteX40" fmla="*/ 57150 w 190500"/>
              <a:gd name="connsiteY40" fmla="*/ 33338 h 171450"/>
              <a:gd name="connsiteX41" fmla="*/ 33338 w 190500"/>
              <a:gd name="connsiteY41" fmla="*/ 57150 h 171450"/>
              <a:gd name="connsiteX42" fmla="*/ 9525 w 190500"/>
              <a:gd name="connsiteY42" fmla="*/ 33338 h 171450"/>
              <a:gd name="connsiteX43" fmla="*/ 33338 w 190500"/>
              <a:gd name="connsiteY43" fmla="*/ 952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0500" h="171450">
                <a:moveTo>
                  <a:pt x="121482" y="66675"/>
                </a:moveTo>
                <a:cubicBezTo>
                  <a:pt x="130683" y="66675"/>
                  <a:pt x="138151" y="74143"/>
                  <a:pt x="138151" y="83344"/>
                </a:cubicBezTo>
                <a:lnTo>
                  <a:pt x="138151" y="128578"/>
                </a:lnTo>
                <a:cubicBezTo>
                  <a:pt x="138151" y="152255"/>
                  <a:pt x="118956" y="171450"/>
                  <a:pt x="95279" y="171450"/>
                </a:cubicBezTo>
                <a:cubicBezTo>
                  <a:pt x="71601" y="171450"/>
                  <a:pt x="52407" y="152255"/>
                  <a:pt x="52407" y="128578"/>
                </a:cubicBezTo>
                <a:lnTo>
                  <a:pt x="52407" y="83344"/>
                </a:lnTo>
                <a:cubicBezTo>
                  <a:pt x="52407" y="74143"/>
                  <a:pt x="59865" y="66675"/>
                  <a:pt x="69075" y="66675"/>
                </a:cubicBezTo>
                <a:lnTo>
                  <a:pt x="121482" y="66675"/>
                </a:lnTo>
                <a:close/>
                <a:moveTo>
                  <a:pt x="48873" y="66675"/>
                </a:moveTo>
                <a:cubicBezTo>
                  <a:pt x="45539" y="70695"/>
                  <a:pt x="43396" y="75724"/>
                  <a:pt x="42967" y="81248"/>
                </a:cubicBezTo>
                <a:lnTo>
                  <a:pt x="42872" y="83344"/>
                </a:lnTo>
                <a:lnTo>
                  <a:pt x="42872" y="128578"/>
                </a:lnTo>
                <a:cubicBezTo>
                  <a:pt x="42872" y="136646"/>
                  <a:pt x="44701" y="144285"/>
                  <a:pt x="47958" y="151105"/>
                </a:cubicBezTo>
                <a:cubicBezTo>
                  <a:pt x="27626" y="156544"/>
                  <a:pt x="6734" y="144470"/>
                  <a:pt x="1295" y="124138"/>
                </a:cubicBezTo>
                <a:cubicBezTo>
                  <a:pt x="435" y="120927"/>
                  <a:pt x="0" y="117616"/>
                  <a:pt x="0" y="114290"/>
                </a:cubicBezTo>
                <a:lnTo>
                  <a:pt x="0" y="83344"/>
                </a:lnTo>
                <a:cubicBezTo>
                  <a:pt x="0" y="74670"/>
                  <a:pt x="6653" y="67446"/>
                  <a:pt x="15297" y="66732"/>
                </a:cubicBezTo>
                <a:lnTo>
                  <a:pt x="16669" y="66675"/>
                </a:lnTo>
                <a:lnTo>
                  <a:pt x="48873" y="66675"/>
                </a:lnTo>
                <a:close/>
                <a:moveTo>
                  <a:pt x="141684" y="66675"/>
                </a:moveTo>
                <a:lnTo>
                  <a:pt x="173831" y="66675"/>
                </a:lnTo>
                <a:cubicBezTo>
                  <a:pt x="183032" y="66675"/>
                  <a:pt x="190500" y="74143"/>
                  <a:pt x="190500" y="83344"/>
                </a:cubicBezTo>
                <a:lnTo>
                  <a:pt x="190500" y="114300"/>
                </a:lnTo>
                <a:cubicBezTo>
                  <a:pt x="190505" y="135342"/>
                  <a:pt x="173450" y="152404"/>
                  <a:pt x="152409" y="152409"/>
                </a:cubicBezTo>
                <a:cubicBezTo>
                  <a:pt x="149094" y="152410"/>
                  <a:pt x="145793" y="151977"/>
                  <a:pt x="142589" y="151124"/>
                </a:cubicBezTo>
                <a:cubicBezTo>
                  <a:pt x="145447" y="145142"/>
                  <a:pt x="147199" y="138551"/>
                  <a:pt x="147590" y="131578"/>
                </a:cubicBezTo>
                <a:lnTo>
                  <a:pt x="147676" y="128578"/>
                </a:lnTo>
                <a:lnTo>
                  <a:pt x="147676" y="83344"/>
                </a:lnTo>
                <a:cubicBezTo>
                  <a:pt x="147676" y="77010"/>
                  <a:pt x="145428" y="71199"/>
                  <a:pt x="141675" y="66675"/>
                </a:cubicBezTo>
                <a:close/>
                <a:moveTo>
                  <a:pt x="95250" y="0"/>
                </a:moveTo>
                <a:cubicBezTo>
                  <a:pt x="111032" y="0"/>
                  <a:pt x="123825" y="12794"/>
                  <a:pt x="123825" y="28575"/>
                </a:cubicBezTo>
                <a:cubicBezTo>
                  <a:pt x="123825" y="44356"/>
                  <a:pt x="111032" y="57150"/>
                  <a:pt x="95250" y="57150"/>
                </a:cubicBezTo>
                <a:cubicBezTo>
                  <a:pt x="79468" y="57150"/>
                  <a:pt x="66675" y="44356"/>
                  <a:pt x="66675" y="28575"/>
                </a:cubicBezTo>
                <a:cubicBezTo>
                  <a:pt x="66675" y="12794"/>
                  <a:pt x="79468" y="0"/>
                  <a:pt x="95250" y="0"/>
                </a:cubicBezTo>
                <a:close/>
                <a:moveTo>
                  <a:pt x="157163" y="9525"/>
                </a:moveTo>
                <a:cubicBezTo>
                  <a:pt x="170314" y="9525"/>
                  <a:pt x="180975" y="20186"/>
                  <a:pt x="180975" y="33338"/>
                </a:cubicBezTo>
                <a:cubicBezTo>
                  <a:pt x="180975" y="46489"/>
                  <a:pt x="170314" y="57150"/>
                  <a:pt x="157163" y="57150"/>
                </a:cubicBezTo>
                <a:cubicBezTo>
                  <a:pt x="144011" y="57150"/>
                  <a:pt x="133350" y="46489"/>
                  <a:pt x="133350" y="33338"/>
                </a:cubicBezTo>
                <a:cubicBezTo>
                  <a:pt x="133350" y="20186"/>
                  <a:pt x="144011" y="9525"/>
                  <a:pt x="157163" y="9525"/>
                </a:cubicBezTo>
                <a:close/>
                <a:moveTo>
                  <a:pt x="33338" y="9525"/>
                </a:moveTo>
                <a:cubicBezTo>
                  <a:pt x="46489" y="9525"/>
                  <a:pt x="57150" y="20186"/>
                  <a:pt x="57150" y="33338"/>
                </a:cubicBezTo>
                <a:cubicBezTo>
                  <a:pt x="57150" y="46489"/>
                  <a:pt x="46489" y="57150"/>
                  <a:pt x="33338" y="57150"/>
                </a:cubicBezTo>
                <a:cubicBezTo>
                  <a:pt x="20186" y="57150"/>
                  <a:pt x="9525" y="46489"/>
                  <a:pt x="9525" y="33338"/>
                </a:cubicBezTo>
                <a:cubicBezTo>
                  <a:pt x="9525" y="20186"/>
                  <a:pt x="20186" y="9525"/>
                  <a:pt x="33338" y="9525"/>
                </a:cubicBezTo>
                <a:close/>
              </a:path>
            </a:pathLst>
          </a:custGeom>
          <a:solidFill>
            <a:srgbClr val="FFFFFF"/>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600" dirty="0">
              <a:solidFill>
                <a:srgbClr val="000000"/>
              </a:solidFill>
              <a:latin typeface="Segoe UI"/>
            </a:endParaRPr>
          </a:p>
        </p:txBody>
      </p:sp>
      <p:sp>
        <p:nvSpPr>
          <p:cNvPr id="17" name="Rectangle 16">
            <a:extLst>
              <a:ext uri="{FF2B5EF4-FFF2-40B4-BE49-F238E27FC236}">
                <a16:creationId xmlns:a16="http://schemas.microsoft.com/office/drawing/2014/main" id="{EF95353B-218C-FC8E-6FE3-E3D63FC85445}"/>
              </a:ext>
            </a:extLst>
          </p:cNvPr>
          <p:cNvSpPr/>
          <p:nvPr/>
        </p:nvSpPr>
        <p:spPr bwMode="auto">
          <a:xfrm>
            <a:off x="5084521" y="1436690"/>
            <a:ext cx="2599787" cy="553998"/>
          </a:xfrm>
          <a:prstGeom prst="rect">
            <a:avLst/>
          </a:prstGeom>
          <a:noFill/>
          <a:ln w="9525" cap="flat">
            <a:noFill/>
            <a:prstDash val="solid"/>
            <a:miter/>
          </a:ln>
        </p:spPr>
        <p:txBody>
          <a:bodyPr wrap="square" lIns="0" tIns="0" rIns="0" bIns="0" rtlCol="0" anchor="ctr">
            <a:spAutoFit/>
          </a:bodyPr>
          <a:lstStyle/>
          <a:p>
            <a:r>
              <a:rPr lang="en-US" dirty="0">
                <a:solidFill>
                  <a:srgbClr val="FFFFFF"/>
                </a:solidFill>
                <a:latin typeface="+mj-lt"/>
              </a:rPr>
              <a:t>Cloud-ready and flexible with hybrid capabilities</a:t>
            </a:r>
          </a:p>
        </p:txBody>
      </p:sp>
      <p:sp>
        <p:nvSpPr>
          <p:cNvPr id="29" name="Content Placeholder 3">
            <a:extLst>
              <a:ext uri="{FF2B5EF4-FFF2-40B4-BE49-F238E27FC236}">
                <a16:creationId xmlns:a16="http://schemas.microsoft.com/office/drawing/2014/main" id="{B27EE1CA-D0A7-88AC-6BC4-D68A799406FF}"/>
              </a:ext>
            </a:extLst>
          </p:cNvPr>
          <p:cNvSpPr txBox="1">
            <a:spLocks/>
          </p:cNvSpPr>
          <p:nvPr/>
        </p:nvSpPr>
        <p:spPr>
          <a:xfrm>
            <a:off x="4415138" y="2230180"/>
            <a:ext cx="3376312" cy="3739485"/>
          </a:xfrm>
          <a:prstGeom prst="rect">
            <a:avLst/>
          </a:prstGeom>
        </p:spPr>
        <p:txBody>
          <a:bodyPr vert="horz" wrap="square" lIns="0" tIns="0" rIns="0" bIns="0" rtlCol="0"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cs typeface="Segoe UI"/>
              </a:rPr>
              <a:t>Innovate on your own terms</a:t>
            </a:r>
            <a:r>
              <a:rPr lang="en-US" sz="1400" kern="100" dirty="0">
                <a:solidFill>
                  <a:srgbClr val="000000"/>
                </a:solidFill>
                <a:cs typeface="Segoe UI"/>
              </a:rPr>
              <a:t>, bringing the capabilities of the cloud to your server environment by connecting to Microsoft Azure.</a:t>
            </a:r>
            <a:endParaRPr lang="en-US" sz="1400" kern="100" dirty="0">
              <a:solidFill>
                <a:srgbClr val="000000"/>
              </a:solidFill>
            </a:endParaRPr>
          </a:p>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Decrease costs to improve profit </a:t>
            </a:r>
            <a:r>
              <a:rPr lang="en-US" sz="1400" kern="100" dirty="0">
                <a:solidFill>
                  <a:srgbClr val="000000"/>
                </a:solidFill>
              </a:rPr>
              <a:t>with cloud-ready hybrid capabilities that extend the efficiency of cloud to your on-premises infrastructure.</a:t>
            </a:r>
          </a:p>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Maximize your IT team’s time and productivity </a:t>
            </a:r>
            <a:r>
              <a:rPr lang="en-US" sz="1400" kern="100" dirty="0">
                <a:solidFill>
                  <a:srgbClr val="000000"/>
                </a:solidFill>
              </a:rPr>
              <a:t>with centralized, unified server administration capabilities and simplified management across on-premises and hybrid environments.</a:t>
            </a:r>
          </a:p>
          <a:p>
            <a:pPr marL="182880" indent="-182880">
              <a:spcBef>
                <a:spcPts val="0"/>
              </a:spcBef>
              <a:spcAft>
                <a:spcPts val="200"/>
              </a:spcAft>
              <a:buFont typeface="Arial" panose="020B0604020202020204" pitchFamily="34" charset="0"/>
              <a:buChar char="•"/>
            </a:pPr>
            <a:r>
              <a:rPr lang="en-US" sz="1400" kern="100" dirty="0">
                <a:solidFill>
                  <a:srgbClr val="000000"/>
                </a:solidFill>
                <a:latin typeface="+mj-lt"/>
              </a:rPr>
              <a:t>Automate frequent, time-consuming tasks </a:t>
            </a:r>
            <a:r>
              <a:rPr lang="en-US" sz="1400" kern="100" dirty="0">
                <a:solidFill>
                  <a:srgbClr val="000000"/>
                </a:solidFill>
              </a:rPr>
              <a:t>to free IT staff for more high-value initiatives and innovation.</a:t>
            </a:r>
          </a:p>
        </p:txBody>
      </p:sp>
      <p:sp>
        <p:nvSpPr>
          <p:cNvPr id="4" name="Freeform: Shape 3" descr="Icon of three sky scrappers">
            <a:extLst>
              <a:ext uri="{FF2B5EF4-FFF2-40B4-BE49-F238E27FC236}">
                <a16:creationId xmlns:a16="http://schemas.microsoft.com/office/drawing/2014/main" id="{0540B8C3-3C7D-FA5B-1A98-7E3A6EB48F3B}"/>
              </a:ext>
            </a:extLst>
          </p:cNvPr>
          <p:cNvSpPr/>
          <p:nvPr/>
        </p:nvSpPr>
        <p:spPr>
          <a:xfrm>
            <a:off x="8216426" y="1590039"/>
            <a:ext cx="253346" cy="298096"/>
          </a:xfrm>
          <a:custGeom>
            <a:avLst/>
            <a:gdLst>
              <a:gd name="connsiteX0" fmla="*/ 190010 w 253346"/>
              <a:gd name="connsiteY0" fmla="*/ 141619 h 298096"/>
              <a:gd name="connsiteX1" fmla="*/ 227266 w 253346"/>
              <a:gd name="connsiteY1" fmla="*/ 141619 h 298096"/>
              <a:gd name="connsiteX2" fmla="*/ 253346 w 253346"/>
              <a:gd name="connsiteY2" fmla="*/ 167698 h 298096"/>
              <a:gd name="connsiteX3" fmla="*/ 253346 w 253346"/>
              <a:gd name="connsiteY3" fmla="*/ 272016 h 298096"/>
              <a:gd name="connsiteX4" fmla="*/ 227266 w 253346"/>
              <a:gd name="connsiteY4" fmla="*/ 298095 h 298096"/>
              <a:gd name="connsiteX5" fmla="*/ 163900 w 253346"/>
              <a:gd name="connsiteY5" fmla="*/ 298095 h 298096"/>
              <a:gd name="connsiteX6" fmla="*/ 163900 w 253346"/>
              <a:gd name="connsiteY6" fmla="*/ 279467 h 298096"/>
              <a:gd name="connsiteX7" fmla="*/ 163930 w 253346"/>
              <a:gd name="connsiteY7" fmla="*/ 279467 h 298096"/>
              <a:gd name="connsiteX8" fmla="*/ 163930 w 253346"/>
              <a:gd name="connsiteY8" fmla="*/ 167698 h 298096"/>
              <a:gd name="connsiteX9" fmla="*/ 190010 w 253346"/>
              <a:gd name="connsiteY9" fmla="*/ 141619 h 298096"/>
              <a:gd name="connsiteX10" fmla="*/ 62652 w 253346"/>
              <a:gd name="connsiteY10" fmla="*/ 102812 h 298096"/>
              <a:gd name="connsiteX11" fmla="*/ 89416 w 253346"/>
              <a:gd name="connsiteY11" fmla="*/ 128922 h 298096"/>
              <a:gd name="connsiteX12" fmla="*/ 89416 w 253346"/>
              <a:gd name="connsiteY12" fmla="*/ 279467 h 298096"/>
              <a:gd name="connsiteX13" fmla="*/ 89386 w 253346"/>
              <a:gd name="connsiteY13" fmla="*/ 279467 h 298096"/>
              <a:gd name="connsiteX14" fmla="*/ 89386 w 253346"/>
              <a:gd name="connsiteY14" fmla="*/ 298095 h 298096"/>
              <a:gd name="connsiteX15" fmla="*/ 26080 w 253346"/>
              <a:gd name="connsiteY15" fmla="*/ 298095 h 298096"/>
              <a:gd name="connsiteX16" fmla="*/ 0 w 253346"/>
              <a:gd name="connsiteY16" fmla="*/ 272016 h 298096"/>
              <a:gd name="connsiteX17" fmla="*/ 0 w 253346"/>
              <a:gd name="connsiteY17" fmla="*/ 153392 h 298096"/>
              <a:gd name="connsiteX18" fmla="*/ 11773 w 253346"/>
              <a:gd name="connsiteY18" fmla="*/ 131589 h 298096"/>
              <a:gd name="connsiteX19" fmla="*/ 49030 w 253346"/>
              <a:gd name="connsiteY19" fmla="*/ 107134 h 298096"/>
              <a:gd name="connsiteX20" fmla="*/ 62652 w 253346"/>
              <a:gd name="connsiteY20" fmla="*/ 102812 h 298096"/>
              <a:gd name="connsiteX21" fmla="*/ 126673 w 253346"/>
              <a:gd name="connsiteY21" fmla="*/ 0 h 298096"/>
              <a:gd name="connsiteX22" fmla="*/ 137850 w 253346"/>
              <a:gd name="connsiteY22" fmla="*/ 11177 h 298096"/>
              <a:gd name="connsiteX23" fmla="*/ 137850 w 253346"/>
              <a:gd name="connsiteY23" fmla="*/ 29850 h 298096"/>
              <a:gd name="connsiteX24" fmla="*/ 167655 w 253346"/>
              <a:gd name="connsiteY24" fmla="*/ 29850 h 298096"/>
              <a:gd name="connsiteX25" fmla="*/ 193735 w 253346"/>
              <a:gd name="connsiteY25" fmla="*/ 55929 h 298096"/>
              <a:gd name="connsiteX26" fmla="*/ 193735 w 253346"/>
              <a:gd name="connsiteY26" fmla="*/ 126717 h 298096"/>
              <a:gd name="connsiteX27" fmla="*/ 190009 w 253346"/>
              <a:gd name="connsiteY27" fmla="*/ 126717 h 298096"/>
              <a:gd name="connsiteX28" fmla="*/ 149027 w 253346"/>
              <a:gd name="connsiteY28" fmla="*/ 167699 h 298096"/>
              <a:gd name="connsiteX29" fmla="*/ 149027 w 253346"/>
              <a:gd name="connsiteY29" fmla="*/ 279468 h 298096"/>
              <a:gd name="connsiteX30" fmla="*/ 148997 w 253346"/>
              <a:gd name="connsiteY30" fmla="*/ 279468 h 298096"/>
              <a:gd name="connsiteX31" fmla="*/ 148997 w 253346"/>
              <a:gd name="connsiteY31" fmla="*/ 298096 h 298096"/>
              <a:gd name="connsiteX32" fmla="*/ 104289 w 253346"/>
              <a:gd name="connsiteY32" fmla="*/ 298096 h 298096"/>
              <a:gd name="connsiteX33" fmla="*/ 104289 w 253346"/>
              <a:gd name="connsiteY33" fmla="*/ 288082 h 298096"/>
              <a:gd name="connsiteX34" fmla="*/ 104319 w 253346"/>
              <a:gd name="connsiteY34" fmla="*/ 286919 h 298096"/>
              <a:gd name="connsiteX35" fmla="*/ 104319 w 253346"/>
              <a:gd name="connsiteY35" fmla="*/ 128922 h 298096"/>
              <a:gd name="connsiteX36" fmla="*/ 59611 w 253346"/>
              <a:gd name="connsiteY36" fmla="*/ 88044 h 298096"/>
              <a:gd name="connsiteX37" fmla="*/ 59611 w 253346"/>
              <a:gd name="connsiteY37" fmla="*/ 55929 h 298096"/>
              <a:gd name="connsiteX38" fmla="*/ 85691 w 253346"/>
              <a:gd name="connsiteY38" fmla="*/ 29850 h 298096"/>
              <a:gd name="connsiteX39" fmla="*/ 115496 w 253346"/>
              <a:gd name="connsiteY39" fmla="*/ 29850 h 298096"/>
              <a:gd name="connsiteX40" fmla="*/ 115496 w 253346"/>
              <a:gd name="connsiteY40" fmla="*/ 11177 h 298096"/>
              <a:gd name="connsiteX41" fmla="*/ 126673 w 253346"/>
              <a:gd name="connsiteY41" fmla="*/ 0 h 298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53346" h="298096">
                <a:moveTo>
                  <a:pt x="190010" y="141619"/>
                </a:moveTo>
                <a:lnTo>
                  <a:pt x="227266" y="141619"/>
                </a:lnTo>
                <a:cubicBezTo>
                  <a:pt x="241670" y="141619"/>
                  <a:pt x="253346" y="153295"/>
                  <a:pt x="253346" y="167698"/>
                </a:cubicBezTo>
                <a:lnTo>
                  <a:pt x="253346" y="272016"/>
                </a:lnTo>
                <a:cubicBezTo>
                  <a:pt x="253346" y="286419"/>
                  <a:pt x="241670" y="298095"/>
                  <a:pt x="227266" y="298095"/>
                </a:cubicBezTo>
                <a:lnTo>
                  <a:pt x="163900" y="298095"/>
                </a:lnTo>
                <a:lnTo>
                  <a:pt x="163900" y="279467"/>
                </a:lnTo>
                <a:lnTo>
                  <a:pt x="163930" y="279467"/>
                </a:lnTo>
                <a:lnTo>
                  <a:pt x="163930" y="167698"/>
                </a:lnTo>
                <a:cubicBezTo>
                  <a:pt x="163930" y="153295"/>
                  <a:pt x="175606" y="141619"/>
                  <a:pt x="190010" y="141619"/>
                </a:cubicBezTo>
                <a:close/>
                <a:moveTo>
                  <a:pt x="62652" y="102812"/>
                </a:moveTo>
                <a:cubicBezTo>
                  <a:pt x="76448" y="102474"/>
                  <a:pt x="89416" y="113363"/>
                  <a:pt x="89416" y="128922"/>
                </a:cubicBezTo>
                <a:lnTo>
                  <a:pt x="89416" y="279467"/>
                </a:lnTo>
                <a:lnTo>
                  <a:pt x="89386" y="279467"/>
                </a:lnTo>
                <a:lnTo>
                  <a:pt x="89386" y="298095"/>
                </a:lnTo>
                <a:lnTo>
                  <a:pt x="26080" y="298095"/>
                </a:lnTo>
                <a:cubicBezTo>
                  <a:pt x="11676" y="298095"/>
                  <a:pt x="0" y="286419"/>
                  <a:pt x="0" y="272016"/>
                </a:cubicBezTo>
                <a:lnTo>
                  <a:pt x="0" y="153392"/>
                </a:lnTo>
                <a:cubicBezTo>
                  <a:pt x="0" y="144599"/>
                  <a:pt x="4426" y="136403"/>
                  <a:pt x="11773" y="131589"/>
                </a:cubicBezTo>
                <a:lnTo>
                  <a:pt x="49030" y="107134"/>
                </a:lnTo>
                <a:cubicBezTo>
                  <a:pt x="53363" y="104284"/>
                  <a:pt x="58054" y="102924"/>
                  <a:pt x="62652" y="102812"/>
                </a:cubicBezTo>
                <a:close/>
                <a:moveTo>
                  <a:pt x="126673" y="0"/>
                </a:moveTo>
                <a:cubicBezTo>
                  <a:pt x="132846" y="0"/>
                  <a:pt x="137850" y="5004"/>
                  <a:pt x="137850" y="11177"/>
                </a:cubicBezTo>
                <a:lnTo>
                  <a:pt x="137850" y="29850"/>
                </a:lnTo>
                <a:lnTo>
                  <a:pt x="167655" y="29850"/>
                </a:lnTo>
                <a:cubicBezTo>
                  <a:pt x="182059" y="29850"/>
                  <a:pt x="193735" y="41526"/>
                  <a:pt x="193735" y="55929"/>
                </a:cubicBezTo>
                <a:lnTo>
                  <a:pt x="193735" y="126717"/>
                </a:lnTo>
                <a:lnTo>
                  <a:pt x="190009" y="126717"/>
                </a:lnTo>
                <a:cubicBezTo>
                  <a:pt x="167375" y="126717"/>
                  <a:pt x="149027" y="145065"/>
                  <a:pt x="149027" y="167699"/>
                </a:cubicBezTo>
                <a:lnTo>
                  <a:pt x="149027" y="279468"/>
                </a:lnTo>
                <a:lnTo>
                  <a:pt x="148997" y="279468"/>
                </a:lnTo>
                <a:lnTo>
                  <a:pt x="148997" y="298096"/>
                </a:lnTo>
                <a:lnTo>
                  <a:pt x="104289" y="298096"/>
                </a:lnTo>
                <a:lnTo>
                  <a:pt x="104289" y="288082"/>
                </a:lnTo>
                <a:cubicBezTo>
                  <a:pt x="104319" y="287694"/>
                  <a:pt x="104319" y="287307"/>
                  <a:pt x="104319" y="286919"/>
                </a:cubicBezTo>
                <a:lnTo>
                  <a:pt x="104319" y="128922"/>
                </a:lnTo>
                <a:cubicBezTo>
                  <a:pt x="104319" y="103484"/>
                  <a:pt x="82263" y="85988"/>
                  <a:pt x="59611" y="88044"/>
                </a:cubicBezTo>
                <a:lnTo>
                  <a:pt x="59611" y="55929"/>
                </a:lnTo>
                <a:cubicBezTo>
                  <a:pt x="59611" y="41526"/>
                  <a:pt x="71287" y="29850"/>
                  <a:pt x="85691" y="29850"/>
                </a:cubicBezTo>
                <a:lnTo>
                  <a:pt x="115496" y="29850"/>
                </a:lnTo>
                <a:lnTo>
                  <a:pt x="115496" y="11177"/>
                </a:lnTo>
                <a:cubicBezTo>
                  <a:pt x="115496" y="5004"/>
                  <a:pt x="120500" y="0"/>
                  <a:pt x="126673" y="0"/>
                </a:cubicBezTo>
                <a:close/>
              </a:path>
            </a:pathLst>
          </a:custGeom>
          <a:solidFill>
            <a:srgbClr val="FFFFFF"/>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600" dirty="0">
              <a:solidFill>
                <a:srgbClr val="000000"/>
              </a:solidFill>
              <a:latin typeface="Segoe UI"/>
            </a:endParaRPr>
          </a:p>
        </p:txBody>
      </p:sp>
      <p:sp>
        <p:nvSpPr>
          <p:cNvPr id="16" name="Rectangle 15">
            <a:extLst>
              <a:ext uri="{FF2B5EF4-FFF2-40B4-BE49-F238E27FC236}">
                <a16:creationId xmlns:a16="http://schemas.microsoft.com/office/drawing/2014/main" id="{8B9E12FE-1290-76A9-3406-90E8013B245E}"/>
              </a:ext>
            </a:extLst>
          </p:cNvPr>
          <p:cNvSpPr/>
          <p:nvPr/>
        </p:nvSpPr>
        <p:spPr bwMode="auto">
          <a:xfrm>
            <a:off x="8729152" y="1436690"/>
            <a:ext cx="2377440" cy="553998"/>
          </a:xfrm>
          <a:prstGeom prst="rect">
            <a:avLst/>
          </a:prstGeom>
          <a:noFill/>
          <a:ln w="9525" cap="flat">
            <a:noFill/>
            <a:prstDash val="solid"/>
            <a:miter/>
          </a:ln>
        </p:spPr>
        <p:txBody>
          <a:bodyPr lIns="0" tIns="0" rIns="0" bIns="0" rtlCol="0" anchor="ctr">
            <a:spAutoFit/>
          </a:bodyPr>
          <a:lstStyle/>
          <a:p>
            <a:r>
              <a:rPr lang="en-US" dirty="0">
                <a:solidFill>
                  <a:srgbClr val="FFFFFF"/>
                </a:solidFill>
                <a:latin typeface="+mj-lt"/>
              </a:rPr>
              <a:t>High-performance infrastructure</a:t>
            </a:r>
          </a:p>
        </p:txBody>
      </p:sp>
      <p:sp>
        <p:nvSpPr>
          <p:cNvPr id="30" name="TextBox 29">
            <a:extLst>
              <a:ext uri="{FF2B5EF4-FFF2-40B4-BE49-F238E27FC236}">
                <a16:creationId xmlns:a16="http://schemas.microsoft.com/office/drawing/2014/main" id="{FD07AC5B-82A3-1D74-7001-B7656A50B5A3}"/>
              </a:ext>
            </a:extLst>
          </p:cNvPr>
          <p:cNvSpPr txBox="1"/>
          <p:nvPr/>
        </p:nvSpPr>
        <p:spPr>
          <a:xfrm>
            <a:off x="8059769" y="2230180"/>
            <a:ext cx="3376312" cy="3739485"/>
          </a:xfrm>
          <a:prstGeom prst="rect">
            <a:avLst/>
          </a:prstGeom>
          <a:noFill/>
        </p:spPr>
        <p:txBody>
          <a:bodyPr wrap="square" lIns="0" tIns="0" rIns="0" bIns="0">
            <a:noAutofit/>
          </a:bodyPr>
          <a:lstStyle/>
          <a:p>
            <a:pPr marL="182880" indent="-182880" defTabSz="932742">
              <a:spcAft>
                <a:spcPts val="200"/>
              </a:spcAft>
              <a:buSzPct val="90000"/>
              <a:buFont typeface="Arial" panose="020B0604020202020204" pitchFamily="34" charset="0"/>
              <a:buChar char="•"/>
            </a:pPr>
            <a:r>
              <a:rPr lang="en-US" sz="1400" kern="100" dirty="0">
                <a:solidFill>
                  <a:srgbClr val="000000"/>
                </a:solidFill>
                <a:latin typeface="+mj-lt"/>
                <a:cs typeface="Segoe UI" panose="020B0502040204020203" pitchFamily="34" charset="0"/>
              </a:rPr>
              <a:t>Stay competitive </a:t>
            </a:r>
            <a:r>
              <a:rPr lang="en-US" sz="1400" kern="100" dirty="0">
                <a:solidFill>
                  <a:srgbClr val="000000"/>
                </a:solidFill>
                <a:cs typeface="Segoe UI" panose="020B0502040204020203" pitchFamily="34" charset="0"/>
              </a:rPr>
              <a:t>by adopting a modern operating system that responds to the evolving need for enhanced security, capacity, and flexibility.</a:t>
            </a:r>
          </a:p>
          <a:p>
            <a:pPr marL="182880" indent="-182880" defTabSz="932742">
              <a:spcAft>
                <a:spcPts val="200"/>
              </a:spcAft>
              <a:buSzPct val="90000"/>
              <a:buFont typeface="Arial" panose="020B0604020202020204" pitchFamily="34" charset="0"/>
              <a:buChar char="•"/>
            </a:pPr>
            <a:r>
              <a:rPr lang="en-US" sz="1400" kern="100" dirty="0">
                <a:solidFill>
                  <a:srgbClr val="000000"/>
                </a:solidFill>
                <a:latin typeface="+mj-lt"/>
                <a:cs typeface="Segoe UI" panose="020B0502040204020203" pitchFamily="34" charset="0"/>
              </a:rPr>
              <a:t>Take the lead in app innovation </a:t>
            </a:r>
            <a:r>
              <a:rPr lang="en-US" sz="1400" kern="100" dirty="0">
                <a:solidFill>
                  <a:srgbClr val="000000"/>
                </a:solidFill>
                <a:cs typeface="Segoe UI" panose="020B0502040204020203" pitchFamily="34" charset="0"/>
              </a:rPr>
              <a:t>with a modern platform that makes it easier to build more secure, reliable, and powerful apps.</a:t>
            </a:r>
          </a:p>
          <a:p>
            <a:pPr marL="182880" indent="-182880" defTabSz="932742">
              <a:spcAft>
                <a:spcPts val="200"/>
              </a:spcAft>
              <a:buSzPct val="90000"/>
              <a:buFont typeface="Arial" panose="020B0604020202020204" pitchFamily="34" charset="0"/>
              <a:buChar char="•"/>
            </a:pPr>
            <a:r>
              <a:rPr lang="en-US" sz="1400" kern="100" dirty="0">
                <a:solidFill>
                  <a:srgbClr val="000000"/>
                </a:solidFill>
                <a:latin typeface="+mj-lt"/>
                <a:cs typeface="Segoe UI" panose="020B0502040204020203" pitchFamily="34" charset="0"/>
              </a:rPr>
              <a:t>Optimize business intelligence and data analysis </a:t>
            </a:r>
            <a:r>
              <a:rPr lang="en-US" sz="1400" kern="100" dirty="0">
                <a:solidFill>
                  <a:srgbClr val="000000"/>
                </a:solidFill>
                <a:cs typeface="Segoe UI" panose="020B0502040204020203" pitchFamily="34" charset="0"/>
              </a:rPr>
              <a:t>with access to cloud-based advanced analytics, machine learning, and AI.</a:t>
            </a:r>
          </a:p>
          <a:p>
            <a:pPr marL="182880" indent="-182880" defTabSz="932742">
              <a:spcAft>
                <a:spcPts val="200"/>
              </a:spcAft>
              <a:buSzPct val="90000"/>
              <a:buFont typeface="Arial" panose="020B0604020202020204" pitchFamily="34" charset="0"/>
              <a:buChar char="•"/>
            </a:pPr>
            <a:r>
              <a:rPr lang="en-US" sz="1400" kern="100" dirty="0">
                <a:solidFill>
                  <a:srgbClr val="000000"/>
                </a:solidFill>
                <a:latin typeface="+mj-lt"/>
                <a:cs typeface="Segoe UI" panose="020B0502040204020203" pitchFamily="34" charset="0"/>
              </a:rPr>
              <a:t>Get the capabilities and performance you need</a:t>
            </a:r>
            <a:r>
              <a:rPr lang="en-US" sz="1400" kern="100" dirty="0">
                <a:solidFill>
                  <a:srgbClr val="000000"/>
                </a:solidFill>
                <a:cs typeface="Segoe UI" panose="020B0502040204020203" pitchFamily="34" charset="0"/>
              </a:rPr>
              <a:t>, with a range of edition and licensing options for SMBs to select from—all the way up to unlimited virtual machines with the Datacenter edition.</a:t>
            </a:r>
          </a:p>
        </p:txBody>
      </p:sp>
      <p:sp>
        <p:nvSpPr>
          <p:cNvPr id="8" name="Graphic 25">
            <a:hlinkClick r:id="rId3" action="ppaction://hlinksldjump"/>
            <a:extLst>
              <a:ext uri="{FF2B5EF4-FFF2-40B4-BE49-F238E27FC236}">
                <a16:creationId xmlns:a16="http://schemas.microsoft.com/office/drawing/2014/main" id="{C15E078E-1C61-7797-D21B-09634BFADABA}"/>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7" name="Rectangle: Rounded Corners 6">
            <a:hlinkClick r:id="rId4" action="ppaction://hlinksldjump"/>
            <a:extLst>
              <a:ext uri="{FF2B5EF4-FFF2-40B4-BE49-F238E27FC236}">
                <a16:creationId xmlns:a16="http://schemas.microsoft.com/office/drawing/2014/main" id="{251E6034-8843-D837-B385-2EA391B4CD9C}"/>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defRPr/>
            </a:pPr>
            <a:r>
              <a:rPr lang="en-US" sz="1000" dirty="0">
                <a:solidFill>
                  <a:srgbClr val="FFFFFF"/>
                </a:solidFill>
                <a:cs typeface="Segoe UI" panose="020B0502040204020203" pitchFamily="34" charset="0"/>
              </a:rPr>
              <a:t>Call script &amp; discussion guide </a:t>
            </a:r>
          </a:p>
        </p:txBody>
      </p:sp>
      <p:sp>
        <p:nvSpPr>
          <p:cNvPr id="9" name="Graphic 25">
            <a:hlinkClick r:id="rId5" action="ppaction://hlinksldjump"/>
            <a:extLst>
              <a:ext uri="{FF2B5EF4-FFF2-40B4-BE49-F238E27FC236}">
                <a16:creationId xmlns:a16="http://schemas.microsoft.com/office/drawing/2014/main" id="{C440A497-B47D-85A5-F781-A8EDD3A44D98}"/>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5" name="Slide Number Placeholder 4">
            <a:extLst>
              <a:ext uri="{FF2B5EF4-FFF2-40B4-BE49-F238E27FC236}">
                <a16:creationId xmlns:a16="http://schemas.microsoft.com/office/drawing/2014/main" id="{BAC54E54-9471-6C45-8BF3-73B58DDA87C3}"/>
              </a:ext>
            </a:extLst>
          </p:cNvPr>
          <p:cNvSpPr>
            <a:spLocks noGrp="1"/>
          </p:cNvSpPr>
          <p:nvPr>
            <p:ph type="sldNum" sz="quarter" idx="4"/>
          </p:nvPr>
        </p:nvSpPr>
        <p:spPr/>
        <p:txBody>
          <a:bodyPr/>
          <a:lstStyle/>
          <a:p>
            <a:fld id="{B659B50A-DF3E-4072-815D-F5A3B564ACB5}" type="slidenum">
              <a:rPr lang="en-US" smtClean="0"/>
              <a:pPr/>
              <a:t>21</a:t>
            </a:fld>
            <a:endParaRPr lang="en-US" dirty="0"/>
          </a:p>
        </p:txBody>
      </p:sp>
    </p:spTree>
    <p:extLst>
      <p:ext uri="{BB962C8B-B14F-4D97-AF65-F5344CB8AC3E}">
        <p14:creationId xmlns:p14="http://schemas.microsoft.com/office/powerpoint/2010/main" val="179053089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raphic 6">
            <a:extLst>
              <a:ext uri="{FF2B5EF4-FFF2-40B4-BE49-F238E27FC236}">
                <a16:creationId xmlns:a16="http://schemas.microsoft.com/office/drawing/2014/main" id="{45F06CC7-4DEC-7D09-51C5-86E6746DE3FD}"/>
              </a:ext>
              <a:ext uri="{C183D7F6-B498-43B3-948B-1728B52AA6E4}">
                <adec:decorative xmlns:adec="http://schemas.microsoft.com/office/drawing/2017/decorative" val="1"/>
              </a:ext>
            </a:extLst>
          </p:cNvPr>
          <p:cNvSpPr/>
          <p:nvPr/>
        </p:nvSpPr>
        <p:spPr>
          <a:xfrm>
            <a:off x="584199" y="2336800"/>
            <a:ext cx="5373771" cy="3079216"/>
          </a:xfrm>
          <a:custGeom>
            <a:avLst/>
            <a:gdLst>
              <a:gd name="connsiteX0" fmla="*/ 4031361 w 4031360"/>
              <a:gd name="connsiteY0" fmla="*/ 126206 h 2310003"/>
              <a:gd name="connsiteX1" fmla="*/ 4031361 w 4031360"/>
              <a:gd name="connsiteY1" fmla="*/ 2183797 h 2310003"/>
              <a:gd name="connsiteX2" fmla="*/ 3905155 w 4031360"/>
              <a:gd name="connsiteY2" fmla="*/ 2310003 h 2310003"/>
              <a:gd name="connsiteX3" fmla="*/ 126206 w 4031360"/>
              <a:gd name="connsiteY3" fmla="*/ 2310003 h 2310003"/>
              <a:gd name="connsiteX4" fmla="*/ 0 w 4031360"/>
              <a:gd name="connsiteY4" fmla="*/ 2183797 h 2310003"/>
              <a:gd name="connsiteX5" fmla="*/ 0 w 4031360"/>
              <a:gd name="connsiteY5" fmla="*/ 792861 h 2310003"/>
              <a:gd name="connsiteX6" fmla="*/ 125921 w 4031360"/>
              <a:gd name="connsiteY6" fmla="*/ 666940 h 2310003"/>
              <a:gd name="connsiteX7" fmla="*/ 413861 w 4031360"/>
              <a:gd name="connsiteY7" fmla="*/ 666940 h 2310003"/>
              <a:gd name="connsiteX8" fmla="*/ 956977 w 4031360"/>
              <a:gd name="connsiteY8" fmla="*/ 123825 h 2310003"/>
              <a:gd name="connsiteX9" fmla="*/ 956977 w 4031360"/>
              <a:gd name="connsiteY9" fmla="*/ 123825 h 2310003"/>
              <a:gd name="connsiteX10" fmla="*/ 1080802 w 4031360"/>
              <a:gd name="connsiteY10" fmla="*/ 0 h 2310003"/>
              <a:gd name="connsiteX11" fmla="*/ 3905155 w 4031360"/>
              <a:gd name="connsiteY11" fmla="*/ 0 h 2310003"/>
              <a:gd name="connsiteX12" fmla="*/ 4031361 w 4031360"/>
              <a:gd name="connsiteY12" fmla="*/ 126206 h 23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31360" h="2310003">
                <a:moveTo>
                  <a:pt x="4031361" y="126206"/>
                </a:moveTo>
                <a:lnTo>
                  <a:pt x="4031361" y="2183797"/>
                </a:lnTo>
                <a:cubicBezTo>
                  <a:pt x="4031361" y="2253520"/>
                  <a:pt x="3974878" y="2310003"/>
                  <a:pt x="3905155" y="2310003"/>
                </a:cubicBezTo>
                <a:lnTo>
                  <a:pt x="126206" y="2310003"/>
                </a:lnTo>
                <a:cubicBezTo>
                  <a:pt x="56483" y="2310003"/>
                  <a:pt x="0" y="2253520"/>
                  <a:pt x="0" y="2183797"/>
                </a:cubicBezTo>
                <a:lnTo>
                  <a:pt x="0" y="792861"/>
                </a:lnTo>
                <a:cubicBezTo>
                  <a:pt x="0" y="723329"/>
                  <a:pt x="56388" y="666940"/>
                  <a:pt x="125921" y="666940"/>
                </a:cubicBezTo>
                <a:lnTo>
                  <a:pt x="413861" y="666940"/>
                </a:lnTo>
                <a:cubicBezTo>
                  <a:pt x="713804" y="666940"/>
                  <a:pt x="956977" y="423863"/>
                  <a:pt x="956977" y="123825"/>
                </a:cubicBezTo>
                <a:lnTo>
                  <a:pt x="956977" y="123825"/>
                </a:lnTo>
                <a:cubicBezTo>
                  <a:pt x="956977" y="55436"/>
                  <a:pt x="1012412" y="0"/>
                  <a:pt x="1080802" y="0"/>
                </a:cubicBezTo>
                <a:lnTo>
                  <a:pt x="3905155" y="0"/>
                </a:lnTo>
                <a:cubicBezTo>
                  <a:pt x="3974878" y="0"/>
                  <a:pt x="4031361" y="56483"/>
                  <a:pt x="4031361" y="126206"/>
                </a:cubicBezTo>
                <a:close/>
              </a:path>
            </a:pathLst>
          </a:cu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ea typeface="Calibri"/>
              <a:cs typeface="Segoe Sans Display" pitchFamily="2" charset="0"/>
            </a:endParaRPr>
          </a:p>
        </p:txBody>
      </p:sp>
      <p:sp>
        <p:nvSpPr>
          <p:cNvPr id="28" name="Freeform: Shape 27">
            <a:extLst>
              <a:ext uri="{FF2B5EF4-FFF2-40B4-BE49-F238E27FC236}">
                <a16:creationId xmlns:a16="http://schemas.microsoft.com/office/drawing/2014/main" id="{626D6EE8-3442-AC37-D1AF-CE47978319ED}"/>
              </a:ext>
              <a:ext uri="{C183D7F6-B498-43B3-948B-1728B52AA6E4}">
                <adec:decorative xmlns:adec="http://schemas.microsoft.com/office/drawing/2017/decorative" val="1"/>
              </a:ext>
            </a:extLst>
          </p:cNvPr>
          <p:cNvSpPr/>
          <p:nvPr/>
        </p:nvSpPr>
        <p:spPr>
          <a:xfrm>
            <a:off x="6232983" y="1789904"/>
            <a:ext cx="5373772" cy="3979969"/>
          </a:xfrm>
          <a:custGeom>
            <a:avLst/>
            <a:gdLst>
              <a:gd name="connsiteX0" fmla="*/ 1440701 w 5373772"/>
              <a:gd name="connsiteY0" fmla="*/ 0 h 3979969"/>
              <a:gd name="connsiteX1" fmla="*/ 5205540 w 5373772"/>
              <a:gd name="connsiteY1" fmla="*/ 0 h 3979969"/>
              <a:gd name="connsiteX2" fmla="*/ 5373772 w 5373772"/>
              <a:gd name="connsiteY2" fmla="*/ 168232 h 3979969"/>
              <a:gd name="connsiteX3" fmla="*/ 5373772 w 5373772"/>
              <a:gd name="connsiteY3" fmla="*/ 1068985 h 3979969"/>
              <a:gd name="connsiteX4" fmla="*/ 5373772 w 5373772"/>
              <a:gd name="connsiteY4" fmla="*/ 1262025 h 3979969"/>
              <a:gd name="connsiteX5" fmla="*/ 5373772 w 5373772"/>
              <a:gd name="connsiteY5" fmla="*/ 2717945 h 3979969"/>
              <a:gd name="connsiteX6" fmla="*/ 5373772 w 5373772"/>
              <a:gd name="connsiteY6" fmla="*/ 2910985 h 3979969"/>
              <a:gd name="connsiteX7" fmla="*/ 5373772 w 5373772"/>
              <a:gd name="connsiteY7" fmla="*/ 3811738 h 3979969"/>
              <a:gd name="connsiteX8" fmla="*/ 5205540 w 5373772"/>
              <a:gd name="connsiteY8" fmla="*/ 3979969 h 3979969"/>
              <a:gd name="connsiteX9" fmla="*/ 168232 w 5373772"/>
              <a:gd name="connsiteY9" fmla="*/ 3979969 h 3979969"/>
              <a:gd name="connsiteX10" fmla="*/ 0 w 5373772"/>
              <a:gd name="connsiteY10" fmla="*/ 3811738 h 3979969"/>
              <a:gd name="connsiteX11" fmla="*/ 0 w 5373772"/>
              <a:gd name="connsiteY11" fmla="*/ 2910985 h 3979969"/>
              <a:gd name="connsiteX12" fmla="*/ 0 w 5373772"/>
              <a:gd name="connsiteY12" fmla="*/ 2717945 h 3979969"/>
              <a:gd name="connsiteX13" fmla="*/ 0 w 5373772"/>
              <a:gd name="connsiteY13" fmla="*/ 2150671 h 3979969"/>
              <a:gd name="connsiteX14" fmla="*/ 0 w 5373772"/>
              <a:gd name="connsiteY14" fmla="*/ 1957631 h 3979969"/>
              <a:gd name="connsiteX15" fmla="*/ 0 w 5373772"/>
              <a:gd name="connsiteY15" fmla="*/ 1056877 h 3979969"/>
              <a:gd name="connsiteX16" fmla="*/ 167852 w 5373772"/>
              <a:gd name="connsiteY16" fmla="*/ 889026 h 3979969"/>
              <a:gd name="connsiteX17" fmla="*/ 551674 w 5373772"/>
              <a:gd name="connsiteY17" fmla="*/ 889026 h 3979969"/>
              <a:gd name="connsiteX18" fmla="*/ 1275643 w 5373772"/>
              <a:gd name="connsiteY18" fmla="*/ 165058 h 3979969"/>
              <a:gd name="connsiteX19" fmla="*/ 1440701 w 5373772"/>
              <a:gd name="connsiteY19" fmla="*/ 0 h 397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73772" h="3979969">
                <a:moveTo>
                  <a:pt x="1440701" y="0"/>
                </a:moveTo>
                <a:lnTo>
                  <a:pt x="5205540" y="0"/>
                </a:lnTo>
                <a:cubicBezTo>
                  <a:pt x="5298481" y="0"/>
                  <a:pt x="5373772" y="75291"/>
                  <a:pt x="5373772" y="168232"/>
                </a:cubicBezTo>
                <a:lnTo>
                  <a:pt x="5373772" y="1068985"/>
                </a:lnTo>
                <a:lnTo>
                  <a:pt x="5373772" y="1262025"/>
                </a:lnTo>
                <a:lnTo>
                  <a:pt x="5373772" y="2717945"/>
                </a:lnTo>
                <a:lnTo>
                  <a:pt x="5373772" y="2910985"/>
                </a:lnTo>
                <a:lnTo>
                  <a:pt x="5373772" y="3811738"/>
                </a:lnTo>
                <a:cubicBezTo>
                  <a:pt x="5373772" y="3904678"/>
                  <a:pt x="5298481" y="3979969"/>
                  <a:pt x="5205540" y="3979969"/>
                </a:cubicBezTo>
                <a:lnTo>
                  <a:pt x="168232" y="3979969"/>
                </a:lnTo>
                <a:cubicBezTo>
                  <a:pt x="75292" y="3979969"/>
                  <a:pt x="0" y="3904678"/>
                  <a:pt x="0" y="3811738"/>
                </a:cubicBezTo>
                <a:lnTo>
                  <a:pt x="0" y="2910985"/>
                </a:lnTo>
                <a:lnTo>
                  <a:pt x="0" y="2717945"/>
                </a:lnTo>
                <a:lnTo>
                  <a:pt x="0" y="2150671"/>
                </a:lnTo>
                <a:lnTo>
                  <a:pt x="0" y="1957631"/>
                </a:lnTo>
                <a:lnTo>
                  <a:pt x="0" y="1056877"/>
                </a:lnTo>
                <a:cubicBezTo>
                  <a:pt x="0" y="964192"/>
                  <a:pt x="75165" y="889026"/>
                  <a:pt x="167852" y="889026"/>
                </a:cubicBezTo>
                <a:lnTo>
                  <a:pt x="551674" y="889026"/>
                </a:lnTo>
                <a:cubicBezTo>
                  <a:pt x="951495" y="889026"/>
                  <a:pt x="1275643" y="565006"/>
                  <a:pt x="1275643" y="165058"/>
                </a:cubicBezTo>
                <a:cubicBezTo>
                  <a:pt x="1275643" y="73896"/>
                  <a:pt x="1349537" y="0"/>
                  <a:pt x="1440701" y="0"/>
                </a:cubicBezTo>
                <a:close/>
              </a:path>
            </a:pathLst>
          </a:cu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ea typeface="Calibri"/>
              <a:cs typeface="Segoe Sans Display" pitchFamily="2" charset="0"/>
            </a:endParaRPr>
          </a:p>
        </p:txBody>
      </p:sp>
      <p:sp>
        <p:nvSpPr>
          <p:cNvPr id="17" name="Rectangle: Rounded Corners 16">
            <a:extLst>
              <a:ext uri="{FF2B5EF4-FFF2-40B4-BE49-F238E27FC236}">
                <a16:creationId xmlns:a16="http://schemas.microsoft.com/office/drawing/2014/main" id="{E392CE04-9A4B-BF92-AD28-9D25A28017E6}"/>
              </a:ext>
              <a:ext uri="{C183D7F6-B498-43B3-948B-1728B52AA6E4}">
                <adec:decorative xmlns:adec="http://schemas.microsoft.com/office/drawing/2017/decorative" val="1"/>
              </a:ext>
            </a:extLst>
          </p:cNvPr>
          <p:cNvSpPr/>
          <p:nvPr/>
        </p:nvSpPr>
        <p:spPr bwMode="auto">
          <a:xfrm>
            <a:off x="989471" y="2043907"/>
            <a:ext cx="4803409" cy="801687"/>
          </a:xfrm>
          <a:prstGeom prst="roundRect">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18" name="Rectangle: Rounded Corners 17">
            <a:extLst>
              <a:ext uri="{FF2B5EF4-FFF2-40B4-BE49-F238E27FC236}">
                <a16:creationId xmlns:a16="http://schemas.microsoft.com/office/drawing/2014/main" id="{A170E0A6-D23E-E752-312C-3084E12F3907}"/>
              </a:ext>
              <a:ext uri="{C183D7F6-B498-43B3-948B-1728B52AA6E4}">
                <adec:decorative xmlns:adec="http://schemas.microsoft.com/office/drawing/2017/decorative" val="1"/>
              </a:ext>
            </a:extLst>
          </p:cNvPr>
          <p:cNvSpPr/>
          <p:nvPr/>
        </p:nvSpPr>
        <p:spPr bwMode="auto">
          <a:xfrm>
            <a:off x="6639382" y="1512095"/>
            <a:ext cx="4803409" cy="801687"/>
          </a:xfrm>
          <a:prstGeom prst="roundRect">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29" name="Oval 28">
            <a:extLst>
              <a:ext uri="{FF2B5EF4-FFF2-40B4-BE49-F238E27FC236}">
                <a16:creationId xmlns:a16="http://schemas.microsoft.com/office/drawing/2014/main" id="{E43E246F-CF33-51ED-AD63-447C545FA3FA}"/>
              </a:ext>
              <a:ext uri="{C183D7F6-B498-43B3-948B-1728B52AA6E4}">
                <adec:decorative xmlns:adec="http://schemas.microsoft.com/office/drawing/2017/decorative" val="1"/>
              </a:ext>
            </a:extLst>
          </p:cNvPr>
          <p:cNvSpPr/>
          <p:nvPr/>
        </p:nvSpPr>
        <p:spPr bwMode="auto">
          <a:xfrm>
            <a:off x="494172" y="1854200"/>
            <a:ext cx="1181100" cy="1181100"/>
          </a:xfrm>
          <a:prstGeom prst="ellipse">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4" name="Oval 23">
            <a:extLst>
              <a:ext uri="{FF2B5EF4-FFF2-40B4-BE49-F238E27FC236}">
                <a16:creationId xmlns:a16="http://schemas.microsoft.com/office/drawing/2014/main" id="{6A1F6FBC-23C3-3EF3-E72C-70EB694E5292}"/>
              </a:ext>
              <a:ext uri="{C183D7F6-B498-43B3-948B-1728B52AA6E4}">
                <adec:decorative xmlns:adec="http://schemas.microsoft.com/office/drawing/2017/decorative" val="1"/>
              </a:ext>
            </a:extLst>
          </p:cNvPr>
          <p:cNvSpPr/>
          <p:nvPr/>
        </p:nvSpPr>
        <p:spPr bwMode="auto">
          <a:xfrm>
            <a:off x="6144083" y="1322388"/>
            <a:ext cx="1181100" cy="1181100"/>
          </a:xfrm>
          <a:prstGeom prst="ellipse">
            <a:avLst/>
          </a:prstGeom>
          <a:solidFill>
            <a:srgbClr val="A0DD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 name="Rectangle: Rounded Corners 4">
            <a:extLst>
              <a:ext uri="{FF2B5EF4-FFF2-40B4-BE49-F238E27FC236}">
                <a16:creationId xmlns:a16="http://schemas.microsoft.com/office/drawing/2014/main" id="{EC1BA8C7-2419-2F60-5B14-29D1AE124233}"/>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6" name="Title 1">
            <a:extLst>
              <a:ext uri="{FF2B5EF4-FFF2-40B4-BE49-F238E27FC236}">
                <a16:creationId xmlns:a16="http://schemas.microsoft.com/office/drawing/2014/main" id="{1043E2C0-E8DC-000B-F5D1-754DCC1B47E7}"/>
              </a:ext>
            </a:extLst>
          </p:cNvPr>
          <p:cNvSpPr>
            <a:spLocks noGrp="1"/>
          </p:cNvSpPr>
          <p:nvPr>
            <p:ph type="title"/>
          </p:nvPr>
        </p:nvSpPr>
        <p:spPr>
          <a:xfrm>
            <a:off x="584200" y="365125"/>
            <a:ext cx="10912475" cy="492443"/>
          </a:xfrm>
        </p:spPr>
        <p:txBody>
          <a:bodyPr vert="horz">
            <a:noAutofit/>
          </a:bodyPr>
          <a:lstStyle/>
          <a:p>
            <a:r>
              <a:rPr lang="en-US" dirty="0"/>
              <a:t>Email tools: Copy blocks </a:t>
            </a:r>
          </a:p>
        </p:txBody>
      </p:sp>
      <p:sp>
        <p:nvSpPr>
          <p:cNvPr id="48" name="TextBox 47">
            <a:extLst>
              <a:ext uri="{FF2B5EF4-FFF2-40B4-BE49-F238E27FC236}">
                <a16:creationId xmlns:a16="http://schemas.microsoft.com/office/drawing/2014/main" id="{6EE81E83-F6A9-3B95-022E-9B18B2CC31B6}"/>
              </a:ext>
            </a:extLst>
          </p:cNvPr>
          <p:cNvSpPr txBox="1"/>
          <p:nvPr/>
        </p:nvSpPr>
        <p:spPr>
          <a:xfrm>
            <a:off x="588962" y="905694"/>
            <a:ext cx="10860087" cy="276999"/>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a:solidFill>
                  <a:srgbClr val="0078D4"/>
                </a:solidFill>
                <a:latin typeface="+mj-lt"/>
                <a:cs typeface="Segoe UI" panose="020B0502040204020203" pitchFamily="34" charset="0"/>
              </a:defRPr>
            </a:lvl1pPr>
          </a:lstStyle>
          <a:p>
            <a:r>
              <a:rPr lang="en-US" dirty="0"/>
              <a:t>Useful in emails to set up or follow up on a call</a:t>
            </a:r>
          </a:p>
        </p:txBody>
      </p:sp>
      <p:sp>
        <p:nvSpPr>
          <p:cNvPr id="19" name="TextBox 18">
            <a:extLst>
              <a:ext uri="{FF2B5EF4-FFF2-40B4-BE49-F238E27FC236}">
                <a16:creationId xmlns:a16="http://schemas.microsoft.com/office/drawing/2014/main" id="{ABB3C1FD-A9A0-5097-07AD-743042F39D06}"/>
              </a:ext>
            </a:extLst>
          </p:cNvPr>
          <p:cNvSpPr txBox="1"/>
          <p:nvPr/>
        </p:nvSpPr>
        <p:spPr>
          <a:xfrm>
            <a:off x="658323" y="2029252"/>
            <a:ext cx="852798" cy="830997"/>
          </a:xfrm>
          <a:prstGeom prst="rect">
            <a:avLst/>
          </a:prstGeom>
          <a:noFill/>
        </p:spPr>
        <p:txBody>
          <a:bodyPr vert="horz" wrap="square" lIns="0" tIns="0" rIns="0" bIns="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0000"/>
                </a:solidFill>
                <a:effectLst/>
                <a:uLnTx/>
                <a:uFillTx/>
                <a:latin typeface="+mj-lt"/>
                <a:ea typeface="+mn-ea"/>
                <a:cs typeface="Segoe UI" panose="020B0502040204020203" pitchFamily="34" charset="0"/>
              </a:rPr>
              <a:t>25</a:t>
            </a:r>
            <a:endParaRPr kumimoji="0" lang="en-US" sz="5400" b="0" i="0" u="none" strike="noStrike" kern="1200" cap="none" spc="0" normalizeH="0" baseline="0" noProof="0" dirty="0">
              <a:ln>
                <a:noFill/>
              </a:ln>
              <a:solidFill>
                <a:srgbClr val="000000"/>
              </a:solidFill>
              <a:effectLst/>
              <a:uLnTx/>
              <a:uFillTx/>
              <a:latin typeface="+mj-lt"/>
              <a:ea typeface="+mn-ea"/>
              <a:cs typeface="+mn-cs"/>
            </a:endParaRPr>
          </a:p>
        </p:txBody>
      </p:sp>
      <p:sp>
        <p:nvSpPr>
          <p:cNvPr id="20" name="Content Placeholder 2">
            <a:extLst>
              <a:ext uri="{FF2B5EF4-FFF2-40B4-BE49-F238E27FC236}">
                <a16:creationId xmlns:a16="http://schemas.microsoft.com/office/drawing/2014/main" id="{B6901E93-F8F1-3BF0-C731-318DFA26870A}"/>
              </a:ext>
            </a:extLst>
          </p:cNvPr>
          <p:cNvSpPr txBox="1">
            <a:spLocks/>
          </p:cNvSpPr>
          <p:nvPr/>
        </p:nvSpPr>
        <p:spPr>
          <a:xfrm>
            <a:off x="1899338" y="2198529"/>
            <a:ext cx="3074175" cy="492443"/>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3200" b="0" i="0" u="none" strike="noStrike" kern="1200" cap="none" spc="0" normalizeH="0" baseline="0" noProof="0" dirty="0">
                <a:ln>
                  <a:noFill/>
                </a:ln>
                <a:solidFill>
                  <a:srgbClr val="FFFFFF"/>
                </a:solidFill>
                <a:effectLst/>
                <a:uLnTx/>
                <a:uFillTx/>
                <a:latin typeface="+mj-lt"/>
                <a:ea typeface="+mn-ea"/>
                <a:cs typeface="Segoe UI" panose="020B0502040204020203" pitchFamily="34" charset="0"/>
              </a:rPr>
              <a:t>word copy block</a:t>
            </a:r>
          </a:p>
        </p:txBody>
      </p:sp>
      <p:sp>
        <p:nvSpPr>
          <p:cNvPr id="15" name="Content Placeholder 2">
            <a:extLst>
              <a:ext uri="{FF2B5EF4-FFF2-40B4-BE49-F238E27FC236}">
                <a16:creationId xmlns:a16="http://schemas.microsoft.com/office/drawing/2014/main" id="{1CBD5309-DD5D-A7EE-9E72-5E45A6927221}"/>
              </a:ext>
            </a:extLst>
          </p:cNvPr>
          <p:cNvSpPr txBox="1">
            <a:spLocks/>
          </p:cNvSpPr>
          <p:nvPr/>
        </p:nvSpPr>
        <p:spPr>
          <a:xfrm>
            <a:off x="845953" y="3653284"/>
            <a:ext cx="4685173" cy="1107996"/>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800" b="0" i="0" u="none" strike="noStrike" kern="1200" cap="none" spc="0" normalizeH="0" baseline="0" noProof="0" dirty="0">
                <a:ln>
                  <a:noFill/>
                </a:ln>
                <a:solidFill>
                  <a:srgbClr val="000000"/>
                </a:solidFill>
                <a:effectLst/>
                <a:uLnTx/>
                <a:uFillTx/>
                <a:ea typeface="+mn-ea"/>
                <a:cs typeface="Segoe UI" panose="020B0502040204020203" pitchFamily="34" charset="0"/>
              </a:rPr>
              <a:t>Your business relies on its data—secure it wherever it resides, become cloud-ready for data-driven innovation, and improve business agility with Windows Server 2025.</a:t>
            </a:r>
            <a:endParaRPr kumimoji="0" lang="en-US" sz="24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6DF1DFC9-D921-D112-C940-A5FE49F9F3A5}"/>
              </a:ext>
            </a:extLst>
          </p:cNvPr>
          <p:cNvSpPr txBox="1"/>
          <p:nvPr/>
        </p:nvSpPr>
        <p:spPr>
          <a:xfrm>
            <a:off x="6308234" y="1497440"/>
            <a:ext cx="852798" cy="830997"/>
          </a:xfrm>
          <a:prstGeom prst="rect">
            <a:avLst/>
          </a:prstGeom>
          <a:noFill/>
        </p:spPr>
        <p:txBody>
          <a:bodyPr vert="horz" wrap="square" lIns="0" tIns="0" rIns="0" bIns="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000000"/>
                </a:solidFill>
                <a:effectLst/>
                <a:uLnTx/>
                <a:uFillTx/>
                <a:latin typeface="+mj-lt"/>
                <a:ea typeface="+mn-ea"/>
                <a:cs typeface="Segoe UI" panose="020B0502040204020203" pitchFamily="34" charset="0"/>
              </a:rPr>
              <a:t>50</a:t>
            </a:r>
            <a:endParaRPr kumimoji="0" lang="en-US" sz="5400" b="0" i="0" u="none" strike="noStrike" kern="1200" cap="none" spc="0" normalizeH="0" baseline="0" noProof="0" dirty="0">
              <a:ln>
                <a:noFill/>
              </a:ln>
              <a:solidFill>
                <a:srgbClr val="000000"/>
              </a:solidFill>
              <a:effectLst/>
              <a:uLnTx/>
              <a:uFillTx/>
              <a:latin typeface="+mj-lt"/>
              <a:ea typeface="+mn-ea"/>
              <a:cs typeface="+mn-cs"/>
            </a:endParaRPr>
          </a:p>
        </p:txBody>
      </p:sp>
      <p:sp>
        <p:nvSpPr>
          <p:cNvPr id="26" name="Content Placeholder 2">
            <a:extLst>
              <a:ext uri="{FF2B5EF4-FFF2-40B4-BE49-F238E27FC236}">
                <a16:creationId xmlns:a16="http://schemas.microsoft.com/office/drawing/2014/main" id="{2878313A-E870-3DF1-9AE0-3233D2D7B3BD}"/>
              </a:ext>
            </a:extLst>
          </p:cNvPr>
          <p:cNvSpPr txBox="1">
            <a:spLocks/>
          </p:cNvSpPr>
          <p:nvPr/>
        </p:nvSpPr>
        <p:spPr>
          <a:xfrm>
            <a:off x="7681972" y="1666717"/>
            <a:ext cx="3074175" cy="492443"/>
          </a:xfrm>
          <a:prstGeom prst="rect">
            <a:avLst/>
          </a:prstGeom>
        </p:spPr>
        <p:txBody>
          <a:bodyPr vert="horz" wrap="square" lIns="0" tIns="0" rIns="0" bIns="0" rtlCol="0" anchor="t">
            <a:spAutoFit/>
          </a:bodyPr>
          <a:lstStyle>
            <a:defPPr>
              <a:defRPr lang="en-US"/>
            </a:defPPr>
            <a:lvl1pPr marR="0" lvl="0" indent="0" defTabSz="932742" fontAlgn="auto">
              <a:lnSpc>
                <a:spcPct val="100000"/>
              </a:lnSpc>
              <a:spcBef>
                <a:spcPts val="0"/>
              </a:spcBef>
              <a:spcAft>
                <a:spcPts val="0"/>
              </a:spcAft>
              <a:buClrTx/>
              <a:buSzPct val="90000"/>
              <a:buFont typeface="Wingdings" panose="05000000000000000000" pitchFamily="2" charset="2"/>
              <a:buNone/>
              <a:tabLst/>
              <a:defRPr kumimoji="0" sz="3200" b="0" i="0" u="none" strike="noStrike" cap="none" spc="0" normalizeH="0" baseline="0">
                <a:ln>
                  <a:noFill/>
                </a:ln>
                <a:solidFill>
                  <a:srgbClr val="FFFFFF"/>
                </a:solidFill>
                <a:effectLst/>
                <a:uLnTx/>
                <a:uFillTx/>
                <a:latin typeface="+mj-lt"/>
                <a:cs typeface="Segoe UI" panose="020B0502040204020203" pitchFamily="34" charset="0"/>
              </a:defRPr>
            </a:lvl1pPr>
            <a:lvl2pPr marR="0" indent="-228600" defTabSz="932742" fontAlgn="auto">
              <a:lnSpc>
                <a:spcPct val="100000"/>
              </a:lnSpc>
              <a:spcBef>
                <a:spcPct val="20000"/>
              </a:spcBef>
              <a:spcAft>
                <a:spcPts val="0"/>
              </a:spcAft>
              <a:buClrTx/>
              <a:buSzPct val="90000"/>
              <a:buFont typeface="Wingdings" panose="05000000000000000000" pitchFamily="2" charset="2"/>
              <a:buChar char=""/>
              <a:tabLst/>
              <a:defRPr sz="20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r>
              <a:rPr lang="en-US" dirty="0"/>
              <a:t>word copy block</a:t>
            </a:r>
          </a:p>
        </p:txBody>
      </p:sp>
      <p:sp>
        <p:nvSpPr>
          <p:cNvPr id="16" name="Content Placeholder 2">
            <a:extLst>
              <a:ext uri="{FF2B5EF4-FFF2-40B4-BE49-F238E27FC236}">
                <a16:creationId xmlns:a16="http://schemas.microsoft.com/office/drawing/2014/main" id="{AC10042C-740A-73FD-A9DC-49151304CAB4}"/>
              </a:ext>
            </a:extLst>
          </p:cNvPr>
          <p:cNvSpPr txBox="1">
            <a:spLocks/>
          </p:cNvSpPr>
          <p:nvPr/>
        </p:nvSpPr>
        <p:spPr>
          <a:xfrm>
            <a:off x="6494737" y="2960787"/>
            <a:ext cx="4685173" cy="2492990"/>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800" b="0" i="0" u="none" strike="noStrike" kern="100" cap="none" spc="0" normalizeH="0" baseline="0" noProof="0" dirty="0">
                <a:ln>
                  <a:noFill/>
                </a:ln>
                <a:solidFill>
                  <a:srgbClr val="000000"/>
                </a:solidFill>
                <a:effectLst/>
                <a:uLnTx/>
                <a:uFillTx/>
                <a:ea typeface="Calibri" panose="020F0502020204030204" pitchFamily="34" charset="0"/>
                <a:cs typeface="Times New Roman" panose="02020603050405020304" pitchFamily="18" charset="0"/>
              </a:rPr>
              <a:t>Modernize and prepare for the future while delivering the security and flexibility your business needs with Windows Server 2025. Drive productivity, resiliency, and AI-readiness with seamless hybrid capabilities that bring cloud innovations and forward-looking threat protection to your server environment, while improving scalability, agility, and performance with modern software and hardware.</a:t>
            </a:r>
            <a:endParaRPr kumimoji="0" lang="en-US" sz="2400" b="0" i="0" u="none" strike="noStrike" kern="1200" cap="none" spc="0" normalizeH="0" baseline="0" noProof="0" dirty="0">
              <a:ln>
                <a:noFill/>
              </a:ln>
              <a:solidFill>
                <a:srgbClr val="000000"/>
              </a:solidFill>
              <a:effectLst/>
              <a:uLnTx/>
              <a:uFillTx/>
              <a:ea typeface="Calibri" panose="020F0502020204030204" pitchFamily="34" charset="0"/>
              <a:cs typeface="Calibri" panose="020F0502020204030204" pitchFamily="34" charset="0"/>
            </a:endParaRPr>
          </a:p>
        </p:txBody>
      </p:sp>
      <p:sp>
        <p:nvSpPr>
          <p:cNvPr id="9" name="Graphic 25">
            <a:hlinkClick r:id="rId3" action="ppaction://hlinksldjump"/>
            <a:extLst>
              <a:ext uri="{FF2B5EF4-FFF2-40B4-BE49-F238E27FC236}">
                <a16:creationId xmlns:a16="http://schemas.microsoft.com/office/drawing/2014/main" id="{C611CE84-ACDA-3D40-094F-51A2FF7BED64}"/>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7" name="Rectangle: Rounded Corners 6">
            <a:hlinkClick r:id="rId4" action="ppaction://hlinksldjump"/>
            <a:extLst>
              <a:ext uri="{FF2B5EF4-FFF2-40B4-BE49-F238E27FC236}">
                <a16:creationId xmlns:a16="http://schemas.microsoft.com/office/drawing/2014/main" id="{FA33527D-4342-B836-0893-17C5F8FCCB43}"/>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defRPr/>
            </a:pPr>
            <a:r>
              <a:rPr lang="en-US" sz="1000" dirty="0">
                <a:solidFill>
                  <a:srgbClr val="FFFFFF"/>
                </a:solidFill>
                <a:cs typeface="Segoe UI" panose="020B0502040204020203" pitchFamily="34" charset="0"/>
              </a:rPr>
              <a:t>Call script &amp; discussion guide </a:t>
            </a:r>
          </a:p>
        </p:txBody>
      </p:sp>
      <p:sp>
        <p:nvSpPr>
          <p:cNvPr id="11" name="Graphic 25">
            <a:hlinkClick r:id="rId5" action="ppaction://hlinksldjump"/>
            <a:extLst>
              <a:ext uri="{FF2B5EF4-FFF2-40B4-BE49-F238E27FC236}">
                <a16:creationId xmlns:a16="http://schemas.microsoft.com/office/drawing/2014/main" id="{004F11EC-37DA-42A5-1690-D0DDB4691BDD}"/>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3" name="Slide Number Placeholder 2">
            <a:extLst>
              <a:ext uri="{FF2B5EF4-FFF2-40B4-BE49-F238E27FC236}">
                <a16:creationId xmlns:a16="http://schemas.microsoft.com/office/drawing/2014/main" id="{30617F89-4C1E-F8A7-057D-2ED251385CA4}"/>
              </a:ext>
            </a:extLst>
          </p:cNvPr>
          <p:cNvSpPr>
            <a:spLocks noGrp="1"/>
          </p:cNvSpPr>
          <p:nvPr>
            <p:ph type="sldNum" sz="quarter" idx="4"/>
          </p:nvPr>
        </p:nvSpPr>
        <p:spPr/>
        <p:txBody>
          <a:bodyPr/>
          <a:lstStyle/>
          <a:p>
            <a:fld id="{B659B50A-DF3E-4072-815D-F5A3B564ACB5}" type="slidenum">
              <a:rPr lang="en-US" smtClean="0"/>
              <a:pPr/>
              <a:t>22</a:t>
            </a:fld>
            <a:endParaRPr lang="en-US" dirty="0"/>
          </a:p>
        </p:txBody>
      </p:sp>
    </p:spTree>
    <p:extLst>
      <p:ext uri="{BB962C8B-B14F-4D97-AF65-F5344CB8AC3E}">
        <p14:creationId xmlns:p14="http://schemas.microsoft.com/office/powerpoint/2010/main" val="153095384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E5C5ED9-1015-20C9-0B94-147CAF482073}"/>
            </a:ext>
          </a:extLst>
        </p:cNvPr>
        <p:cNvGrpSpPr/>
        <p:nvPr/>
      </p:nvGrpSpPr>
      <p:grpSpPr>
        <a:xfrm>
          <a:off x="0" y="0"/>
          <a:ext cx="0" cy="0"/>
          <a:chOff x="0" y="0"/>
          <a:chExt cx="0" cy="0"/>
        </a:xfrm>
      </p:grpSpPr>
      <p:sp>
        <p:nvSpPr>
          <p:cNvPr id="45" name="Graphic 37">
            <a:extLst>
              <a:ext uri="{FF2B5EF4-FFF2-40B4-BE49-F238E27FC236}">
                <a16:creationId xmlns:a16="http://schemas.microsoft.com/office/drawing/2014/main" id="{D08F01C8-61D3-4C85-F1EF-EDB4A0A35ACC}"/>
              </a:ext>
              <a:ext uri="{C183D7F6-B498-43B3-948B-1728B52AA6E4}">
                <adec:decorative xmlns:adec="http://schemas.microsoft.com/office/drawing/2017/decorative" val="1"/>
              </a:ext>
            </a:extLst>
          </p:cNvPr>
          <p:cNvSpPr>
            <a:spLocks/>
          </p:cNvSpPr>
          <p:nvPr/>
        </p:nvSpPr>
        <p:spPr>
          <a:xfrm>
            <a:off x="584199" y="1156400"/>
            <a:ext cx="10922001" cy="4430902"/>
          </a:xfrm>
          <a:prstGeom prst="roundRect">
            <a:avLst>
              <a:gd name="adj" fmla="val 4332"/>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91F2C"/>
              </a:solidFill>
              <a:effectLst/>
              <a:uLnTx/>
              <a:uFillTx/>
              <a:latin typeface="Segoe UI"/>
              <a:ea typeface="+mn-ea"/>
              <a:cs typeface="+mn-cs"/>
            </a:endParaRPr>
          </a:p>
        </p:txBody>
      </p:sp>
      <p:pic>
        <p:nvPicPr>
          <p:cNvPr id="46" name="Picture 45">
            <a:extLst>
              <a:ext uri="{FF2B5EF4-FFF2-40B4-BE49-F238E27FC236}">
                <a16:creationId xmlns:a16="http://schemas.microsoft.com/office/drawing/2014/main" id="{7EE8C122-1700-BBB6-0897-A7BD333EBD94}"/>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4199" y="1270699"/>
            <a:ext cx="11013122" cy="4824498"/>
          </a:xfrm>
          <a:custGeom>
            <a:avLst/>
            <a:gdLst>
              <a:gd name="connsiteX0" fmla="*/ 237890 w 11013122"/>
              <a:gd name="connsiteY0" fmla="*/ 0 h 4824498"/>
              <a:gd name="connsiteX1" fmla="*/ 10845154 w 11013122"/>
              <a:gd name="connsiteY1" fmla="*/ 0 h 4824498"/>
              <a:gd name="connsiteX2" fmla="*/ 11013122 w 11013122"/>
              <a:gd name="connsiteY2" fmla="*/ 167991 h 4824498"/>
              <a:gd name="connsiteX3" fmla="*/ 11013122 w 11013122"/>
              <a:gd name="connsiteY3" fmla="*/ 4214211 h 4824498"/>
              <a:gd name="connsiteX4" fmla="*/ 10796132 w 11013122"/>
              <a:gd name="connsiteY4" fmla="*/ 4431230 h 4824498"/>
              <a:gd name="connsiteX5" fmla="*/ 4003107 w 11013122"/>
              <a:gd name="connsiteY5" fmla="*/ 4431230 h 4824498"/>
              <a:gd name="connsiteX6" fmla="*/ 3806500 w 11013122"/>
              <a:gd name="connsiteY6" fmla="*/ 4627864 h 4824498"/>
              <a:gd name="connsiteX7" fmla="*/ 3609892 w 11013122"/>
              <a:gd name="connsiteY7" fmla="*/ 4824498 h 4824498"/>
              <a:gd name="connsiteX8" fmla="*/ 237890 w 11013122"/>
              <a:gd name="connsiteY8" fmla="*/ 4824498 h 4824498"/>
              <a:gd name="connsiteX9" fmla="*/ 0 w 11013122"/>
              <a:gd name="connsiteY9" fmla="*/ 4586576 h 4824498"/>
              <a:gd name="connsiteX10" fmla="*/ 0 w 11013122"/>
              <a:gd name="connsiteY10" fmla="*/ 237922 h 4824498"/>
              <a:gd name="connsiteX11" fmla="*/ 237890 w 11013122"/>
              <a:gd name="connsiteY11" fmla="*/ 0 h 482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13122" h="4824498">
                <a:moveTo>
                  <a:pt x="237890" y="0"/>
                </a:moveTo>
                <a:lnTo>
                  <a:pt x="10845154" y="0"/>
                </a:lnTo>
                <a:cubicBezTo>
                  <a:pt x="10937911" y="0"/>
                  <a:pt x="11013122" y="75222"/>
                  <a:pt x="11013122" y="167991"/>
                </a:cubicBezTo>
                <a:lnTo>
                  <a:pt x="11013122" y="4214211"/>
                </a:lnTo>
                <a:cubicBezTo>
                  <a:pt x="11013122" y="4334075"/>
                  <a:pt x="10915980" y="4431230"/>
                  <a:pt x="10796132" y="4431230"/>
                </a:cubicBezTo>
                <a:lnTo>
                  <a:pt x="4003107" y="4431230"/>
                </a:lnTo>
                <a:cubicBezTo>
                  <a:pt x="3894482" y="4431230"/>
                  <a:pt x="3806500" y="4519226"/>
                  <a:pt x="3806500" y="4627864"/>
                </a:cubicBezTo>
                <a:cubicBezTo>
                  <a:pt x="3806500" y="4736504"/>
                  <a:pt x="3718516" y="4824498"/>
                  <a:pt x="3609892" y="4824498"/>
                </a:cubicBezTo>
                <a:lnTo>
                  <a:pt x="237890" y="4824498"/>
                </a:lnTo>
                <a:cubicBezTo>
                  <a:pt x="106561" y="4824498"/>
                  <a:pt x="0" y="4717924"/>
                  <a:pt x="0" y="4586576"/>
                </a:cubicBezTo>
                <a:lnTo>
                  <a:pt x="0" y="237922"/>
                </a:lnTo>
                <a:cubicBezTo>
                  <a:pt x="0" y="106575"/>
                  <a:pt x="106561" y="0"/>
                  <a:pt x="237890" y="0"/>
                </a:cubicBezTo>
                <a:close/>
              </a:path>
            </a:pathLst>
          </a:custGeom>
        </p:spPr>
      </p:pic>
      <p:sp>
        <p:nvSpPr>
          <p:cNvPr id="48" name="Graphic 37">
            <a:extLst>
              <a:ext uri="{FF2B5EF4-FFF2-40B4-BE49-F238E27FC236}">
                <a16:creationId xmlns:a16="http://schemas.microsoft.com/office/drawing/2014/main" id="{536BA473-A375-38CD-F5A9-51C28C46114C}"/>
              </a:ext>
              <a:ext uri="{C183D7F6-B498-43B3-948B-1728B52AA6E4}">
                <adec:decorative xmlns:adec="http://schemas.microsoft.com/office/drawing/2017/decorative" val="1"/>
              </a:ext>
            </a:extLst>
          </p:cNvPr>
          <p:cNvSpPr>
            <a:spLocks/>
          </p:cNvSpPr>
          <p:nvPr/>
        </p:nvSpPr>
        <p:spPr>
          <a:xfrm>
            <a:off x="584199" y="1270699"/>
            <a:ext cx="11013121" cy="4824498"/>
          </a:xfrm>
          <a:custGeom>
            <a:avLst/>
            <a:gdLst>
              <a:gd name="connsiteX0" fmla="*/ 175641 w 8131301"/>
              <a:gd name="connsiteY0" fmla="*/ 0 h 3561588"/>
              <a:gd name="connsiteX1" fmla="*/ 8007286 w 8131301"/>
              <a:gd name="connsiteY1" fmla="*/ 0 h 3561588"/>
              <a:gd name="connsiteX2" fmla="*/ 8131302 w 8131301"/>
              <a:gd name="connsiteY2" fmla="*/ 124016 h 3561588"/>
              <a:gd name="connsiteX3" fmla="*/ 8131302 w 8131301"/>
              <a:gd name="connsiteY3" fmla="*/ 3111056 h 3561588"/>
              <a:gd name="connsiteX4" fmla="*/ 7971092 w 8131301"/>
              <a:gd name="connsiteY4" fmla="*/ 3271266 h 3561588"/>
              <a:gd name="connsiteX5" fmla="*/ 2955608 w 8131301"/>
              <a:gd name="connsiteY5" fmla="*/ 3271266 h 3561588"/>
              <a:gd name="connsiteX6" fmla="*/ 2810447 w 8131301"/>
              <a:gd name="connsiteY6" fmla="*/ 3416427 h 3561588"/>
              <a:gd name="connsiteX7" fmla="*/ 2810447 w 8131301"/>
              <a:gd name="connsiteY7" fmla="*/ 3416427 h 3561588"/>
              <a:gd name="connsiteX8" fmla="*/ 2665286 w 8131301"/>
              <a:gd name="connsiteY8" fmla="*/ 3561588 h 3561588"/>
              <a:gd name="connsiteX9" fmla="*/ 175641 w 8131301"/>
              <a:gd name="connsiteY9" fmla="*/ 3561588 h 3561588"/>
              <a:gd name="connsiteX10" fmla="*/ 0 w 8131301"/>
              <a:gd name="connsiteY10" fmla="*/ 3385947 h 3561588"/>
              <a:gd name="connsiteX11" fmla="*/ 0 w 8131301"/>
              <a:gd name="connsiteY11" fmla="*/ 175641 h 3561588"/>
              <a:gd name="connsiteX12" fmla="*/ 175641 w 8131301"/>
              <a:gd name="connsiteY12" fmla="*/ 0 h 3561588"/>
              <a:gd name="connsiteX13" fmla="*/ 175641 w 8131301"/>
              <a:gd name="connsiteY13" fmla="*/ 0 h 356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31301" h="3561588">
                <a:moveTo>
                  <a:pt x="175641" y="0"/>
                </a:moveTo>
                <a:lnTo>
                  <a:pt x="8007286" y="0"/>
                </a:lnTo>
                <a:cubicBezTo>
                  <a:pt x="8075771" y="0"/>
                  <a:pt x="8131302" y="55531"/>
                  <a:pt x="8131302" y="124016"/>
                </a:cubicBezTo>
                <a:lnTo>
                  <a:pt x="8131302" y="3111056"/>
                </a:lnTo>
                <a:cubicBezTo>
                  <a:pt x="8131302" y="3199543"/>
                  <a:pt x="8059579" y="3271266"/>
                  <a:pt x="7971092" y="3271266"/>
                </a:cubicBezTo>
                <a:lnTo>
                  <a:pt x="2955608" y="3271266"/>
                </a:lnTo>
                <a:cubicBezTo>
                  <a:pt x="2875407" y="3271266"/>
                  <a:pt x="2810447" y="3336227"/>
                  <a:pt x="2810447" y="3416427"/>
                </a:cubicBezTo>
                <a:lnTo>
                  <a:pt x="2810447" y="3416427"/>
                </a:lnTo>
                <a:cubicBezTo>
                  <a:pt x="2810447" y="3496628"/>
                  <a:pt x="2745486" y="3561588"/>
                  <a:pt x="2665286" y="3561588"/>
                </a:cubicBezTo>
                <a:lnTo>
                  <a:pt x="175641" y="3561588"/>
                </a:lnTo>
                <a:cubicBezTo>
                  <a:pt x="78677" y="3561588"/>
                  <a:pt x="0" y="3482912"/>
                  <a:pt x="0" y="3385947"/>
                </a:cubicBezTo>
                <a:lnTo>
                  <a:pt x="0" y="175641"/>
                </a:lnTo>
                <a:cubicBezTo>
                  <a:pt x="0" y="78677"/>
                  <a:pt x="78677" y="0"/>
                  <a:pt x="175641" y="0"/>
                </a:cubicBezTo>
                <a:lnTo>
                  <a:pt x="175641" y="0"/>
                </a:lnTo>
                <a:close/>
              </a:path>
            </a:pathLst>
          </a:custGeom>
          <a:gradFill flip="none" rotWithShape="1">
            <a:gsLst>
              <a:gs pos="99000">
                <a:srgbClr val="13171F">
                  <a:alpha val="0"/>
                </a:srgbClr>
              </a:gs>
              <a:gs pos="49000">
                <a:srgbClr val="13171F">
                  <a:alpha val="55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mn-ea"/>
              <a:cs typeface="Segoe UI" pitchFamily="34" charset="0"/>
            </a:endParaRPr>
          </a:p>
        </p:txBody>
      </p:sp>
      <p:sp>
        <p:nvSpPr>
          <p:cNvPr id="15" name="Rectangle: Rounded Corners 14">
            <a:extLst>
              <a:ext uri="{FF2B5EF4-FFF2-40B4-BE49-F238E27FC236}">
                <a16:creationId xmlns:a16="http://schemas.microsoft.com/office/drawing/2014/main" id="{AE27BD99-8F0F-7D20-CF89-76C9F9FF1CB4}"/>
              </a:ext>
              <a:ext uri="{C183D7F6-B498-43B3-948B-1728B52AA6E4}">
                <adec:decorative xmlns:adec="http://schemas.microsoft.com/office/drawing/2017/decorative" val="1"/>
              </a:ext>
            </a:extLst>
          </p:cNvPr>
          <p:cNvSpPr>
            <a:spLocks/>
          </p:cNvSpPr>
          <p:nvPr/>
        </p:nvSpPr>
        <p:spPr bwMode="auto">
          <a:xfrm>
            <a:off x="4375151" y="1155700"/>
            <a:ext cx="7150100" cy="4431601"/>
          </a:xfrm>
          <a:prstGeom prst="roundRect">
            <a:avLst>
              <a:gd name="adj" fmla="val 3625"/>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cxnSp>
        <p:nvCxnSpPr>
          <p:cNvPr id="9" name="Straight Connector 8">
            <a:extLst>
              <a:ext uri="{FF2B5EF4-FFF2-40B4-BE49-F238E27FC236}">
                <a16:creationId xmlns:a16="http://schemas.microsoft.com/office/drawing/2014/main" id="{62B306BD-96BC-93E7-5E74-24E87F56B381}"/>
              </a:ext>
              <a:ext uri="{C183D7F6-B498-43B3-948B-1728B52AA6E4}">
                <adec:decorative xmlns:adec="http://schemas.microsoft.com/office/drawing/2017/decorative" val="1"/>
              </a:ext>
            </a:extLst>
          </p:cNvPr>
          <p:cNvCxnSpPr>
            <a:cxnSpLocks/>
          </p:cNvCxnSpPr>
          <p:nvPr/>
        </p:nvCxnSpPr>
        <p:spPr>
          <a:xfrm>
            <a:off x="5305180" y="2102372"/>
            <a:ext cx="6120662" cy="0"/>
          </a:xfrm>
          <a:prstGeom prst="line">
            <a:avLst/>
          </a:prstGeom>
          <a:ln w="635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DCD618-119D-4D05-8BC6-74B4777B71C2}"/>
              </a:ext>
              <a:ext uri="{C183D7F6-B498-43B3-948B-1728B52AA6E4}">
                <adec:decorative xmlns:adec="http://schemas.microsoft.com/office/drawing/2017/decorative" val="1"/>
              </a:ext>
            </a:extLst>
          </p:cNvPr>
          <p:cNvCxnSpPr>
            <a:cxnSpLocks/>
          </p:cNvCxnSpPr>
          <p:nvPr/>
        </p:nvCxnSpPr>
        <p:spPr>
          <a:xfrm>
            <a:off x="5305180" y="2948458"/>
            <a:ext cx="6120662" cy="0"/>
          </a:xfrm>
          <a:prstGeom prst="line">
            <a:avLst/>
          </a:prstGeom>
          <a:ln w="635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ABA8AC4-A6BE-0F29-F942-6E080B9908CD}"/>
              </a:ext>
              <a:ext uri="{C183D7F6-B498-43B3-948B-1728B52AA6E4}">
                <adec:decorative xmlns:adec="http://schemas.microsoft.com/office/drawing/2017/decorative" val="1"/>
              </a:ext>
            </a:extLst>
          </p:cNvPr>
          <p:cNvCxnSpPr>
            <a:cxnSpLocks/>
          </p:cNvCxnSpPr>
          <p:nvPr/>
        </p:nvCxnSpPr>
        <p:spPr>
          <a:xfrm>
            <a:off x="5305180" y="3794544"/>
            <a:ext cx="6120662" cy="0"/>
          </a:xfrm>
          <a:prstGeom prst="line">
            <a:avLst/>
          </a:prstGeom>
          <a:ln w="635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DCF7BF1-76BE-91A5-2004-A6D6C68DB4FF}"/>
              </a:ext>
              <a:ext uri="{C183D7F6-B498-43B3-948B-1728B52AA6E4}">
                <adec:decorative xmlns:adec="http://schemas.microsoft.com/office/drawing/2017/decorative" val="1"/>
              </a:ext>
            </a:extLst>
          </p:cNvPr>
          <p:cNvCxnSpPr>
            <a:cxnSpLocks/>
          </p:cNvCxnSpPr>
          <p:nvPr/>
        </p:nvCxnSpPr>
        <p:spPr>
          <a:xfrm>
            <a:off x="5305180" y="4640630"/>
            <a:ext cx="6120662" cy="0"/>
          </a:xfrm>
          <a:prstGeom prst="line">
            <a:avLst/>
          </a:prstGeom>
          <a:ln w="635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4E949864-AB76-67D2-327A-CC453827F5F6}"/>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Segoe UI"/>
              <a:ea typeface="Noto Sans" panose="020B0502040504020204" pitchFamily="34" charset="0"/>
              <a:cs typeface="Noto Sans" panose="020B0502040504020204" pitchFamily="34" charset="0"/>
            </a:endParaRPr>
          </a:p>
        </p:txBody>
      </p:sp>
      <p:pic>
        <p:nvPicPr>
          <p:cNvPr id="32" name="Graphic 31">
            <a:extLst>
              <a:ext uri="{FF2B5EF4-FFF2-40B4-BE49-F238E27FC236}">
                <a16:creationId xmlns:a16="http://schemas.microsoft.com/office/drawing/2014/main" id="{5C9B5178-DBC0-0E51-3840-B82E3DD9CF6A}"/>
              </a:ext>
              <a:ext uri="{C183D7F6-B498-43B3-948B-1728B52AA6E4}">
                <adec:decorative xmlns:adec="http://schemas.microsoft.com/office/drawing/2017/decorative" val="1"/>
              </a:ext>
            </a:extLst>
          </p:cNvPr>
          <p:cNvPicPr>
            <a:picLocks/>
          </p:cNvPicPr>
          <p:nvPr/>
        </p:nvPicPr>
        <p:blipFill>
          <a:blip r:embed="rId4">
            <a:extLst>
              <a:ext uri="{96DAC541-7B7A-43D3-8B79-37D633B846F1}">
                <asvg:svgBlip xmlns:asvg="http://schemas.microsoft.com/office/drawing/2016/SVG/main" r:embed="rId5"/>
              </a:ext>
            </a:extLst>
          </a:blip>
          <a:srcRect/>
          <a:stretch>
            <a:fillRect/>
          </a:stretch>
        </p:blipFill>
        <p:spPr>
          <a:xfrm>
            <a:off x="4542524" y="1155699"/>
            <a:ext cx="638175" cy="4449764"/>
          </a:xfrm>
          <a:custGeom>
            <a:avLst/>
            <a:gdLst>
              <a:gd name="connsiteX0" fmla="*/ 0 w 638175"/>
              <a:gd name="connsiteY0" fmla="*/ 0 h 4449764"/>
              <a:gd name="connsiteX1" fmla="*/ 638175 w 638175"/>
              <a:gd name="connsiteY1" fmla="*/ 0 h 4449764"/>
              <a:gd name="connsiteX2" fmla="*/ 638175 w 638175"/>
              <a:gd name="connsiteY2" fmla="*/ 4431602 h 4449764"/>
              <a:gd name="connsiteX3" fmla="*/ 39001 w 638175"/>
              <a:gd name="connsiteY3" fmla="*/ 4431602 h 4449764"/>
              <a:gd name="connsiteX4" fmla="*/ 39001 w 638175"/>
              <a:gd name="connsiteY4" fmla="*/ 4449764 h 4449764"/>
              <a:gd name="connsiteX5" fmla="*/ 0 w 638175"/>
              <a:gd name="connsiteY5" fmla="*/ 4449764 h 444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8175" h="4449764">
                <a:moveTo>
                  <a:pt x="0" y="0"/>
                </a:moveTo>
                <a:lnTo>
                  <a:pt x="638175" y="0"/>
                </a:lnTo>
                <a:lnTo>
                  <a:pt x="638175" y="4431602"/>
                </a:lnTo>
                <a:lnTo>
                  <a:pt x="39001" y="4431602"/>
                </a:lnTo>
                <a:lnTo>
                  <a:pt x="39001" y="4449764"/>
                </a:lnTo>
                <a:lnTo>
                  <a:pt x="0" y="4449764"/>
                </a:lnTo>
                <a:close/>
              </a:path>
            </a:pathLst>
          </a:custGeom>
        </p:spPr>
      </p:pic>
      <p:sp>
        <p:nvSpPr>
          <p:cNvPr id="61" name="Title 60">
            <a:extLst>
              <a:ext uri="{FF2B5EF4-FFF2-40B4-BE49-F238E27FC236}">
                <a16:creationId xmlns:a16="http://schemas.microsoft.com/office/drawing/2014/main" id="{ECBB3AE6-FE5D-5686-F4D0-9BEA1F77F1D5}"/>
              </a:ext>
            </a:extLst>
          </p:cNvPr>
          <p:cNvSpPr>
            <a:spLocks noGrp="1"/>
          </p:cNvSpPr>
          <p:nvPr>
            <p:ph type="title"/>
          </p:nvPr>
        </p:nvSpPr>
        <p:spPr>
          <a:xfrm>
            <a:off x="584200" y="365125"/>
            <a:ext cx="10912475" cy="492443"/>
          </a:xfrm>
        </p:spPr>
        <p:txBody>
          <a:bodyPr vert="horz"/>
          <a:lstStyle/>
          <a:p>
            <a:r>
              <a:rPr lang="en-US" dirty="0"/>
              <a:t>Top tips–Making the call</a:t>
            </a:r>
            <a:endParaRPr lang="en-IN" dirty="0"/>
          </a:p>
        </p:txBody>
      </p:sp>
      <p:sp>
        <p:nvSpPr>
          <p:cNvPr id="31" name="TextBox 30">
            <a:extLst>
              <a:ext uri="{FF2B5EF4-FFF2-40B4-BE49-F238E27FC236}">
                <a16:creationId xmlns:a16="http://schemas.microsoft.com/office/drawing/2014/main" id="{C84A2F08-E72C-BAE3-D61E-17BD6494865D}"/>
              </a:ext>
            </a:extLst>
          </p:cNvPr>
          <p:cNvSpPr txBox="1"/>
          <p:nvPr/>
        </p:nvSpPr>
        <p:spPr>
          <a:xfrm>
            <a:off x="797981" y="1445628"/>
            <a:ext cx="3236593" cy="1231106"/>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j-lt"/>
                <a:ea typeface="+mn-ea"/>
                <a:cs typeface="Segoe UI" panose="020B0502040204020203" pitchFamily="34" charset="0"/>
              </a:rPr>
              <a:t>During the conversation, be aware of how you are positioning Windows Server 2025. On an initial call, encourage the customer to talk about technical specifics.</a:t>
            </a:r>
          </a:p>
        </p:txBody>
      </p:sp>
      <p:pic>
        <p:nvPicPr>
          <p:cNvPr id="16" name="Picture 15" descr="A person sitting at a table with a computer">
            <a:extLst>
              <a:ext uri="{FF2B5EF4-FFF2-40B4-BE49-F238E27FC236}">
                <a16:creationId xmlns:a16="http://schemas.microsoft.com/office/drawing/2014/main" id="{498436FD-CCDC-5D2A-D97C-416FE929043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1343" y="2729009"/>
            <a:ext cx="2950498" cy="3123379"/>
          </a:xfrm>
          <a:prstGeom prst="rect">
            <a:avLst/>
          </a:prstGeom>
        </p:spPr>
      </p:pic>
      <p:sp>
        <p:nvSpPr>
          <p:cNvPr id="4" name="Graphic 14">
            <a:extLst>
              <a:ext uri="{FF2B5EF4-FFF2-40B4-BE49-F238E27FC236}">
                <a16:creationId xmlns:a16="http://schemas.microsoft.com/office/drawing/2014/main" id="{726E5CC3-F65C-1D48-42D0-F8B397637D8B}"/>
              </a:ext>
              <a:ext uri="{C183D7F6-B498-43B3-948B-1728B52AA6E4}">
                <adec:decorative xmlns:adec="http://schemas.microsoft.com/office/drawing/2017/decorative" val="0"/>
              </a:ext>
            </a:extLst>
          </p:cNvPr>
          <p:cNvSpPr>
            <a:spLocks/>
          </p:cNvSpPr>
          <p:nvPr/>
        </p:nvSpPr>
        <p:spPr>
          <a:xfrm>
            <a:off x="4621632" y="1439293"/>
            <a:ext cx="479958" cy="48007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100000"/>
              </a:lnSpc>
              <a:spcBef>
                <a:spcPct val="0"/>
              </a:spcBef>
              <a:spcAft>
                <a:spcPct val="0"/>
              </a:spcAft>
              <a:defRPr/>
            </a:pPr>
            <a:r>
              <a:rPr lang="en-US" sz="2000" dirty="0">
                <a:gradFill flip="none" rotWithShape="1">
                  <a:gsLst>
                    <a:gs pos="0">
                      <a:srgbClr val="2A7CD0"/>
                    </a:gs>
                    <a:gs pos="99000">
                      <a:schemeClr val="tx2"/>
                    </a:gs>
                  </a:gsLst>
                  <a:lin ang="2700000" scaled="1"/>
                  <a:tileRect/>
                </a:gradFill>
                <a:latin typeface="+mj-lt"/>
                <a:cs typeface="Segoe UI" pitchFamily="34" charset="0"/>
              </a:rPr>
              <a:t>1</a:t>
            </a:r>
          </a:p>
        </p:txBody>
      </p:sp>
      <p:sp>
        <p:nvSpPr>
          <p:cNvPr id="35" name="TextBox 34">
            <a:extLst>
              <a:ext uri="{FF2B5EF4-FFF2-40B4-BE49-F238E27FC236}">
                <a16:creationId xmlns:a16="http://schemas.microsoft.com/office/drawing/2014/main" id="{79F83F94-5D38-5F04-516C-6A5C1EA70014}"/>
              </a:ext>
            </a:extLst>
          </p:cNvPr>
          <p:cNvSpPr txBox="1">
            <a:spLocks/>
          </p:cNvSpPr>
          <p:nvPr/>
        </p:nvSpPr>
        <p:spPr>
          <a:xfrm>
            <a:off x="5305181" y="1356163"/>
            <a:ext cx="6006852" cy="646331"/>
          </a:xfrm>
          <a:prstGeom prst="rect">
            <a:avLst/>
          </a:prstGeom>
          <a:noFill/>
        </p:spPr>
        <p:txBody>
          <a:bodyPr wrap="square" lIns="0" tIns="0" rIns="0" bIns="0" anchor="ctr">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Focus on your customer’s objectives and challenges with their software and hardware; identify opportunities to update to modern hardware and Windows Server 2025.</a:t>
            </a:r>
          </a:p>
        </p:txBody>
      </p:sp>
      <p:sp>
        <p:nvSpPr>
          <p:cNvPr id="8" name="Graphic 14">
            <a:extLst>
              <a:ext uri="{FF2B5EF4-FFF2-40B4-BE49-F238E27FC236}">
                <a16:creationId xmlns:a16="http://schemas.microsoft.com/office/drawing/2014/main" id="{6F42BE78-E851-B00B-5CF8-B4E6162E7DF3}"/>
              </a:ext>
              <a:ext uri="{C183D7F6-B498-43B3-948B-1728B52AA6E4}">
                <adec:decorative xmlns:adec="http://schemas.microsoft.com/office/drawing/2017/decorative" val="0"/>
              </a:ext>
            </a:extLst>
          </p:cNvPr>
          <p:cNvSpPr>
            <a:spLocks/>
          </p:cNvSpPr>
          <p:nvPr/>
        </p:nvSpPr>
        <p:spPr>
          <a:xfrm>
            <a:off x="4621632" y="2285379"/>
            <a:ext cx="479958" cy="48007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000" dirty="0">
                <a:gradFill flip="none" rotWithShape="1">
                  <a:gsLst>
                    <a:gs pos="0">
                      <a:srgbClr val="2A7CD0"/>
                    </a:gs>
                    <a:gs pos="99000">
                      <a:schemeClr val="tx2"/>
                    </a:gs>
                  </a:gsLst>
                  <a:lin ang="2700000" scaled="1"/>
                  <a:tileRect/>
                </a:gradFill>
                <a:latin typeface="+mj-lt"/>
                <a:cs typeface="Segoe UI" pitchFamily="34" charset="0"/>
              </a:rPr>
              <a:t>2</a:t>
            </a:r>
            <a:endParaRPr lang="en-US" sz="20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40" name="TextBox 39">
            <a:extLst>
              <a:ext uri="{FF2B5EF4-FFF2-40B4-BE49-F238E27FC236}">
                <a16:creationId xmlns:a16="http://schemas.microsoft.com/office/drawing/2014/main" id="{D2F50DB2-2E5E-F196-C1BD-75AA4818CC70}"/>
              </a:ext>
            </a:extLst>
          </p:cNvPr>
          <p:cNvSpPr txBox="1">
            <a:spLocks/>
          </p:cNvSpPr>
          <p:nvPr/>
        </p:nvSpPr>
        <p:spPr>
          <a:xfrm>
            <a:off x="5305181" y="2309971"/>
            <a:ext cx="6006852" cy="430887"/>
          </a:xfrm>
          <a:prstGeom prst="rect">
            <a:avLst/>
          </a:prstGeom>
          <a:noFill/>
        </p:spPr>
        <p:txBody>
          <a:bodyPr wrap="square" lIns="0" tIns="0" rIns="0" bIns="0" anchor="ctr">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Build your conversation around the benefits and capabilities of Windows Server 2025 that best fit your customer’s identified pain points.</a:t>
            </a:r>
          </a:p>
        </p:txBody>
      </p:sp>
      <p:sp>
        <p:nvSpPr>
          <p:cNvPr id="13" name="Graphic 14">
            <a:extLst>
              <a:ext uri="{FF2B5EF4-FFF2-40B4-BE49-F238E27FC236}">
                <a16:creationId xmlns:a16="http://schemas.microsoft.com/office/drawing/2014/main" id="{6F888E99-34B1-FA04-8C85-5F19E87CB3F2}"/>
              </a:ext>
              <a:ext uri="{C183D7F6-B498-43B3-948B-1728B52AA6E4}">
                <adec:decorative xmlns:adec="http://schemas.microsoft.com/office/drawing/2017/decorative" val="0"/>
              </a:ext>
            </a:extLst>
          </p:cNvPr>
          <p:cNvSpPr>
            <a:spLocks/>
          </p:cNvSpPr>
          <p:nvPr/>
        </p:nvSpPr>
        <p:spPr>
          <a:xfrm>
            <a:off x="4621632" y="3131465"/>
            <a:ext cx="479958" cy="48007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000" dirty="0">
                <a:gradFill flip="none" rotWithShape="1">
                  <a:gsLst>
                    <a:gs pos="0">
                      <a:srgbClr val="2A7CD0"/>
                    </a:gs>
                    <a:gs pos="99000">
                      <a:schemeClr val="tx2"/>
                    </a:gs>
                  </a:gsLst>
                  <a:lin ang="2700000" scaled="1"/>
                  <a:tileRect/>
                </a:gradFill>
                <a:latin typeface="+mj-lt"/>
                <a:cs typeface="Segoe UI" pitchFamily="34" charset="0"/>
              </a:rPr>
              <a:t>3</a:t>
            </a:r>
            <a:endParaRPr lang="en-US" sz="20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44" name="TextBox 43">
            <a:extLst>
              <a:ext uri="{FF2B5EF4-FFF2-40B4-BE49-F238E27FC236}">
                <a16:creationId xmlns:a16="http://schemas.microsoft.com/office/drawing/2014/main" id="{66895A64-71DA-1CA6-0909-87027F6051A8}"/>
              </a:ext>
            </a:extLst>
          </p:cNvPr>
          <p:cNvSpPr txBox="1">
            <a:spLocks/>
          </p:cNvSpPr>
          <p:nvPr/>
        </p:nvSpPr>
        <p:spPr>
          <a:xfrm>
            <a:off x="5305181" y="3048336"/>
            <a:ext cx="6006852" cy="646331"/>
          </a:xfrm>
          <a:prstGeom prst="rect">
            <a:avLst/>
          </a:prstGeom>
          <a:noFill/>
        </p:spPr>
        <p:txBody>
          <a:bodyPr wrap="square" lIns="0" tIns="0" rIns="0" bIns="0" anchor="ctr">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a:rPr>
              <a:t>When a customer shows interest, elaborate on how Windows Server 2025 offers advanced security and resiliency, a cloud-ready platform with hybrid capabilities, and high-performance infrastructure.</a:t>
            </a:r>
            <a:endParaRPr kumimoji="0" lang="en-US" sz="1400" b="0" i="0" u="none" strike="noStrike" kern="1200" cap="none" spc="0" normalizeH="0" baseline="0" noProof="0" dirty="0">
              <a:ln>
                <a:noFill/>
              </a:ln>
              <a:solidFill>
                <a:srgbClr val="000000"/>
              </a:solidFill>
              <a:effectLst/>
              <a:highlight>
                <a:srgbClr val="FFFF00"/>
              </a:highlight>
              <a:uLnTx/>
              <a:uFillTx/>
              <a:ea typeface="+mn-ea"/>
              <a:cs typeface="Segoe UI"/>
            </a:endParaRPr>
          </a:p>
        </p:txBody>
      </p:sp>
      <p:sp>
        <p:nvSpPr>
          <p:cNvPr id="14" name="Graphic 14">
            <a:extLst>
              <a:ext uri="{FF2B5EF4-FFF2-40B4-BE49-F238E27FC236}">
                <a16:creationId xmlns:a16="http://schemas.microsoft.com/office/drawing/2014/main" id="{89A5766D-2470-3299-724F-89089B0EDCDF}"/>
              </a:ext>
              <a:ext uri="{C183D7F6-B498-43B3-948B-1728B52AA6E4}">
                <adec:decorative xmlns:adec="http://schemas.microsoft.com/office/drawing/2017/decorative" val="0"/>
              </a:ext>
            </a:extLst>
          </p:cNvPr>
          <p:cNvSpPr>
            <a:spLocks/>
          </p:cNvSpPr>
          <p:nvPr/>
        </p:nvSpPr>
        <p:spPr>
          <a:xfrm>
            <a:off x="4621632" y="3977551"/>
            <a:ext cx="479958" cy="48007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000" dirty="0">
                <a:gradFill flip="none" rotWithShape="1">
                  <a:gsLst>
                    <a:gs pos="0">
                      <a:srgbClr val="2A7CD0"/>
                    </a:gs>
                    <a:gs pos="99000">
                      <a:schemeClr val="tx2"/>
                    </a:gs>
                  </a:gsLst>
                  <a:lin ang="2700000" scaled="1"/>
                  <a:tileRect/>
                </a:gradFill>
                <a:latin typeface="+mj-lt"/>
                <a:cs typeface="Segoe UI" pitchFamily="34" charset="0"/>
              </a:rPr>
              <a:t>4</a:t>
            </a:r>
            <a:endParaRPr lang="en-US" sz="20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51" name="TextBox 50">
            <a:extLst>
              <a:ext uri="{FF2B5EF4-FFF2-40B4-BE49-F238E27FC236}">
                <a16:creationId xmlns:a16="http://schemas.microsoft.com/office/drawing/2014/main" id="{2E5571BA-DDB9-CA73-64EC-1019D08F96C3}"/>
              </a:ext>
            </a:extLst>
          </p:cNvPr>
          <p:cNvSpPr txBox="1">
            <a:spLocks/>
          </p:cNvSpPr>
          <p:nvPr/>
        </p:nvSpPr>
        <p:spPr>
          <a:xfrm>
            <a:off x="5305181" y="3894422"/>
            <a:ext cx="6006852" cy="646331"/>
          </a:xfrm>
          <a:prstGeom prst="rect">
            <a:avLst/>
          </a:prstGeom>
          <a:noFill/>
        </p:spPr>
        <p:txBody>
          <a:bodyPr wrap="square" lIns="0" tIns="0" rIns="0" bIns="0" anchor="ctr">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Demonstrate awareness of hybrid and flexible workplaces and how Windows Server 2025 helps enable</a:t>
            </a:r>
            <a:r>
              <a:rPr kumimoji="0" lang="en-US" sz="1400" b="0" i="0" u="none" strike="noStrike" kern="100" cap="none" spc="0" normalizeH="0" baseline="0" noProof="0" dirty="0">
                <a:ln>
                  <a:noFill/>
                </a:ln>
                <a:solidFill>
                  <a:srgbClr val="000000"/>
                </a:solidFill>
                <a:effectLst/>
                <a:uLnTx/>
                <a:uFillTx/>
                <a:ea typeface="Calibri"/>
                <a:cs typeface="Segoe Sans Display" pitchFamily="2" charset="0"/>
                <a:sym typeface="Montserrat"/>
              </a:rPr>
              <a:t> secure remote work and improve IT management.</a:t>
            </a:r>
          </a:p>
        </p:txBody>
      </p:sp>
      <p:sp>
        <p:nvSpPr>
          <p:cNvPr id="17" name="Graphic 14">
            <a:extLst>
              <a:ext uri="{FF2B5EF4-FFF2-40B4-BE49-F238E27FC236}">
                <a16:creationId xmlns:a16="http://schemas.microsoft.com/office/drawing/2014/main" id="{94D4F057-97A8-9384-963E-E0F289646FE5}"/>
              </a:ext>
              <a:ext uri="{C183D7F6-B498-43B3-948B-1728B52AA6E4}">
                <adec:decorative xmlns:adec="http://schemas.microsoft.com/office/drawing/2017/decorative" val="0"/>
              </a:ext>
            </a:extLst>
          </p:cNvPr>
          <p:cNvSpPr>
            <a:spLocks/>
          </p:cNvSpPr>
          <p:nvPr/>
        </p:nvSpPr>
        <p:spPr>
          <a:xfrm>
            <a:off x="4621632" y="4823636"/>
            <a:ext cx="479958" cy="48007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defRPr/>
            </a:pPr>
            <a:r>
              <a:rPr lang="en-IN" sz="2000" dirty="0">
                <a:gradFill flip="none" rotWithShape="1">
                  <a:gsLst>
                    <a:gs pos="0">
                      <a:srgbClr val="2A7CD0"/>
                    </a:gs>
                    <a:gs pos="99000">
                      <a:schemeClr val="tx2"/>
                    </a:gs>
                  </a:gsLst>
                  <a:lin ang="2700000" scaled="1"/>
                  <a:tileRect/>
                </a:gradFill>
                <a:latin typeface="+mj-lt"/>
                <a:cs typeface="Segoe UI" pitchFamily="34" charset="0"/>
              </a:rPr>
              <a:t>5</a:t>
            </a:r>
            <a:endParaRPr lang="en-US" sz="2000" dirty="0">
              <a:gradFill flip="none" rotWithShape="1">
                <a:gsLst>
                  <a:gs pos="0">
                    <a:srgbClr val="2A7CD0"/>
                  </a:gs>
                  <a:gs pos="99000">
                    <a:schemeClr val="tx2"/>
                  </a:gs>
                </a:gsLst>
                <a:lin ang="2700000" scaled="1"/>
                <a:tileRect/>
              </a:gradFill>
              <a:latin typeface="+mj-lt"/>
              <a:cs typeface="Segoe UI" pitchFamily="34" charset="0"/>
            </a:endParaRPr>
          </a:p>
        </p:txBody>
      </p:sp>
      <p:sp>
        <p:nvSpPr>
          <p:cNvPr id="55" name="TextBox 54">
            <a:extLst>
              <a:ext uri="{FF2B5EF4-FFF2-40B4-BE49-F238E27FC236}">
                <a16:creationId xmlns:a16="http://schemas.microsoft.com/office/drawing/2014/main" id="{431C4008-51E0-8D1E-B335-F1A8542F2854}"/>
              </a:ext>
            </a:extLst>
          </p:cNvPr>
          <p:cNvSpPr txBox="1">
            <a:spLocks/>
          </p:cNvSpPr>
          <p:nvPr/>
        </p:nvSpPr>
        <p:spPr>
          <a:xfrm>
            <a:off x="5305181" y="4848229"/>
            <a:ext cx="6006852" cy="430887"/>
          </a:xfrm>
          <a:prstGeom prst="rect">
            <a:avLst/>
          </a:prstGeom>
          <a:noFill/>
        </p:spPr>
        <p:txBody>
          <a:bodyPr wrap="square" lIns="0" tIns="0" rIns="0" bIns="0" anchor="ctr">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ea typeface="+mn-ea"/>
                <a:cs typeface="Segoe UI" panose="020B0502040204020203" pitchFamily="34" charset="0"/>
              </a:rPr>
              <a:t>Highlight how Windows Server deployment requires no new skills—it relies on the same skillset used for previous Windows Server implementations.</a:t>
            </a:r>
          </a:p>
        </p:txBody>
      </p:sp>
      <p:sp>
        <p:nvSpPr>
          <p:cNvPr id="6" name="Graphic 25">
            <a:hlinkClick r:id="rId7" action="ppaction://hlinksldjump"/>
            <a:extLst>
              <a:ext uri="{FF2B5EF4-FFF2-40B4-BE49-F238E27FC236}">
                <a16:creationId xmlns:a16="http://schemas.microsoft.com/office/drawing/2014/main" id="{B8C0F498-C8AA-8070-E469-F306638FE28A}"/>
              </a:ext>
            </a:extLst>
          </p:cNvPr>
          <p:cNvSpPr/>
          <p:nvPr/>
        </p:nvSpPr>
        <p:spPr>
          <a:xfrm>
            <a:off x="3677443" y="6382146"/>
            <a:ext cx="1257336" cy="253026"/>
          </a:xfrm>
          <a:prstGeom prst="roundRect">
            <a:avLst>
              <a:gd name="adj" fmla="val 49041"/>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ea typeface="+mn-ea"/>
                <a:cs typeface="+mn-cs"/>
              </a:rPr>
              <a:t>Preparation</a:t>
            </a:r>
            <a:endParaRPr kumimoji="0" lang="en-US" sz="1000" b="0" i="0" u="none" strike="noStrike" kern="1200" cap="none" spc="0" normalizeH="0" baseline="0" noProof="0" dirty="0">
              <a:ln>
                <a:noFill/>
              </a:ln>
              <a:solidFill>
                <a:srgbClr val="13171F"/>
              </a:solidFill>
              <a:effectLst/>
              <a:uLnTx/>
              <a:uFillTx/>
              <a:ea typeface="+mn-ea"/>
              <a:cs typeface="Segoe UI" panose="020B0502040204020203" pitchFamily="34" charset="0"/>
            </a:endParaRPr>
          </a:p>
        </p:txBody>
      </p:sp>
      <p:sp>
        <p:nvSpPr>
          <p:cNvPr id="5" name="Rectangle: Rounded Corners 4">
            <a:hlinkClick r:id="rId8" action="ppaction://hlinksldjump"/>
            <a:extLst>
              <a:ext uri="{FF2B5EF4-FFF2-40B4-BE49-F238E27FC236}">
                <a16:creationId xmlns:a16="http://schemas.microsoft.com/office/drawing/2014/main" id="{7AAC3EFC-F252-9788-0B24-27421C9F6C1D}"/>
              </a:ext>
            </a:extLst>
          </p:cNvPr>
          <p:cNvSpPr/>
          <p:nvPr/>
        </p:nvSpPr>
        <p:spPr>
          <a:xfrm>
            <a:off x="5010117" y="6382146"/>
            <a:ext cx="2167000"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Call script &amp; discussion guide </a:t>
            </a:r>
          </a:p>
        </p:txBody>
      </p:sp>
      <p:sp>
        <p:nvSpPr>
          <p:cNvPr id="7" name="Graphic 25">
            <a:hlinkClick r:id="rId9" action="ppaction://hlinksldjump"/>
            <a:extLst>
              <a:ext uri="{FF2B5EF4-FFF2-40B4-BE49-F238E27FC236}">
                <a16:creationId xmlns:a16="http://schemas.microsoft.com/office/drawing/2014/main" id="{61FDA882-9D08-3C11-B2AE-CC1C15E9FE02}"/>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2" name="Slide Number Placeholder 1">
            <a:extLst>
              <a:ext uri="{FF2B5EF4-FFF2-40B4-BE49-F238E27FC236}">
                <a16:creationId xmlns:a16="http://schemas.microsoft.com/office/drawing/2014/main" id="{ADD45E94-CC77-7A29-7DBE-1664142FDC81}"/>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60237565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3F5"/>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7144805B-2EDC-F912-2DB3-5A7DFAB0275D}"/>
              </a:ext>
            </a:extLst>
          </p:cNvPr>
          <p:cNvSpPr>
            <a:spLocks noGrp="1"/>
          </p:cNvSpPr>
          <p:nvPr>
            <p:ph type="title"/>
          </p:nvPr>
        </p:nvSpPr>
        <p:spPr/>
        <p:txBody>
          <a:bodyPr/>
          <a:lstStyle/>
          <a:p>
            <a:r>
              <a:rPr lang="en-US" dirty="0"/>
              <a:t>Call script &amp; discussion guide</a:t>
            </a:r>
          </a:p>
        </p:txBody>
      </p:sp>
      <p:sp>
        <p:nvSpPr>
          <p:cNvPr id="10" name="Title 61">
            <a:extLst>
              <a:ext uri="{FF2B5EF4-FFF2-40B4-BE49-F238E27FC236}">
                <a16:creationId xmlns:a16="http://schemas.microsoft.com/office/drawing/2014/main" id="{682E3000-967D-C1E1-848D-11FACD7DFC72}"/>
              </a:ext>
            </a:extLst>
          </p:cNvPr>
          <p:cNvSpPr txBox="1">
            <a:spLocks/>
          </p:cNvSpPr>
          <p:nvPr/>
        </p:nvSpPr>
        <p:spPr>
          <a:xfrm>
            <a:off x="588264" y="2098554"/>
            <a:ext cx="3036344" cy="369332"/>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200" b="0" kern="1200" cap="none" spc="-50" baseline="0">
                <a:ln w="3175">
                  <a:noFill/>
                </a:ln>
                <a:solidFill>
                  <a:srgbClr val="091F2C"/>
                </a:solidFill>
                <a:effectLst/>
                <a:latin typeface="+mj-lt"/>
                <a:ea typeface="+mn-ea"/>
                <a:cs typeface="Segoe UI" pitchFamily="34" charset="0"/>
              </a:defRPr>
            </a:lvl1pPr>
          </a:lstStyle>
          <a:p>
            <a:pPr>
              <a:spcBef>
                <a:spcPts val="0"/>
              </a:spcBef>
            </a:pPr>
            <a:r>
              <a:rPr lang="en-US" sz="2400" spc="0" dirty="0">
                <a:ln>
                  <a:noFill/>
                </a:ln>
                <a:solidFill>
                  <a:srgbClr val="000000"/>
                </a:solidFill>
                <a:cs typeface="Segoe UI Semibold" panose="020B0502040204020203" pitchFamily="34" charset="0"/>
              </a:rPr>
              <a:t>Windows Server 2025</a:t>
            </a:r>
          </a:p>
        </p:txBody>
      </p:sp>
      <p:pic>
        <p:nvPicPr>
          <p:cNvPr id="36" name="Picture 35" descr="Microsoft logo">
            <a:extLst>
              <a:ext uri="{FF2B5EF4-FFF2-40B4-BE49-F238E27FC236}">
                <a16:creationId xmlns:a16="http://schemas.microsoft.com/office/drawing/2014/main" id="{0C57EE70-6730-F3CA-A30A-FA30B4CA7242}"/>
              </a:ext>
            </a:extLst>
          </p:cNvPr>
          <p:cNvPicPr>
            <a:picLocks noChangeAspect="1"/>
          </p:cNvPicPr>
          <p:nvPr/>
        </p:nvPicPr>
        <p:blipFill>
          <a:blip r:embed="rId3"/>
          <a:stretch>
            <a:fillRect/>
          </a:stretch>
        </p:blipFill>
        <p:spPr>
          <a:xfrm>
            <a:off x="584200" y="588189"/>
            <a:ext cx="1373981" cy="295235"/>
          </a:xfrm>
          <a:prstGeom prst="rect">
            <a:avLst/>
          </a:prstGeom>
        </p:spPr>
      </p:pic>
    </p:spTree>
    <p:extLst>
      <p:ext uri="{BB962C8B-B14F-4D97-AF65-F5344CB8AC3E}">
        <p14:creationId xmlns:p14="http://schemas.microsoft.com/office/powerpoint/2010/main" val="1967919370"/>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F03DE-F5F6-B969-750C-60DEE3448AD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EC78E52-B817-A199-E7DD-1F655CE4367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p:spPr>
      </p:pic>
      <p:sp>
        <p:nvSpPr>
          <p:cNvPr id="44" name="Freeform: Shape 43">
            <a:extLst>
              <a:ext uri="{FF2B5EF4-FFF2-40B4-BE49-F238E27FC236}">
                <a16:creationId xmlns:a16="http://schemas.microsoft.com/office/drawing/2014/main" id="{A86702EA-C205-80A7-1EC0-57625F640780}"/>
              </a:ext>
              <a:ext uri="{C183D7F6-B498-43B3-948B-1728B52AA6E4}">
                <adec:decorative xmlns:adec="http://schemas.microsoft.com/office/drawing/2017/decorative" val="1"/>
              </a:ext>
            </a:extLst>
          </p:cNvPr>
          <p:cNvSpPr>
            <a:spLocks/>
          </p:cNvSpPr>
          <p:nvPr/>
        </p:nvSpPr>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a:gradFill flip="none" rotWithShape="1">
            <a:gsLst>
              <a:gs pos="0">
                <a:srgbClr val="2A7CD0"/>
              </a:gs>
              <a:gs pos="67000">
                <a:schemeClr val="tx1">
                  <a:alpha val="23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5" name="Picture 14">
            <a:extLst>
              <a:ext uri="{FF2B5EF4-FFF2-40B4-BE49-F238E27FC236}">
                <a16:creationId xmlns:a16="http://schemas.microsoft.com/office/drawing/2014/main" id="{7F44FBCE-5358-AD54-9622-06C38B4DC27B}"/>
              </a:ext>
              <a:ext uri="{C183D7F6-B498-43B3-948B-1728B52AA6E4}">
                <adec:decorative xmlns:adec="http://schemas.microsoft.com/office/drawing/2017/decorative" val="1"/>
              </a:ext>
            </a:extLst>
          </p:cNvPr>
          <p:cNvPicPr>
            <a:picLocks noChangeAspect="1"/>
          </p:cNvPicPr>
          <p:nvPr/>
        </p:nvPicPr>
        <p:blipFill rotWithShape="1">
          <a:blip r:embed="rId4" cstate="print">
            <a:alphaModFix amt="88000"/>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a:ext>
            </a:extLst>
          </a:blip>
          <a:srcRect/>
          <a:stretch/>
        </p:blipFill>
        <p:spPr>
          <a:xfrm>
            <a:off x="674368" y="2017712"/>
            <a:ext cx="10732274" cy="435556"/>
          </a:xfrm>
          <a:custGeom>
            <a:avLst/>
            <a:gdLst>
              <a:gd name="connsiteX0" fmla="*/ 154283 w 10732274"/>
              <a:gd name="connsiteY0" fmla="*/ 0 h 435556"/>
              <a:gd name="connsiteX1" fmla="*/ 10732274 w 10732274"/>
              <a:gd name="connsiteY1" fmla="*/ 0 h 435556"/>
              <a:gd name="connsiteX2" fmla="*/ 10732274 w 10732274"/>
              <a:gd name="connsiteY2" fmla="*/ 246251 h 435556"/>
              <a:gd name="connsiteX3" fmla="*/ 10542969 w 10732274"/>
              <a:gd name="connsiteY3" fmla="*/ 435556 h 435556"/>
              <a:gd name="connsiteX4" fmla="*/ 0 w 10732274"/>
              <a:gd name="connsiteY4" fmla="*/ 435556 h 435556"/>
              <a:gd name="connsiteX5" fmla="*/ 0 w 10732274"/>
              <a:gd name="connsiteY5" fmla="*/ 116625 h 435556"/>
              <a:gd name="connsiteX6" fmla="*/ 3347 w 10732274"/>
              <a:gd name="connsiteY6" fmla="*/ 100047 h 435556"/>
              <a:gd name="connsiteX7" fmla="*/ 154283 w 10732274"/>
              <a:gd name="connsiteY7"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32274" h="435556">
                <a:moveTo>
                  <a:pt x="154283" y="0"/>
                </a:moveTo>
                <a:lnTo>
                  <a:pt x="10732274" y="0"/>
                </a:lnTo>
                <a:lnTo>
                  <a:pt x="10732274" y="246251"/>
                </a:lnTo>
                <a:cubicBezTo>
                  <a:pt x="10732274" y="350801"/>
                  <a:pt x="10647519" y="435556"/>
                  <a:pt x="10542969" y="435556"/>
                </a:cubicBezTo>
                <a:lnTo>
                  <a:pt x="0" y="435556"/>
                </a:lnTo>
                <a:lnTo>
                  <a:pt x="0" y="116625"/>
                </a:lnTo>
                <a:lnTo>
                  <a:pt x="3347" y="100047"/>
                </a:lnTo>
                <a:cubicBezTo>
                  <a:pt x="28215" y="41254"/>
                  <a:pt x="86431" y="0"/>
                  <a:pt x="154283" y="0"/>
                </a:cubicBezTo>
                <a:close/>
              </a:path>
            </a:pathLst>
          </a:custGeom>
        </p:spPr>
      </p:pic>
      <p:sp>
        <p:nvSpPr>
          <p:cNvPr id="53" name="Freeform: Shape 52">
            <a:extLst>
              <a:ext uri="{FF2B5EF4-FFF2-40B4-BE49-F238E27FC236}">
                <a16:creationId xmlns:a16="http://schemas.microsoft.com/office/drawing/2014/main" id="{1F98DBE4-0534-9601-5BA0-13BDC3E05CCD}"/>
              </a:ext>
              <a:ext uri="{C183D7F6-B498-43B3-948B-1728B52AA6E4}">
                <adec:decorative xmlns:adec="http://schemas.microsoft.com/office/drawing/2017/decorative" val="1"/>
              </a:ext>
            </a:extLst>
          </p:cNvPr>
          <p:cNvSpPr/>
          <p:nvPr/>
        </p:nvSpPr>
        <p:spPr bwMode="auto">
          <a:xfrm>
            <a:off x="664842" y="2017712"/>
            <a:ext cx="10944545" cy="4148626"/>
          </a:xfrm>
          <a:custGeom>
            <a:avLst/>
            <a:gdLst>
              <a:gd name="connsiteX0" fmla="*/ 10741800 w 10944545"/>
              <a:gd name="connsiteY0" fmla="*/ 0 h 4028757"/>
              <a:gd name="connsiteX1" fmla="*/ 10780736 w 10944545"/>
              <a:gd name="connsiteY1" fmla="*/ 0 h 4028757"/>
              <a:gd name="connsiteX2" fmla="*/ 10944545 w 10944545"/>
              <a:gd name="connsiteY2" fmla="*/ 163809 h 4028757"/>
              <a:gd name="connsiteX3" fmla="*/ 10944545 w 10944545"/>
              <a:gd name="connsiteY3" fmla="*/ 3864948 h 4028757"/>
              <a:gd name="connsiteX4" fmla="*/ 10780736 w 10944545"/>
              <a:gd name="connsiteY4" fmla="*/ 4028757 h 4028757"/>
              <a:gd name="connsiteX5" fmla="*/ 163809 w 10944545"/>
              <a:gd name="connsiteY5" fmla="*/ 4028757 h 4028757"/>
              <a:gd name="connsiteX6" fmla="*/ 0 w 10944545"/>
              <a:gd name="connsiteY6" fmla="*/ 3864948 h 4028757"/>
              <a:gd name="connsiteX7" fmla="*/ 0 w 10944545"/>
              <a:gd name="connsiteY7" fmla="*/ 435556 h 4028757"/>
              <a:gd name="connsiteX8" fmla="*/ 10552495 w 10944545"/>
              <a:gd name="connsiteY8" fmla="*/ 435556 h 4028757"/>
              <a:gd name="connsiteX9" fmla="*/ 10741800 w 10944545"/>
              <a:gd name="connsiteY9" fmla="*/ 246251 h 4028757"/>
              <a:gd name="connsiteX10" fmla="*/ 10741800 w 10944545"/>
              <a:gd name="connsiteY10" fmla="*/ 0 h 402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44545" h="4028757">
                <a:moveTo>
                  <a:pt x="10741800" y="0"/>
                </a:moveTo>
                <a:lnTo>
                  <a:pt x="10780736" y="0"/>
                </a:lnTo>
                <a:cubicBezTo>
                  <a:pt x="10871205" y="0"/>
                  <a:pt x="10944545" y="73340"/>
                  <a:pt x="10944545" y="163809"/>
                </a:cubicBezTo>
                <a:lnTo>
                  <a:pt x="10944545" y="3864948"/>
                </a:lnTo>
                <a:cubicBezTo>
                  <a:pt x="10944545" y="3955417"/>
                  <a:pt x="10871205" y="4028757"/>
                  <a:pt x="10780736" y="4028757"/>
                </a:cubicBezTo>
                <a:lnTo>
                  <a:pt x="163809" y="4028757"/>
                </a:lnTo>
                <a:cubicBezTo>
                  <a:pt x="73340" y="4028757"/>
                  <a:pt x="0" y="3955417"/>
                  <a:pt x="0" y="3864948"/>
                </a:cubicBezTo>
                <a:lnTo>
                  <a:pt x="0" y="435556"/>
                </a:lnTo>
                <a:lnTo>
                  <a:pt x="10552495" y="435556"/>
                </a:lnTo>
                <a:cubicBezTo>
                  <a:pt x="10657045" y="435556"/>
                  <a:pt x="10741800" y="350801"/>
                  <a:pt x="10741800" y="246251"/>
                </a:cubicBezTo>
                <a:lnTo>
                  <a:pt x="10741800" y="0"/>
                </a:lnTo>
                <a:close/>
              </a:path>
            </a:pathLst>
          </a:cu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10" name="Graphic 25">
            <a:hlinkClick r:id="" action="ppaction://noaction"/>
            <a:extLst>
              <a:ext uri="{FF2B5EF4-FFF2-40B4-BE49-F238E27FC236}">
                <a16:creationId xmlns:a16="http://schemas.microsoft.com/office/drawing/2014/main" id="{4D516096-6248-8A35-8CC5-39BB77B1F740}"/>
              </a:ext>
              <a:ext uri="{C183D7F6-B498-43B3-948B-1728B52AA6E4}">
                <adec:decorative xmlns:adec="http://schemas.microsoft.com/office/drawing/2017/decorative" val="1"/>
              </a:ext>
            </a:extLst>
          </p:cNvPr>
          <p:cNvSpPr>
            <a:spLocks/>
          </p:cNvSpPr>
          <p:nvPr/>
        </p:nvSpPr>
        <p:spPr>
          <a:xfrm>
            <a:off x="776014" y="1185444"/>
            <a:ext cx="1700487" cy="580206"/>
          </a:xfrm>
          <a:prstGeom prst="roundRect">
            <a:avLst>
              <a:gd name="adj" fmla="val 5000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28" name="Oval 27">
            <a:extLst>
              <a:ext uri="{FF2B5EF4-FFF2-40B4-BE49-F238E27FC236}">
                <a16:creationId xmlns:a16="http://schemas.microsoft.com/office/drawing/2014/main" id="{92CCC035-4713-21C0-2C5D-06CFCE57E868}"/>
              </a:ext>
              <a:ext uri="{C183D7F6-B498-43B3-948B-1728B52AA6E4}">
                <adec:decorative xmlns:adec="http://schemas.microsoft.com/office/drawing/2017/decorative" val="1"/>
              </a:ext>
            </a:extLst>
          </p:cNvPr>
          <p:cNvSpPr/>
          <p:nvPr/>
        </p:nvSpPr>
        <p:spPr bwMode="auto">
          <a:xfrm>
            <a:off x="841086" y="1238642"/>
            <a:ext cx="473486" cy="47348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87" name="Title 86">
            <a:extLst>
              <a:ext uri="{FF2B5EF4-FFF2-40B4-BE49-F238E27FC236}">
                <a16:creationId xmlns:a16="http://schemas.microsoft.com/office/drawing/2014/main" id="{2D9EA1BB-4194-9126-B552-943C6D3AAE36}"/>
              </a:ext>
            </a:extLst>
          </p:cNvPr>
          <p:cNvSpPr>
            <a:spLocks noGrp="1"/>
          </p:cNvSpPr>
          <p:nvPr>
            <p:ph type="title"/>
          </p:nvPr>
        </p:nvSpPr>
        <p:spPr/>
        <p:txBody>
          <a:bodyPr vert="horz"/>
          <a:lstStyle/>
          <a:p>
            <a:r>
              <a:rPr lang="en-IN" dirty="0"/>
              <a:t>Start the call—option 1 (cold call)</a:t>
            </a:r>
          </a:p>
        </p:txBody>
      </p:sp>
      <p:sp>
        <p:nvSpPr>
          <p:cNvPr id="6" name="Graphic 127" descr="Icon of a bulb">
            <a:extLst>
              <a:ext uri="{FF2B5EF4-FFF2-40B4-BE49-F238E27FC236}">
                <a16:creationId xmlns:a16="http://schemas.microsoft.com/office/drawing/2014/main" id="{D8D4DA1C-3D74-90A6-A168-B757D1F18BE8}"/>
              </a:ext>
            </a:extLst>
          </p:cNvPr>
          <p:cNvSpPr>
            <a:spLocks/>
          </p:cNvSpPr>
          <p:nvPr/>
        </p:nvSpPr>
        <p:spPr>
          <a:xfrm>
            <a:off x="966539" y="1321891"/>
            <a:ext cx="222580" cy="306986"/>
          </a:xfrm>
          <a:custGeom>
            <a:avLst/>
            <a:gdLst>
              <a:gd name="connsiteX0" fmla="*/ 102756 w 138112"/>
              <a:gd name="connsiteY0" fmla="*/ 161906 h 190490"/>
              <a:gd name="connsiteX1" fmla="*/ 99993 w 138112"/>
              <a:gd name="connsiteY1" fmla="*/ 173898 h 190490"/>
              <a:gd name="connsiteX2" fmla="*/ 80753 w 138112"/>
              <a:gd name="connsiteY2" fmla="*/ 190424 h 190490"/>
              <a:gd name="connsiteX3" fmla="*/ 79105 w 138112"/>
              <a:gd name="connsiteY3" fmla="*/ 190490 h 190490"/>
              <a:gd name="connsiteX4" fmla="*/ 58998 w 138112"/>
              <a:gd name="connsiteY4" fmla="*/ 190490 h 190490"/>
              <a:gd name="connsiteX5" fmla="*/ 38548 w 138112"/>
              <a:gd name="connsiteY5" fmla="*/ 175470 h 190490"/>
              <a:gd name="connsiteX6" fmla="*/ 38110 w 138112"/>
              <a:gd name="connsiteY6" fmla="*/ 173879 h 190490"/>
              <a:gd name="connsiteX7" fmla="*/ 35347 w 138112"/>
              <a:gd name="connsiteY7" fmla="*/ 161906 h 190490"/>
              <a:gd name="connsiteX8" fmla="*/ 102756 w 138112"/>
              <a:gd name="connsiteY8" fmla="*/ 161906 h 190490"/>
              <a:gd name="connsiteX9" fmla="*/ 69056 w 138112"/>
              <a:gd name="connsiteY9" fmla="*/ 0 h 190490"/>
              <a:gd name="connsiteX10" fmla="*/ 138113 w 138112"/>
              <a:gd name="connsiteY10" fmla="*/ 69056 h 190490"/>
              <a:gd name="connsiteX11" fmla="*/ 111776 w 138112"/>
              <a:gd name="connsiteY11" fmla="*/ 124682 h 190490"/>
              <a:gd name="connsiteX12" fmla="*/ 111100 w 138112"/>
              <a:gd name="connsiteY12" fmla="*/ 125873 h 190490"/>
              <a:gd name="connsiteX13" fmla="*/ 106070 w 138112"/>
              <a:gd name="connsiteY13" fmla="*/ 147618 h 190490"/>
              <a:gd name="connsiteX14" fmla="*/ 32042 w 138112"/>
              <a:gd name="connsiteY14" fmla="*/ 147618 h 190490"/>
              <a:gd name="connsiteX15" fmla="*/ 27032 w 138112"/>
              <a:gd name="connsiteY15" fmla="*/ 125873 h 190490"/>
              <a:gd name="connsiteX16" fmla="*/ 26356 w 138112"/>
              <a:gd name="connsiteY16" fmla="*/ 124692 h 190490"/>
              <a:gd name="connsiteX17" fmla="*/ 0 w 138112"/>
              <a:gd name="connsiteY17" fmla="*/ 69047 h 190490"/>
              <a:gd name="connsiteX18" fmla="*/ 69056 w 138112"/>
              <a:gd name="connsiteY18" fmla="*/ 0 h 1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112" h="190490">
                <a:moveTo>
                  <a:pt x="102756" y="161906"/>
                </a:moveTo>
                <a:lnTo>
                  <a:pt x="99993" y="173898"/>
                </a:lnTo>
                <a:cubicBezTo>
                  <a:pt x="97878" y="183018"/>
                  <a:pt x="90087" y="189708"/>
                  <a:pt x="80753" y="190424"/>
                </a:cubicBezTo>
                <a:lnTo>
                  <a:pt x="79105" y="190490"/>
                </a:lnTo>
                <a:lnTo>
                  <a:pt x="58998" y="190490"/>
                </a:lnTo>
                <a:cubicBezTo>
                  <a:pt x="49631" y="190490"/>
                  <a:pt x="41349" y="184408"/>
                  <a:pt x="38548" y="175470"/>
                </a:cubicBezTo>
                <a:lnTo>
                  <a:pt x="38110" y="173879"/>
                </a:lnTo>
                <a:lnTo>
                  <a:pt x="35347" y="161906"/>
                </a:lnTo>
                <a:lnTo>
                  <a:pt x="102756" y="161906"/>
                </a:lnTo>
                <a:close/>
                <a:moveTo>
                  <a:pt x="69056" y="0"/>
                </a:moveTo>
                <a:cubicBezTo>
                  <a:pt x="107195" y="0"/>
                  <a:pt x="138113" y="30918"/>
                  <a:pt x="138113" y="69056"/>
                </a:cubicBezTo>
                <a:cubicBezTo>
                  <a:pt x="138113" y="89402"/>
                  <a:pt x="129197" y="108042"/>
                  <a:pt x="111776" y="124682"/>
                </a:cubicBezTo>
                <a:cubicBezTo>
                  <a:pt x="111439" y="125004"/>
                  <a:pt x="111203" y="125419"/>
                  <a:pt x="111100" y="125873"/>
                </a:cubicBezTo>
                <a:lnTo>
                  <a:pt x="106070" y="147618"/>
                </a:lnTo>
                <a:lnTo>
                  <a:pt x="32042" y="147618"/>
                </a:lnTo>
                <a:lnTo>
                  <a:pt x="27032" y="125873"/>
                </a:lnTo>
                <a:cubicBezTo>
                  <a:pt x="26926" y="125421"/>
                  <a:pt x="26691" y="125011"/>
                  <a:pt x="26356" y="124692"/>
                </a:cubicBezTo>
                <a:cubicBezTo>
                  <a:pt x="8925" y="108042"/>
                  <a:pt x="0" y="89402"/>
                  <a:pt x="0" y="69047"/>
                </a:cubicBezTo>
                <a:cubicBezTo>
                  <a:pt x="5" y="30912"/>
                  <a:pt x="30921" y="0"/>
                  <a:pt x="6905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0" name="TextBox 29">
            <a:extLst>
              <a:ext uri="{FF2B5EF4-FFF2-40B4-BE49-F238E27FC236}">
                <a16:creationId xmlns:a16="http://schemas.microsoft.com/office/drawing/2014/main" id="{F09EF3A1-F80E-0342-7CA0-1B84BE401E96}"/>
              </a:ext>
            </a:extLst>
          </p:cNvPr>
          <p:cNvSpPr txBox="1"/>
          <p:nvPr/>
        </p:nvSpPr>
        <p:spPr>
          <a:xfrm>
            <a:off x="1710929" y="1321659"/>
            <a:ext cx="384572"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91F2C"/>
                </a:solidFill>
                <a:effectLst/>
                <a:uLnTx/>
                <a:uFillTx/>
                <a:latin typeface="Segoe UI Semibold"/>
                <a:ea typeface="+mn-ea"/>
                <a:cs typeface="Segoe UI" panose="020B0502040204020203" pitchFamily="34" charset="0"/>
              </a:rPr>
              <a:t>Tip</a:t>
            </a:r>
            <a:endParaRPr kumimoji="0" lang="en-US" sz="2000" b="0" i="0" u="none" strike="noStrike" kern="1200" cap="none" spc="0" normalizeH="0" baseline="0" noProof="0" dirty="0">
              <a:ln>
                <a:noFill/>
              </a:ln>
              <a:solidFill>
                <a:srgbClr val="091F2C"/>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A6F51770-605C-E598-64B8-C06D6021D5FA}"/>
              </a:ext>
            </a:extLst>
          </p:cNvPr>
          <p:cNvSpPr txBox="1"/>
          <p:nvPr/>
        </p:nvSpPr>
        <p:spPr>
          <a:xfrm>
            <a:off x="2770777" y="1129723"/>
            <a:ext cx="8477389" cy="738664"/>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Once you understand the target audiences and are prepared to discuss Windows Server 2025, you’re ready to make the call. Here’s something to get the conversation started. Feel free to customize the conversation to address your customer’s needs and concerns.</a:t>
            </a:r>
          </a:p>
        </p:txBody>
      </p:sp>
      <p:sp>
        <p:nvSpPr>
          <p:cNvPr id="25" name="Graphic 14">
            <a:extLst>
              <a:ext uri="{FF2B5EF4-FFF2-40B4-BE49-F238E27FC236}">
                <a16:creationId xmlns:a16="http://schemas.microsoft.com/office/drawing/2014/main" id="{134B1107-B281-FC58-A843-7A351B43D3CB}"/>
              </a:ext>
            </a:extLst>
          </p:cNvPr>
          <p:cNvSpPr>
            <a:spLocks/>
          </p:cNvSpPr>
          <p:nvPr/>
        </p:nvSpPr>
        <p:spPr>
          <a:xfrm>
            <a:off x="1020221" y="2070890"/>
            <a:ext cx="10269220" cy="4639732"/>
          </a:xfrm>
          <a:prstGeom prst="rect">
            <a:avLst/>
          </a:prstGeom>
          <a:noFill/>
          <a:ln w="3175">
            <a:no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300"/>
              </a:spcBef>
              <a:spcAft>
                <a:spcPts val="1800"/>
              </a:spcAft>
              <a:buClrTx/>
              <a:buSzTx/>
              <a:buFontTx/>
              <a:buNone/>
              <a:tabLst/>
              <a:defRPr/>
            </a:pPr>
            <a:r>
              <a:rPr kumimoji="0" lang="en-US" sz="2000" b="0" i="0" u="none" strike="noStrike" kern="1200" cap="none" spc="0" normalizeH="0" baseline="0" noProof="0" dirty="0">
                <a:ln w="3175">
                  <a:noFill/>
                </a:ln>
                <a:solidFill>
                  <a:srgbClr val="FFFFFF"/>
                </a:solidFill>
                <a:effectLst/>
                <a:uLnTx/>
                <a:uFillTx/>
                <a:latin typeface="Segoe UI Semibold"/>
                <a:ea typeface="+mn-ea"/>
                <a:cs typeface="Segoe UI" pitchFamily="34" charset="0"/>
              </a:rPr>
              <a:t>Say:</a:t>
            </a:r>
            <a:endParaRPr kumimoji="0" lang="en-US" sz="20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endParaRP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Hello [customer name], this is [sales rep name] from [company name].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How are you today? I’m calling to talk about the latest server technology, and I understand you may be using some outdated technology. I’d like to share some of the benefits of using the latest server hardware with Windows Server 2025.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lang="en-US" dirty="0">
                <a:solidFill>
                  <a:srgbClr val="000000"/>
                </a:solidFill>
                <a:latin typeface="Segoe UI"/>
                <a:cs typeface="Segoe UI" panose="020B0502040204020203" pitchFamily="34" charset="0"/>
              </a:rPr>
              <a:t>W</a:t>
            </a: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hat is your role in technology decision making in your company? Are you familiar with the technology your company uses? [If the person says no, they have no knowledge or decision-making influence, thank them and ask who you should speak with. If the person does have knowledge and influences decision making, continue.]</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Many small to mid-size businesses are struggling to keep up with new technology and move their business forward. Now is the ideal time to upgrade to Windows Server 2025 and update your hardware, to gain competitive advantage and prepare your organization for the future.</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It enables you to protect your data, reinforce your resilience, drive business agility, and improve performance, efficiency, and innovation. </a:t>
            </a:r>
          </a:p>
        </p:txBody>
      </p:sp>
      <p:sp>
        <p:nvSpPr>
          <p:cNvPr id="7" name="Slide Number Placeholder 6">
            <a:extLst>
              <a:ext uri="{FF2B5EF4-FFF2-40B4-BE49-F238E27FC236}">
                <a16:creationId xmlns:a16="http://schemas.microsoft.com/office/drawing/2014/main" id="{ECB8CA81-4B95-00CE-181E-32E27AEB22F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4293971858"/>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C45FB-CB8E-5EBF-407D-2FE4F66DA38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880EA8A-F846-6BEE-420B-491B86EE156D}"/>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p:spPr>
      </p:pic>
      <p:sp>
        <p:nvSpPr>
          <p:cNvPr id="44" name="Freeform: Shape 43">
            <a:extLst>
              <a:ext uri="{FF2B5EF4-FFF2-40B4-BE49-F238E27FC236}">
                <a16:creationId xmlns:a16="http://schemas.microsoft.com/office/drawing/2014/main" id="{6BED0DF7-8E55-FF62-DADD-DA4C05002F17}"/>
              </a:ext>
              <a:ext uri="{C183D7F6-B498-43B3-948B-1728B52AA6E4}">
                <adec:decorative xmlns:adec="http://schemas.microsoft.com/office/drawing/2017/decorative" val="1"/>
              </a:ext>
            </a:extLst>
          </p:cNvPr>
          <p:cNvSpPr>
            <a:spLocks/>
          </p:cNvSpPr>
          <p:nvPr/>
        </p:nvSpPr>
        <p:spPr>
          <a:xfrm>
            <a:off x="674368" y="982941"/>
            <a:ext cx="10732274" cy="1638779"/>
          </a:xfrm>
          <a:custGeom>
            <a:avLst/>
            <a:gdLst>
              <a:gd name="connsiteX0" fmla="*/ 2104582 w 10732274"/>
              <a:gd name="connsiteY0" fmla="*/ 0 h 1638779"/>
              <a:gd name="connsiteX1" fmla="*/ 2784806 w 10732274"/>
              <a:gd name="connsiteY1" fmla="*/ 0 h 1638779"/>
              <a:gd name="connsiteX2" fmla="*/ 9854698 w 10732274"/>
              <a:gd name="connsiteY2" fmla="*/ 0 h 1638779"/>
              <a:gd name="connsiteX3" fmla="*/ 10534922 w 10732274"/>
              <a:gd name="connsiteY3" fmla="*/ 0 h 1638779"/>
              <a:gd name="connsiteX4" fmla="*/ 10732274 w 10732274"/>
              <a:gd name="connsiteY4" fmla="*/ 197416 h 1638779"/>
              <a:gd name="connsiteX5" fmla="*/ 10732274 w 10732274"/>
              <a:gd name="connsiteY5" fmla="*/ 1607147 h 1638779"/>
              <a:gd name="connsiteX6" fmla="*/ 10729481 w 10732274"/>
              <a:gd name="connsiteY6" fmla="*/ 1638779 h 1638779"/>
              <a:gd name="connsiteX7" fmla="*/ 10049257 w 10732274"/>
              <a:gd name="connsiteY7" fmla="*/ 1638779 h 1638779"/>
              <a:gd name="connsiteX8" fmla="*/ 1827035 w 10732274"/>
              <a:gd name="connsiteY8" fmla="*/ 1638779 h 1638779"/>
              <a:gd name="connsiteX9" fmla="*/ 1687831 w 10732274"/>
              <a:gd name="connsiteY9" fmla="*/ 1638779 h 1638779"/>
              <a:gd name="connsiteX10" fmla="*/ 1146811 w 10732274"/>
              <a:gd name="connsiteY10" fmla="*/ 1638779 h 1638779"/>
              <a:gd name="connsiteX11" fmla="*/ 0 w 10732274"/>
              <a:gd name="connsiteY11" fmla="*/ 1638779 h 1638779"/>
              <a:gd name="connsiteX12" fmla="*/ 0 w 10732274"/>
              <a:gd name="connsiteY12" fmla="*/ 1124533 h 1638779"/>
              <a:gd name="connsiteX13" fmla="*/ 248153 w 10732274"/>
              <a:gd name="connsiteY13" fmla="*/ 876303 h 1638779"/>
              <a:gd name="connsiteX14" fmla="*/ 1146811 w 10732274"/>
              <a:gd name="connsiteY14" fmla="*/ 876303 h 1638779"/>
              <a:gd name="connsiteX15" fmla="*/ 1553669 w 10732274"/>
              <a:gd name="connsiteY15" fmla="*/ 876303 h 1638779"/>
              <a:gd name="connsiteX16" fmla="*/ 1907229 w 10732274"/>
              <a:gd name="connsiteY16" fmla="*/ 522632 h 1638779"/>
              <a:gd name="connsiteX17" fmla="*/ 1907229 w 10732274"/>
              <a:gd name="connsiteY17" fmla="*/ 197416 h 1638779"/>
              <a:gd name="connsiteX18" fmla="*/ 2104582 w 10732274"/>
              <a:gd name="connsiteY18" fmla="*/ 0 h 163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32274" h="1638779">
                <a:moveTo>
                  <a:pt x="2104582" y="0"/>
                </a:moveTo>
                <a:lnTo>
                  <a:pt x="2784806" y="0"/>
                </a:lnTo>
                <a:lnTo>
                  <a:pt x="9854698" y="0"/>
                </a:lnTo>
                <a:lnTo>
                  <a:pt x="10534922" y="0"/>
                </a:lnTo>
                <a:cubicBezTo>
                  <a:pt x="10643884" y="0"/>
                  <a:pt x="10732274" y="88418"/>
                  <a:pt x="10732274" y="197416"/>
                </a:cubicBezTo>
                <a:lnTo>
                  <a:pt x="10732274" y="1607147"/>
                </a:lnTo>
                <a:cubicBezTo>
                  <a:pt x="10732274" y="1617945"/>
                  <a:pt x="10731132" y="1628490"/>
                  <a:pt x="10729481" y="1638779"/>
                </a:cubicBezTo>
                <a:lnTo>
                  <a:pt x="10049257" y="1638779"/>
                </a:lnTo>
                <a:lnTo>
                  <a:pt x="1827035" y="1638779"/>
                </a:lnTo>
                <a:lnTo>
                  <a:pt x="1687831" y="1638779"/>
                </a:lnTo>
                <a:lnTo>
                  <a:pt x="1146811" y="1638779"/>
                </a:lnTo>
                <a:lnTo>
                  <a:pt x="0" y="1638779"/>
                </a:lnTo>
                <a:lnTo>
                  <a:pt x="0" y="1124533"/>
                </a:lnTo>
                <a:cubicBezTo>
                  <a:pt x="0" y="987459"/>
                  <a:pt x="111123" y="876303"/>
                  <a:pt x="248153" y="876303"/>
                </a:cubicBezTo>
                <a:lnTo>
                  <a:pt x="1146811" y="876303"/>
                </a:lnTo>
                <a:lnTo>
                  <a:pt x="1553669" y="876303"/>
                </a:lnTo>
                <a:cubicBezTo>
                  <a:pt x="1748989" y="876303"/>
                  <a:pt x="1907229" y="717887"/>
                  <a:pt x="1907229" y="522632"/>
                </a:cubicBezTo>
                <a:lnTo>
                  <a:pt x="1907229" y="197416"/>
                </a:lnTo>
                <a:cubicBezTo>
                  <a:pt x="1907229" y="88418"/>
                  <a:pt x="1995619" y="0"/>
                  <a:pt x="2104582" y="0"/>
                </a:cubicBezTo>
                <a:close/>
              </a:path>
            </a:pathLst>
          </a:custGeom>
          <a:gradFill flip="none" rotWithShape="1">
            <a:gsLst>
              <a:gs pos="0">
                <a:srgbClr val="2A7CD0"/>
              </a:gs>
              <a:gs pos="67000">
                <a:schemeClr val="tx1">
                  <a:alpha val="23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5" name="Picture 14">
            <a:extLst>
              <a:ext uri="{FF2B5EF4-FFF2-40B4-BE49-F238E27FC236}">
                <a16:creationId xmlns:a16="http://schemas.microsoft.com/office/drawing/2014/main" id="{4FC90184-B577-BB82-EFF0-8778356C55AD}"/>
              </a:ext>
              <a:ext uri="{C183D7F6-B498-43B3-948B-1728B52AA6E4}">
                <adec:decorative xmlns:adec="http://schemas.microsoft.com/office/drawing/2017/decorative" val="1"/>
              </a:ext>
            </a:extLst>
          </p:cNvPr>
          <p:cNvPicPr>
            <a:picLocks noChangeAspect="1"/>
          </p:cNvPicPr>
          <p:nvPr/>
        </p:nvPicPr>
        <p:blipFill rotWithShape="1">
          <a:blip r:embed="rId4" cstate="print">
            <a:alphaModFix amt="88000"/>
            <a:extLst>
              <a:ext uri="{BEBA8EAE-BF5A-486C-A8C5-ECC9F3942E4B}">
                <a14:imgProps xmlns:a14="http://schemas.microsoft.com/office/drawing/2010/main">
                  <a14:imgLayer r:embed="rId5">
                    <a14:imgEffect>
                      <a14:sharpenSoften amount="-100000"/>
                    </a14:imgEffect>
                  </a14:imgLayer>
                </a14:imgProps>
              </a:ext>
              <a:ext uri="{28A0092B-C50C-407E-A947-70E740481C1C}">
                <a14:useLocalDpi xmlns:a14="http://schemas.microsoft.com/office/drawing/2010/main"/>
              </a:ext>
            </a:extLst>
          </a:blip>
          <a:srcRect/>
          <a:stretch/>
        </p:blipFill>
        <p:spPr>
          <a:xfrm>
            <a:off x="674368" y="2017712"/>
            <a:ext cx="10732274" cy="435556"/>
          </a:xfrm>
          <a:custGeom>
            <a:avLst/>
            <a:gdLst>
              <a:gd name="connsiteX0" fmla="*/ 154283 w 10732274"/>
              <a:gd name="connsiteY0" fmla="*/ 0 h 435556"/>
              <a:gd name="connsiteX1" fmla="*/ 10732274 w 10732274"/>
              <a:gd name="connsiteY1" fmla="*/ 0 h 435556"/>
              <a:gd name="connsiteX2" fmla="*/ 10732274 w 10732274"/>
              <a:gd name="connsiteY2" fmla="*/ 246251 h 435556"/>
              <a:gd name="connsiteX3" fmla="*/ 10542969 w 10732274"/>
              <a:gd name="connsiteY3" fmla="*/ 435556 h 435556"/>
              <a:gd name="connsiteX4" fmla="*/ 0 w 10732274"/>
              <a:gd name="connsiteY4" fmla="*/ 435556 h 435556"/>
              <a:gd name="connsiteX5" fmla="*/ 0 w 10732274"/>
              <a:gd name="connsiteY5" fmla="*/ 116625 h 435556"/>
              <a:gd name="connsiteX6" fmla="*/ 3347 w 10732274"/>
              <a:gd name="connsiteY6" fmla="*/ 100047 h 435556"/>
              <a:gd name="connsiteX7" fmla="*/ 154283 w 10732274"/>
              <a:gd name="connsiteY7"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32274" h="435556">
                <a:moveTo>
                  <a:pt x="154283" y="0"/>
                </a:moveTo>
                <a:lnTo>
                  <a:pt x="10732274" y="0"/>
                </a:lnTo>
                <a:lnTo>
                  <a:pt x="10732274" y="246251"/>
                </a:lnTo>
                <a:cubicBezTo>
                  <a:pt x="10732274" y="350801"/>
                  <a:pt x="10647519" y="435556"/>
                  <a:pt x="10542969" y="435556"/>
                </a:cubicBezTo>
                <a:lnTo>
                  <a:pt x="0" y="435556"/>
                </a:lnTo>
                <a:lnTo>
                  <a:pt x="0" y="116625"/>
                </a:lnTo>
                <a:lnTo>
                  <a:pt x="3347" y="100047"/>
                </a:lnTo>
                <a:cubicBezTo>
                  <a:pt x="28215" y="41254"/>
                  <a:pt x="86431" y="0"/>
                  <a:pt x="154283" y="0"/>
                </a:cubicBezTo>
                <a:close/>
              </a:path>
            </a:pathLst>
          </a:custGeom>
        </p:spPr>
      </p:pic>
      <p:sp>
        <p:nvSpPr>
          <p:cNvPr id="53" name="Freeform: Shape 52">
            <a:extLst>
              <a:ext uri="{FF2B5EF4-FFF2-40B4-BE49-F238E27FC236}">
                <a16:creationId xmlns:a16="http://schemas.microsoft.com/office/drawing/2014/main" id="{A04BD530-D107-D32E-8A9E-EA529CBBEF8B}"/>
              </a:ext>
              <a:ext uri="{C183D7F6-B498-43B3-948B-1728B52AA6E4}">
                <adec:decorative xmlns:adec="http://schemas.microsoft.com/office/drawing/2017/decorative" val="1"/>
              </a:ext>
            </a:extLst>
          </p:cNvPr>
          <p:cNvSpPr/>
          <p:nvPr/>
        </p:nvSpPr>
        <p:spPr bwMode="auto">
          <a:xfrm>
            <a:off x="664842" y="2017712"/>
            <a:ext cx="10944545" cy="4148626"/>
          </a:xfrm>
          <a:custGeom>
            <a:avLst/>
            <a:gdLst>
              <a:gd name="connsiteX0" fmla="*/ 10741800 w 10944545"/>
              <a:gd name="connsiteY0" fmla="*/ 0 h 4028757"/>
              <a:gd name="connsiteX1" fmla="*/ 10780736 w 10944545"/>
              <a:gd name="connsiteY1" fmla="*/ 0 h 4028757"/>
              <a:gd name="connsiteX2" fmla="*/ 10944545 w 10944545"/>
              <a:gd name="connsiteY2" fmla="*/ 163809 h 4028757"/>
              <a:gd name="connsiteX3" fmla="*/ 10944545 w 10944545"/>
              <a:gd name="connsiteY3" fmla="*/ 3864948 h 4028757"/>
              <a:gd name="connsiteX4" fmla="*/ 10780736 w 10944545"/>
              <a:gd name="connsiteY4" fmla="*/ 4028757 h 4028757"/>
              <a:gd name="connsiteX5" fmla="*/ 163809 w 10944545"/>
              <a:gd name="connsiteY5" fmla="*/ 4028757 h 4028757"/>
              <a:gd name="connsiteX6" fmla="*/ 0 w 10944545"/>
              <a:gd name="connsiteY6" fmla="*/ 3864948 h 4028757"/>
              <a:gd name="connsiteX7" fmla="*/ 0 w 10944545"/>
              <a:gd name="connsiteY7" fmla="*/ 435556 h 4028757"/>
              <a:gd name="connsiteX8" fmla="*/ 10552495 w 10944545"/>
              <a:gd name="connsiteY8" fmla="*/ 435556 h 4028757"/>
              <a:gd name="connsiteX9" fmla="*/ 10741800 w 10944545"/>
              <a:gd name="connsiteY9" fmla="*/ 246251 h 4028757"/>
              <a:gd name="connsiteX10" fmla="*/ 10741800 w 10944545"/>
              <a:gd name="connsiteY10" fmla="*/ 0 h 402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44545" h="4028757">
                <a:moveTo>
                  <a:pt x="10741800" y="0"/>
                </a:moveTo>
                <a:lnTo>
                  <a:pt x="10780736" y="0"/>
                </a:lnTo>
                <a:cubicBezTo>
                  <a:pt x="10871205" y="0"/>
                  <a:pt x="10944545" y="73340"/>
                  <a:pt x="10944545" y="163809"/>
                </a:cubicBezTo>
                <a:lnTo>
                  <a:pt x="10944545" y="3864948"/>
                </a:lnTo>
                <a:cubicBezTo>
                  <a:pt x="10944545" y="3955417"/>
                  <a:pt x="10871205" y="4028757"/>
                  <a:pt x="10780736" y="4028757"/>
                </a:cubicBezTo>
                <a:lnTo>
                  <a:pt x="163809" y="4028757"/>
                </a:lnTo>
                <a:cubicBezTo>
                  <a:pt x="73340" y="4028757"/>
                  <a:pt x="0" y="3955417"/>
                  <a:pt x="0" y="3864948"/>
                </a:cubicBezTo>
                <a:lnTo>
                  <a:pt x="0" y="435556"/>
                </a:lnTo>
                <a:lnTo>
                  <a:pt x="10552495" y="435556"/>
                </a:lnTo>
                <a:cubicBezTo>
                  <a:pt x="10657045" y="435556"/>
                  <a:pt x="10741800" y="350801"/>
                  <a:pt x="10741800" y="246251"/>
                </a:cubicBezTo>
                <a:lnTo>
                  <a:pt x="10741800" y="0"/>
                </a:lnTo>
                <a:close/>
              </a:path>
            </a:pathLst>
          </a:custGeom>
          <a:solidFill>
            <a:srgbClr val="FFFFFF"/>
          </a:soli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10" name="Graphic 25">
            <a:hlinkClick r:id="" action="ppaction://noaction"/>
            <a:extLst>
              <a:ext uri="{FF2B5EF4-FFF2-40B4-BE49-F238E27FC236}">
                <a16:creationId xmlns:a16="http://schemas.microsoft.com/office/drawing/2014/main" id="{BB8A5D07-93BF-9B22-EF06-7DD7E7905316}"/>
              </a:ext>
              <a:ext uri="{C183D7F6-B498-43B3-948B-1728B52AA6E4}">
                <adec:decorative xmlns:adec="http://schemas.microsoft.com/office/drawing/2017/decorative" val="1"/>
              </a:ext>
            </a:extLst>
          </p:cNvPr>
          <p:cNvSpPr>
            <a:spLocks/>
          </p:cNvSpPr>
          <p:nvPr/>
        </p:nvSpPr>
        <p:spPr>
          <a:xfrm>
            <a:off x="776014" y="1185444"/>
            <a:ext cx="1700487" cy="580206"/>
          </a:xfrm>
          <a:prstGeom prst="roundRect">
            <a:avLst>
              <a:gd name="adj" fmla="val 50000"/>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28" name="Oval 27">
            <a:extLst>
              <a:ext uri="{FF2B5EF4-FFF2-40B4-BE49-F238E27FC236}">
                <a16:creationId xmlns:a16="http://schemas.microsoft.com/office/drawing/2014/main" id="{9C6CAE54-6537-A30B-1A4D-3AF7A4A95268}"/>
              </a:ext>
              <a:ext uri="{C183D7F6-B498-43B3-948B-1728B52AA6E4}">
                <adec:decorative xmlns:adec="http://schemas.microsoft.com/office/drawing/2017/decorative" val="1"/>
              </a:ext>
            </a:extLst>
          </p:cNvPr>
          <p:cNvSpPr/>
          <p:nvPr/>
        </p:nvSpPr>
        <p:spPr bwMode="auto">
          <a:xfrm>
            <a:off x="841086" y="1238642"/>
            <a:ext cx="473486" cy="473484"/>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87" name="Title 86">
            <a:extLst>
              <a:ext uri="{FF2B5EF4-FFF2-40B4-BE49-F238E27FC236}">
                <a16:creationId xmlns:a16="http://schemas.microsoft.com/office/drawing/2014/main" id="{B0657BB4-35B1-32F0-62CC-45A7A07691CA}"/>
              </a:ext>
            </a:extLst>
          </p:cNvPr>
          <p:cNvSpPr>
            <a:spLocks noGrp="1"/>
          </p:cNvSpPr>
          <p:nvPr>
            <p:ph type="title"/>
          </p:nvPr>
        </p:nvSpPr>
        <p:spPr/>
        <p:txBody>
          <a:bodyPr vert="horz"/>
          <a:lstStyle/>
          <a:p>
            <a:r>
              <a:rPr lang="en-IN" dirty="0"/>
              <a:t>Start the call—option 2 (qualified lead or inbound call)</a:t>
            </a:r>
          </a:p>
        </p:txBody>
      </p:sp>
      <p:sp>
        <p:nvSpPr>
          <p:cNvPr id="6" name="Graphic 127" descr="Icon of a bulb">
            <a:extLst>
              <a:ext uri="{FF2B5EF4-FFF2-40B4-BE49-F238E27FC236}">
                <a16:creationId xmlns:a16="http://schemas.microsoft.com/office/drawing/2014/main" id="{120287C0-37D3-79FD-7B57-B3170A9176F6}"/>
              </a:ext>
            </a:extLst>
          </p:cNvPr>
          <p:cNvSpPr>
            <a:spLocks/>
          </p:cNvSpPr>
          <p:nvPr/>
        </p:nvSpPr>
        <p:spPr>
          <a:xfrm>
            <a:off x="966539" y="1321891"/>
            <a:ext cx="222580" cy="306986"/>
          </a:xfrm>
          <a:custGeom>
            <a:avLst/>
            <a:gdLst>
              <a:gd name="connsiteX0" fmla="*/ 102756 w 138112"/>
              <a:gd name="connsiteY0" fmla="*/ 161906 h 190490"/>
              <a:gd name="connsiteX1" fmla="*/ 99993 w 138112"/>
              <a:gd name="connsiteY1" fmla="*/ 173898 h 190490"/>
              <a:gd name="connsiteX2" fmla="*/ 80753 w 138112"/>
              <a:gd name="connsiteY2" fmla="*/ 190424 h 190490"/>
              <a:gd name="connsiteX3" fmla="*/ 79105 w 138112"/>
              <a:gd name="connsiteY3" fmla="*/ 190490 h 190490"/>
              <a:gd name="connsiteX4" fmla="*/ 58998 w 138112"/>
              <a:gd name="connsiteY4" fmla="*/ 190490 h 190490"/>
              <a:gd name="connsiteX5" fmla="*/ 38548 w 138112"/>
              <a:gd name="connsiteY5" fmla="*/ 175470 h 190490"/>
              <a:gd name="connsiteX6" fmla="*/ 38110 w 138112"/>
              <a:gd name="connsiteY6" fmla="*/ 173879 h 190490"/>
              <a:gd name="connsiteX7" fmla="*/ 35347 w 138112"/>
              <a:gd name="connsiteY7" fmla="*/ 161906 h 190490"/>
              <a:gd name="connsiteX8" fmla="*/ 102756 w 138112"/>
              <a:gd name="connsiteY8" fmla="*/ 161906 h 190490"/>
              <a:gd name="connsiteX9" fmla="*/ 69056 w 138112"/>
              <a:gd name="connsiteY9" fmla="*/ 0 h 190490"/>
              <a:gd name="connsiteX10" fmla="*/ 138113 w 138112"/>
              <a:gd name="connsiteY10" fmla="*/ 69056 h 190490"/>
              <a:gd name="connsiteX11" fmla="*/ 111776 w 138112"/>
              <a:gd name="connsiteY11" fmla="*/ 124682 h 190490"/>
              <a:gd name="connsiteX12" fmla="*/ 111100 w 138112"/>
              <a:gd name="connsiteY12" fmla="*/ 125873 h 190490"/>
              <a:gd name="connsiteX13" fmla="*/ 106070 w 138112"/>
              <a:gd name="connsiteY13" fmla="*/ 147618 h 190490"/>
              <a:gd name="connsiteX14" fmla="*/ 32042 w 138112"/>
              <a:gd name="connsiteY14" fmla="*/ 147618 h 190490"/>
              <a:gd name="connsiteX15" fmla="*/ 27032 w 138112"/>
              <a:gd name="connsiteY15" fmla="*/ 125873 h 190490"/>
              <a:gd name="connsiteX16" fmla="*/ 26356 w 138112"/>
              <a:gd name="connsiteY16" fmla="*/ 124692 h 190490"/>
              <a:gd name="connsiteX17" fmla="*/ 0 w 138112"/>
              <a:gd name="connsiteY17" fmla="*/ 69047 h 190490"/>
              <a:gd name="connsiteX18" fmla="*/ 69056 w 138112"/>
              <a:gd name="connsiteY18" fmla="*/ 0 h 1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8112" h="190490">
                <a:moveTo>
                  <a:pt x="102756" y="161906"/>
                </a:moveTo>
                <a:lnTo>
                  <a:pt x="99993" y="173898"/>
                </a:lnTo>
                <a:cubicBezTo>
                  <a:pt x="97878" y="183018"/>
                  <a:pt x="90087" y="189708"/>
                  <a:pt x="80753" y="190424"/>
                </a:cubicBezTo>
                <a:lnTo>
                  <a:pt x="79105" y="190490"/>
                </a:lnTo>
                <a:lnTo>
                  <a:pt x="58998" y="190490"/>
                </a:lnTo>
                <a:cubicBezTo>
                  <a:pt x="49631" y="190490"/>
                  <a:pt x="41349" y="184408"/>
                  <a:pt x="38548" y="175470"/>
                </a:cubicBezTo>
                <a:lnTo>
                  <a:pt x="38110" y="173879"/>
                </a:lnTo>
                <a:lnTo>
                  <a:pt x="35347" y="161906"/>
                </a:lnTo>
                <a:lnTo>
                  <a:pt x="102756" y="161906"/>
                </a:lnTo>
                <a:close/>
                <a:moveTo>
                  <a:pt x="69056" y="0"/>
                </a:moveTo>
                <a:cubicBezTo>
                  <a:pt x="107195" y="0"/>
                  <a:pt x="138113" y="30918"/>
                  <a:pt x="138113" y="69056"/>
                </a:cubicBezTo>
                <a:cubicBezTo>
                  <a:pt x="138113" y="89402"/>
                  <a:pt x="129197" y="108042"/>
                  <a:pt x="111776" y="124682"/>
                </a:cubicBezTo>
                <a:cubicBezTo>
                  <a:pt x="111439" y="125004"/>
                  <a:pt x="111203" y="125419"/>
                  <a:pt x="111100" y="125873"/>
                </a:cubicBezTo>
                <a:lnTo>
                  <a:pt x="106070" y="147618"/>
                </a:lnTo>
                <a:lnTo>
                  <a:pt x="32042" y="147618"/>
                </a:lnTo>
                <a:lnTo>
                  <a:pt x="27032" y="125873"/>
                </a:lnTo>
                <a:cubicBezTo>
                  <a:pt x="26926" y="125421"/>
                  <a:pt x="26691" y="125011"/>
                  <a:pt x="26356" y="124692"/>
                </a:cubicBezTo>
                <a:cubicBezTo>
                  <a:pt x="8925" y="108042"/>
                  <a:pt x="0" y="89402"/>
                  <a:pt x="0" y="69047"/>
                </a:cubicBezTo>
                <a:cubicBezTo>
                  <a:pt x="5" y="30912"/>
                  <a:pt x="30921" y="0"/>
                  <a:pt x="6905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0" name="TextBox 29">
            <a:extLst>
              <a:ext uri="{FF2B5EF4-FFF2-40B4-BE49-F238E27FC236}">
                <a16:creationId xmlns:a16="http://schemas.microsoft.com/office/drawing/2014/main" id="{D1B1D3BF-45F3-BE06-57B5-C49438B0FBD3}"/>
              </a:ext>
            </a:extLst>
          </p:cNvPr>
          <p:cNvSpPr txBox="1"/>
          <p:nvPr/>
        </p:nvSpPr>
        <p:spPr>
          <a:xfrm>
            <a:off x="1710929" y="1321659"/>
            <a:ext cx="384572"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91F2C"/>
                </a:solidFill>
                <a:effectLst/>
                <a:uLnTx/>
                <a:uFillTx/>
                <a:latin typeface="Segoe UI Semibold"/>
                <a:ea typeface="+mn-ea"/>
                <a:cs typeface="Segoe UI" panose="020B0502040204020203" pitchFamily="34" charset="0"/>
              </a:rPr>
              <a:t>Tip</a:t>
            </a:r>
            <a:endParaRPr kumimoji="0" lang="en-US" sz="2000" b="0" i="0" u="none" strike="noStrike" kern="1200" cap="none" spc="0" normalizeH="0" baseline="0" noProof="0" dirty="0">
              <a:ln>
                <a:noFill/>
              </a:ln>
              <a:solidFill>
                <a:srgbClr val="091F2C"/>
              </a:solidFill>
              <a:effectLst/>
              <a:uLnTx/>
              <a:uFillTx/>
              <a:latin typeface="Segoe UI"/>
              <a:ea typeface="+mn-ea"/>
              <a:cs typeface="+mn-cs"/>
            </a:endParaRPr>
          </a:p>
        </p:txBody>
      </p:sp>
      <p:sp>
        <p:nvSpPr>
          <p:cNvPr id="16" name="TextBox 15">
            <a:extLst>
              <a:ext uri="{FF2B5EF4-FFF2-40B4-BE49-F238E27FC236}">
                <a16:creationId xmlns:a16="http://schemas.microsoft.com/office/drawing/2014/main" id="{99C8442B-7840-786B-D3BC-67D84FC35064}"/>
              </a:ext>
            </a:extLst>
          </p:cNvPr>
          <p:cNvSpPr txBox="1"/>
          <p:nvPr/>
        </p:nvSpPr>
        <p:spPr>
          <a:xfrm>
            <a:off x="2770777" y="1129723"/>
            <a:ext cx="8477389" cy="738664"/>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Once you understand the target audiences and are prepared to discuss Windows Server 2025, you’re ready to make the call. Here’s something to get the conversation started. Feel free to customize the conversation to address your customer’s needs and concerns.</a:t>
            </a:r>
          </a:p>
        </p:txBody>
      </p:sp>
      <p:sp>
        <p:nvSpPr>
          <p:cNvPr id="25" name="Graphic 14">
            <a:extLst>
              <a:ext uri="{FF2B5EF4-FFF2-40B4-BE49-F238E27FC236}">
                <a16:creationId xmlns:a16="http://schemas.microsoft.com/office/drawing/2014/main" id="{85590636-5781-7E38-9208-EA1DD3ED299C}"/>
              </a:ext>
            </a:extLst>
          </p:cNvPr>
          <p:cNvSpPr>
            <a:spLocks/>
          </p:cNvSpPr>
          <p:nvPr/>
        </p:nvSpPr>
        <p:spPr>
          <a:xfrm>
            <a:off x="1020221" y="2070890"/>
            <a:ext cx="10269220" cy="4639732"/>
          </a:xfrm>
          <a:prstGeom prst="rect">
            <a:avLst/>
          </a:prstGeom>
          <a:noFill/>
          <a:ln w="3175">
            <a:no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300"/>
              </a:spcBef>
              <a:spcAft>
                <a:spcPts val="1800"/>
              </a:spcAft>
              <a:buClrTx/>
              <a:buSzTx/>
              <a:buFontTx/>
              <a:buNone/>
              <a:tabLst/>
              <a:defRPr/>
            </a:pPr>
            <a:r>
              <a:rPr kumimoji="0" lang="en-US" sz="2000" b="0" i="0" u="none" strike="noStrike" kern="1200" cap="none" spc="0" normalizeH="0" baseline="0" noProof="0" dirty="0">
                <a:ln w="3175">
                  <a:noFill/>
                </a:ln>
                <a:solidFill>
                  <a:srgbClr val="FFFFFF"/>
                </a:solidFill>
                <a:effectLst/>
                <a:uLnTx/>
                <a:uFillTx/>
                <a:latin typeface="Segoe UI Semibold"/>
                <a:ea typeface="+mn-ea"/>
                <a:cs typeface="Segoe UI" pitchFamily="34" charset="0"/>
              </a:rPr>
              <a:t>Say:</a:t>
            </a:r>
            <a:endParaRPr kumimoji="0" lang="en-US" sz="20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endParaRP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Hello [customer name], this is [sales rep name] from [company name].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How are you today? I understand you are interested in discussing some new options for your server hardware and software. I’d like to share some </a:t>
            </a:r>
            <a:r>
              <a:rPr kumimoji="0" lang="en-US" sz="18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information and discuss </a:t>
            </a: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and the key benefits of using the latest server hardware with Windows Server 2025.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Many small to mid-size businesses are struggling to keep up with new technology and move their business forward. Now is the ideal time to upgrade to Windows Server 2025 and update your hardware, to gain competitive advantage and prepare your organization for the future.</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It enables you to protect your data, reinforce your resilience, drive business agility, and improve performance, efficiency, and innovation. </a:t>
            </a:r>
          </a:p>
          <a:p>
            <a:pPr marL="346075" marR="0" lvl="0" indent="-234950" algn="l" defTabSz="914367"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Windows Server is designed to help you </a:t>
            </a:r>
            <a:r>
              <a:rPr kumimoji="0" lang="en-US" sz="1800" b="0" i="0" u="none" strike="noStrike" kern="100" cap="none" spc="0" normalizeH="0" baseline="0" noProof="0" dirty="0">
                <a:ln>
                  <a:noFill/>
                </a:ln>
                <a:solidFill>
                  <a:srgbClr val="000000"/>
                </a:solidFill>
                <a:effectLst/>
                <a:uLnTx/>
                <a:uFillTx/>
                <a:latin typeface="Segoe UI"/>
                <a:ea typeface="+mn-ea"/>
                <a:cs typeface="Segoe UI" panose="020B0502040204020203" pitchFamily="34" charset="0"/>
              </a:rPr>
              <a:t>r</a:t>
            </a:r>
            <a:r>
              <a:rPr kumimoji="0" lang="en-US" sz="1800" b="0" i="0" u="none" strike="noStrike" kern="100" cap="none" spc="0" normalizeH="0" baseline="0" noProof="0" dirty="0">
                <a:ln>
                  <a:noFill/>
                </a:ln>
                <a:solidFill>
                  <a:srgbClr val="000000"/>
                </a:solidFill>
                <a:effectLst/>
                <a:uLnTx/>
                <a:uFillTx/>
                <a:latin typeface="Segoe UI"/>
                <a:ea typeface="+mn-ea"/>
                <a:cs typeface="+mn-cs"/>
              </a:rPr>
              <a:t>educe downtime and improve productivity with automated security patching and security baselines to ensure critical vulnerabilities are resolved before there is a problem. This means you can innovate on your own terms and bring the capabilities of the cloud to both your server environment and your workplace.</a:t>
            </a:r>
          </a:p>
        </p:txBody>
      </p:sp>
      <p:sp>
        <p:nvSpPr>
          <p:cNvPr id="7" name="Slide Number Placeholder 6">
            <a:extLst>
              <a:ext uri="{FF2B5EF4-FFF2-40B4-BE49-F238E27FC236}">
                <a16:creationId xmlns:a16="http://schemas.microsoft.com/office/drawing/2014/main" id="{B8EA8C2B-50AF-14BA-0F3C-9F9E0B605087}"/>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230708941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5C79E-27E1-4C23-7214-F32FC39FB111}"/>
            </a:ext>
          </a:extLst>
        </p:cNvPr>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96504F2C-EA13-D401-A323-A05C82B2786B}"/>
              </a:ext>
              <a:ext uri="{C183D7F6-B498-43B3-948B-1728B52AA6E4}">
                <adec:decorative xmlns:adec="http://schemas.microsoft.com/office/drawing/2017/decorative" val="1"/>
              </a:ext>
            </a:extLst>
          </p:cNvPr>
          <p:cNvSpPr>
            <a:spLocks/>
          </p:cNvSpPr>
          <p:nvPr/>
        </p:nvSpPr>
        <p:spPr>
          <a:xfrm>
            <a:off x="662143" y="2234764"/>
            <a:ext cx="10867715" cy="3912546"/>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5" name="Freeform: Shape 54">
            <a:extLst>
              <a:ext uri="{FF2B5EF4-FFF2-40B4-BE49-F238E27FC236}">
                <a16:creationId xmlns:a16="http://schemas.microsoft.com/office/drawing/2014/main" id="{42C98DAC-95F6-67CB-BEF1-ECD1E306F682}"/>
              </a:ext>
              <a:ext uri="{C183D7F6-B498-43B3-948B-1728B52AA6E4}">
                <adec:decorative xmlns:adec="http://schemas.microsoft.com/office/drawing/2017/decorative" val="1"/>
              </a:ext>
            </a:extLst>
          </p:cNvPr>
          <p:cNvSpPr>
            <a:spLocks/>
          </p:cNvSpPr>
          <p:nvPr/>
        </p:nvSpPr>
        <p:spPr>
          <a:xfrm>
            <a:off x="662143"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2" name="Graphic 14">
            <a:extLst>
              <a:ext uri="{FF2B5EF4-FFF2-40B4-BE49-F238E27FC236}">
                <a16:creationId xmlns:a16="http://schemas.microsoft.com/office/drawing/2014/main" id="{88B31EC2-84FE-BDBA-66A7-EA7FE01E018D}"/>
              </a:ext>
              <a:ext uri="{C183D7F6-B498-43B3-948B-1728B52AA6E4}">
                <adec:decorative xmlns:adec="http://schemas.microsoft.com/office/drawing/2017/decorative" val="1"/>
              </a:ext>
            </a:extLst>
          </p:cNvPr>
          <p:cNvSpPr>
            <a:spLocks/>
          </p:cNvSpPr>
          <p:nvPr/>
        </p:nvSpPr>
        <p:spPr>
          <a:xfrm>
            <a:off x="802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6" name="Freeform: Shape 55">
            <a:extLst>
              <a:ext uri="{FF2B5EF4-FFF2-40B4-BE49-F238E27FC236}">
                <a16:creationId xmlns:a16="http://schemas.microsoft.com/office/drawing/2014/main" id="{E6AC7489-B7C0-A1F5-C1A5-E8BD1FECA2C3}"/>
              </a:ext>
              <a:ext uri="{C183D7F6-B498-43B3-948B-1728B52AA6E4}">
                <adec:decorative xmlns:adec="http://schemas.microsoft.com/office/drawing/2017/decorative" val="1"/>
              </a:ext>
            </a:extLst>
          </p:cNvPr>
          <p:cNvSpPr/>
          <p:nvPr/>
        </p:nvSpPr>
        <p:spPr>
          <a:xfrm>
            <a:off x="4293355"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8" name="Freeform: Shape 57">
            <a:extLst>
              <a:ext uri="{FF2B5EF4-FFF2-40B4-BE49-F238E27FC236}">
                <a16:creationId xmlns:a16="http://schemas.microsoft.com/office/drawing/2014/main" id="{CF0D8C9F-95FF-F5A9-4FB0-0350C568031A}"/>
              </a:ext>
              <a:ext uri="{C183D7F6-B498-43B3-948B-1728B52AA6E4}">
                <adec:decorative xmlns:adec="http://schemas.microsoft.com/office/drawing/2017/decorative" val="1"/>
              </a:ext>
            </a:extLst>
          </p:cNvPr>
          <p:cNvSpPr/>
          <p:nvPr/>
        </p:nvSpPr>
        <p:spPr>
          <a:xfrm>
            <a:off x="7928636"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3" name="Graphic 14">
            <a:extLst>
              <a:ext uri="{FF2B5EF4-FFF2-40B4-BE49-F238E27FC236}">
                <a16:creationId xmlns:a16="http://schemas.microsoft.com/office/drawing/2014/main" id="{828CC118-3C84-A956-E538-4E763E9CE14F}"/>
              </a:ext>
              <a:ext uri="{C183D7F6-B498-43B3-948B-1728B52AA6E4}">
                <adec:decorative xmlns:adec="http://schemas.microsoft.com/office/drawing/2017/decorative" val="1"/>
              </a:ext>
            </a:extLst>
          </p:cNvPr>
          <p:cNvSpPr>
            <a:spLocks/>
          </p:cNvSpPr>
          <p:nvPr/>
        </p:nvSpPr>
        <p:spPr>
          <a:xfrm>
            <a:off x="4437547"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5" name="Graphic 14">
            <a:extLst>
              <a:ext uri="{FF2B5EF4-FFF2-40B4-BE49-F238E27FC236}">
                <a16:creationId xmlns:a16="http://schemas.microsoft.com/office/drawing/2014/main" id="{8EFF9E77-788D-B4BC-2FB0-C2BE30D21BDE}"/>
              </a:ext>
              <a:ext uri="{C183D7F6-B498-43B3-948B-1728B52AA6E4}">
                <adec:decorative xmlns:adec="http://schemas.microsoft.com/office/drawing/2017/decorative" val="1"/>
              </a:ext>
            </a:extLst>
          </p:cNvPr>
          <p:cNvSpPr>
            <a:spLocks/>
          </p:cNvSpPr>
          <p:nvPr/>
        </p:nvSpPr>
        <p:spPr>
          <a:xfrm>
            <a:off x="8072828"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18" name="Rectangle: Rounded Corners 17">
            <a:extLst>
              <a:ext uri="{FF2B5EF4-FFF2-40B4-BE49-F238E27FC236}">
                <a16:creationId xmlns:a16="http://schemas.microsoft.com/office/drawing/2014/main" id="{39F693BA-8567-9AC6-D11C-C0416CFF99EF}"/>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Segoe UI"/>
              <a:ea typeface="Noto Sans" panose="020B0502040504020204" pitchFamily="34" charset="0"/>
              <a:cs typeface="Noto Sans" panose="020B0502040504020204" pitchFamily="34" charset="0"/>
            </a:endParaRPr>
          </a:p>
        </p:txBody>
      </p:sp>
      <p:sp>
        <p:nvSpPr>
          <p:cNvPr id="4" name="Title 3">
            <a:extLst>
              <a:ext uri="{FF2B5EF4-FFF2-40B4-BE49-F238E27FC236}">
                <a16:creationId xmlns:a16="http://schemas.microsoft.com/office/drawing/2014/main" id="{F62084CC-8AE6-6585-912A-FF8254E69BF6}"/>
              </a:ext>
            </a:extLst>
          </p:cNvPr>
          <p:cNvSpPr>
            <a:spLocks noGrp="1"/>
          </p:cNvSpPr>
          <p:nvPr>
            <p:ph type="title"/>
          </p:nvPr>
        </p:nvSpPr>
        <p:spPr>
          <a:xfrm>
            <a:off x="584200" y="365125"/>
            <a:ext cx="10912475" cy="492443"/>
          </a:xfrm>
        </p:spPr>
        <p:txBody>
          <a:bodyPr vert="horz"/>
          <a:lstStyle/>
          <a:p>
            <a:r>
              <a:rPr lang="en-GB" dirty="0"/>
              <a:t>Qualifying questions: Existing hardware and software</a:t>
            </a:r>
          </a:p>
        </p:txBody>
      </p:sp>
      <p:sp>
        <p:nvSpPr>
          <p:cNvPr id="8" name="Graphic 65" descr="Icon of a monitor with a keyboard">
            <a:extLst>
              <a:ext uri="{FF2B5EF4-FFF2-40B4-BE49-F238E27FC236}">
                <a16:creationId xmlns:a16="http://schemas.microsoft.com/office/drawing/2014/main" id="{891BCBD5-6DBD-014C-5193-BA089D941DC2}"/>
              </a:ext>
            </a:extLst>
          </p:cNvPr>
          <p:cNvSpPr>
            <a:spLocks/>
          </p:cNvSpPr>
          <p:nvPr/>
        </p:nvSpPr>
        <p:spPr>
          <a:xfrm>
            <a:off x="931523" y="1564481"/>
            <a:ext cx="269306" cy="256482"/>
          </a:xfrm>
          <a:custGeom>
            <a:avLst/>
            <a:gdLst>
              <a:gd name="connsiteX0" fmla="*/ 44996 w 200025"/>
              <a:gd name="connsiteY0" fmla="*/ 180975 h 190500"/>
              <a:gd name="connsiteX1" fmla="*/ 69056 w 200025"/>
              <a:gd name="connsiteY1" fmla="*/ 180975 h 190500"/>
              <a:gd name="connsiteX2" fmla="*/ 66675 w 200025"/>
              <a:gd name="connsiteY2" fmla="*/ 169069 h 190500"/>
              <a:gd name="connsiteX3" fmla="*/ 66675 w 200025"/>
              <a:gd name="connsiteY3" fmla="*/ 116681 h 190500"/>
              <a:gd name="connsiteX4" fmla="*/ 97631 w 200025"/>
              <a:gd name="connsiteY4" fmla="*/ 85725 h 190500"/>
              <a:gd name="connsiteX5" fmla="*/ 178594 w 200025"/>
              <a:gd name="connsiteY5" fmla="*/ 85725 h 190500"/>
              <a:gd name="connsiteX6" fmla="*/ 190490 w 200025"/>
              <a:gd name="connsiteY6" fmla="*/ 88097 h 190500"/>
              <a:gd name="connsiteX7" fmla="*/ 190490 w 200025"/>
              <a:gd name="connsiteY7" fmla="*/ 21431 h 190500"/>
              <a:gd name="connsiteX8" fmla="*/ 190443 w 200025"/>
              <a:gd name="connsiteY8" fmla="*/ 19964 h 190500"/>
              <a:gd name="connsiteX9" fmla="*/ 169059 w 200025"/>
              <a:gd name="connsiteY9" fmla="*/ 0 h 190500"/>
              <a:gd name="connsiteX10" fmla="*/ 21431 w 200025"/>
              <a:gd name="connsiteY10" fmla="*/ 0 h 190500"/>
              <a:gd name="connsiteX11" fmla="*/ 19964 w 200025"/>
              <a:gd name="connsiteY11" fmla="*/ 48 h 190500"/>
              <a:gd name="connsiteX12" fmla="*/ 0 w 200025"/>
              <a:gd name="connsiteY12" fmla="*/ 21431 h 190500"/>
              <a:gd name="connsiteX13" fmla="*/ 0 w 200025"/>
              <a:gd name="connsiteY13" fmla="*/ 121463 h 190500"/>
              <a:gd name="connsiteX14" fmla="*/ 48 w 200025"/>
              <a:gd name="connsiteY14" fmla="*/ 122930 h 190500"/>
              <a:gd name="connsiteX15" fmla="*/ 20460 w 200025"/>
              <a:gd name="connsiteY15" fmla="*/ 142875 h 190500"/>
              <a:gd name="connsiteX16" fmla="*/ 19050 w 200025"/>
              <a:gd name="connsiteY16" fmla="*/ 142875 h 190500"/>
              <a:gd name="connsiteX17" fmla="*/ 19050 w 200025"/>
              <a:gd name="connsiteY17" fmla="*/ 142894 h 190500"/>
              <a:gd name="connsiteX18" fmla="*/ 52378 w 200025"/>
              <a:gd name="connsiteY18" fmla="*/ 142894 h 190500"/>
              <a:gd name="connsiteX19" fmla="*/ 52378 w 200025"/>
              <a:gd name="connsiteY19" fmla="*/ 166688 h 190500"/>
              <a:gd name="connsiteX20" fmla="*/ 35719 w 200025"/>
              <a:gd name="connsiteY20" fmla="*/ 166688 h 190500"/>
              <a:gd name="connsiteX21" fmla="*/ 34747 w 200025"/>
              <a:gd name="connsiteY21" fmla="*/ 166754 h 190500"/>
              <a:gd name="connsiteX22" fmla="*/ 28614 w 200025"/>
              <a:gd name="connsiteY22" fmla="*/ 174783 h 190500"/>
              <a:gd name="connsiteX23" fmla="*/ 35471 w 200025"/>
              <a:gd name="connsiteY23" fmla="*/ 180975 h 190500"/>
              <a:gd name="connsiteX24" fmla="*/ 44996 w 200025"/>
              <a:gd name="connsiteY24" fmla="*/ 180975 h 190500"/>
              <a:gd name="connsiteX25" fmla="*/ 76200 w 200025"/>
              <a:gd name="connsiteY25" fmla="*/ 116681 h 190500"/>
              <a:gd name="connsiteX26" fmla="*/ 97631 w 200025"/>
              <a:gd name="connsiteY26" fmla="*/ 95250 h 190500"/>
              <a:gd name="connsiteX27" fmla="*/ 178594 w 200025"/>
              <a:gd name="connsiteY27" fmla="*/ 95250 h 190500"/>
              <a:gd name="connsiteX28" fmla="*/ 200025 w 200025"/>
              <a:gd name="connsiteY28" fmla="*/ 116681 h 190500"/>
              <a:gd name="connsiteX29" fmla="*/ 200025 w 200025"/>
              <a:gd name="connsiteY29" fmla="*/ 169069 h 190500"/>
              <a:gd name="connsiteX30" fmla="*/ 178594 w 200025"/>
              <a:gd name="connsiteY30" fmla="*/ 190500 h 190500"/>
              <a:gd name="connsiteX31" fmla="*/ 97631 w 200025"/>
              <a:gd name="connsiteY31" fmla="*/ 190500 h 190500"/>
              <a:gd name="connsiteX32" fmla="*/ 76200 w 200025"/>
              <a:gd name="connsiteY32" fmla="*/ 169069 h 190500"/>
              <a:gd name="connsiteX33" fmla="*/ 76200 w 200025"/>
              <a:gd name="connsiteY33" fmla="*/ 116681 h 190500"/>
              <a:gd name="connsiteX34" fmla="*/ 114300 w 200025"/>
              <a:gd name="connsiteY34" fmla="*/ 119063 h 190500"/>
              <a:gd name="connsiteX35" fmla="*/ 107156 w 200025"/>
              <a:gd name="connsiteY35" fmla="*/ 111919 h 190500"/>
              <a:gd name="connsiteX36" fmla="*/ 100013 w 200025"/>
              <a:gd name="connsiteY36" fmla="*/ 119063 h 190500"/>
              <a:gd name="connsiteX37" fmla="*/ 107156 w 200025"/>
              <a:gd name="connsiteY37" fmla="*/ 126206 h 190500"/>
              <a:gd name="connsiteX38" fmla="*/ 114300 w 200025"/>
              <a:gd name="connsiteY38" fmla="*/ 119063 h 190500"/>
              <a:gd name="connsiteX39" fmla="*/ 147638 w 200025"/>
              <a:gd name="connsiteY39" fmla="*/ 119063 h 190500"/>
              <a:gd name="connsiteX40" fmla="*/ 140494 w 200025"/>
              <a:gd name="connsiteY40" fmla="*/ 111919 h 190500"/>
              <a:gd name="connsiteX41" fmla="*/ 133350 w 200025"/>
              <a:gd name="connsiteY41" fmla="*/ 119063 h 190500"/>
              <a:gd name="connsiteX42" fmla="*/ 140494 w 200025"/>
              <a:gd name="connsiteY42" fmla="*/ 126206 h 190500"/>
              <a:gd name="connsiteX43" fmla="*/ 147638 w 200025"/>
              <a:gd name="connsiteY43" fmla="*/ 119063 h 190500"/>
              <a:gd name="connsiteX44" fmla="*/ 171450 w 200025"/>
              <a:gd name="connsiteY44" fmla="*/ 126206 h 190500"/>
              <a:gd name="connsiteX45" fmla="*/ 178594 w 200025"/>
              <a:gd name="connsiteY45" fmla="*/ 119063 h 190500"/>
              <a:gd name="connsiteX46" fmla="*/ 171450 w 200025"/>
              <a:gd name="connsiteY46" fmla="*/ 111919 h 190500"/>
              <a:gd name="connsiteX47" fmla="*/ 164306 w 200025"/>
              <a:gd name="connsiteY47" fmla="*/ 119063 h 190500"/>
              <a:gd name="connsiteX48" fmla="*/ 171450 w 200025"/>
              <a:gd name="connsiteY48" fmla="*/ 126206 h 190500"/>
              <a:gd name="connsiteX49" fmla="*/ 164306 w 200025"/>
              <a:gd name="connsiteY49" fmla="*/ 142875 h 190500"/>
              <a:gd name="connsiteX50" fmla="*/ 157163 w 200025"/>
              <a:gd name="connsiteY50" fmla="*/ 135731 h 190500"/>
              <a:gd name="connsiteX51" fmla="*/ 150019 w 200025"/>
              <a:gd name="connsiteY51" fmla="*/ 142875 h 190500"/>
              <a:gd name="connsiteX52" fmla="*/ 157163 w 200025"/>
              <a:gd name="connsiteY52" fmla="*/ 150019 h 190500"/>
              <a:gd name="connsiteX53" fmla="*/ 164306 w 200025"/>
              <a:gd name="connsiteY53" fmla="*/ 142875 h 190500"/>
              <a:gd name="connsiteX54" fmla="*/ 123825 w 200025"/>
              <a:gd name="connsiteY54" fmla="*/ 150019 h 190500"/>
              <a:gd name="connsiteX55" fmla="*/ 130969 w 200025"/>
              <a:gd name="connsiteY55" fmla="*/ 142875 h 190500"/>
              <a:gd name="connsiteX56" fmla="*/ 123825 w 200025"/>
              <a:gd name="connsiteY56" fmla="*/ 135731 h 190500"/>
              <a:gd name="connsiteX57" fmla="*/ 116681 w 200025"/>
              <a:gd name="connsiteY57" fmla="*/ 142875 h 190500"/>
              <a:gd name="connsiteX58" fmla="*/ 123825 w 200025"/>
              <a:gd name="connsiteY58" fmla="*/ 150019 h 190500"/>
              <a:gd name="connsiteX59" fmla="*/ 104775 w 200025"/>
              <a:gd name="connsiteY59" fmla="*/ 169069 h 190500"/>
              <a:gd name="connsiteX60" fmla="*/ 111919 w 200025"/>
              <a:gd name="connsiteY60" fmla="*/ 176213 h 190500"/>
              <a:gd name="connsiteX61" fmla="*/ 164306 w 200025"/>
              <a:gd name="connsiteY61" fmla="*/ 176213 h 190500"/>
              <a:gd name="connsiteX62" fmla="*/ 171450 w 200025"/>
              <a:gd name="connsiteY62" fmla="*/ 169069 h 190500"/>
              <a:gd name="connsiteX63" fmla="*/ 164306 w 200025"/>
              <a:gd name="connsiteY63" fmla="*/ 161925 h 190500"/>
              <a:gd name="connsiteX64" fmla="*/ 111919 w 200025"/>
              <a:gd name="connsiteY64" fmla="*/ 161925 h 190500"/>
              <a:gd name="connsiteX65" fmla="*/ 104775 w 200025"/>
              <a:gd name="connsiteY65" fmla="*/ 16906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00025" h="190500">
                <a:moveTo>
                  <a:pt x="44996" y="180975"/>
                </a:moveTo>
                <a:lnTo>
                  <a:pt x="69056" y="180975"/>
                </a:lnTo>
                <a:cubicBezTo>
                  <a:pt x="67482" y="177203"/>
                  <a:pt x="66672" y="173156"/>
                  <a:pt x="66675" y="169069"/>
                </a:cubicBezTo>
                <a:lnTo>
                  <a:pt x="66675" y="116681"/>
                </a:lnTo>
                <a:cubicBezTo>
                  <a:pt x="66675" y="99585"/>
                  <a:pt x="80535" y="85725"/>
                  <a:pt x="97631" y="85725"/>
                </a:cubicBezTo>
                <a:lnTo>
                  <a:pt x="178594" y="85725"/>
                </a:lnTo>
                <a:cubicBezTo>
                  <a:pt x="182804" y="85725"/>
                  <a:pt x="186823" y="86563"/>
                  <a:pt x="190490" y="88097"/>
                </a:cubicBezTo>
                <a:lnTo>
                  <a:pt x="190490" y="21431"/>
                </a:lnTo>
                <a:lnTo>
                  <a:pt x="190443" y="19964"/>
                </a:lnTo>
                <a:cubicBezTo>
                  <a:pt x="189671" y="8723"/>
                  <a:pt x="180327" y="-1"/>
                  <a:pt x="169059" y="0"/>
                </a:cubicBezTo>
                <a:lnTo>
                  <a:pt x="21431" y="0"/>
                </a:lnTo>
                <a:lnTo>
                  <a:pt x="19964" y="48"/>
                </a:lnTo>
                <a:cubicBezTo>
                  <a:pt x="8723" y="819"/>
                  <a:pt x="-1" y="10163"/>
                  <a:pt x="0" y="21431"/>
                </a:cubicBezTo>
                <a:lnTo>
                  <a:pt x="0" y="121463"/>
                </a:lnTo>
                <a:lnTo>
                  <a:pt x="48" y="122930"/>
                </a:lnTo>
                <a:cubicBezTo>
                  <a:pt x="792" y="133801"/>
                  <a:pt x="9575" y="142383"/>
                  <a:pt x="20460" y="142875"/>
                </a:cubicBezTo>
                <a:lnTo>
                  <a:pt x="19050" y="142875"/>
                </a:lnTo>
                <a:lnTo>
                  <a:pt x="19050" y="142894"/>
                </a:lnTo>
                <a:lnTo>
                  <a:pt x="52378" y="142894"/>
                </a:lnTo>
                <a:lnTo>
                  <a:pt x="52378" y="166688"/>
                </a:lnTo>
                <a:lnTo>
                  <a:pt x="35719" y="166688"/>
                </a:lnTo>
                <a:lnTo>
                  <a:pt x="34747" y="166754"/>
                </a:lnTo>
                <a:cubicBezTo>
                  <a:pt x="30837" y="167278"/>
                  <a:pt x="28091" y="170872"/>
                  <a:pt x="28614" y="174783"/>
                </a:cubicBezTo>
                <a:cubicBezTo>
                  <a:pt x="29078" y="178246"/>
                  <a:pt x="31979" y="180865"/>
                  <a:pt x="35471" y="180975"/>
                </a:cubicBezTo>
                <a:lnTo>
                  <a:pt x="44996" y="180975"/>
                </a:lnTo>
                <a:close/>
                <a:moveTo>
                  <a:pt x="76200" y="116681"/>
                </a:moveTo>
                <a:cubicBezTo>
                  <a:pt x="76200" y="104845"/>
                  <a:pt x="85795" y="95250"/>
                  <a:pt x="97631" y="95250"/>
                </a:cubicBezTo>
                <a:lnTo>
                  <a:pt x="178594" y="95250"/>
                </a:lnTo>
                <a:cubicBezTo>
                  <a:pt x="190430" y="95250"/>
                  <a:pt x="200025" y="104845"/>
                  <a:pt x="200025" y="116681"/>
                </a:cubicBezTo>
                <a:lnTo>
                  <a:pt x="200025" y="169069"/>
                </a:lnTo>
                <a:cubicBezTo>
                  <a:pt x="200025" y="180905"/>
                  <a:pt x="190430" y="190500"/>
                  <a:pt x="178594" y="190500"/>
                </a:cubicBezTo>
                <a:lnTo>
                  <a:pt x="97631" y="190500"/>
                </a:lnTo>
                <a:cubicBezTo>
                  <a:pt x="85795" y="190500"/>
                  <a:pt x="76200" y="180905"/>
                  <a:pt x="76200" y="169069"/>
                </a:cubicBezTo>
                <a:lnTo>
                  <a:pt x="76200" y="116681"/>
                </a:lnTo>
                <a:close/>
                <a:moveTo>
                  <a:pt x="114300" y="119063"/>
                </a:moveTo>
                <a:cubicBezTo>
                  <a:pt x="114300" y="115117"/>
                  <a:pt x="111102" y="111919"/>
                  <a:pt x="107156" y="111919"/>
                </a:cubicBezTo>
                <a:cubicBezTo>
                  <a:pt x="103211" y="111919"/>
                  <a:pt x="100013" y="115117"/>
                  <a:pt x="100013" y="119063"/>
                </a:cubicBezTo>
                <a:cubicBezTo>
                  <a:pt x="100013" y="123008"/>
                  <a:pt x="103211" y="126206"/>
                  <a:pt x="107156" y="126206"/>
                </a:cubicBezTo>
                <a:cubicBezTo>
                  <a:pt x="111102" y="126206"/>
                  <a:pt x="114300" y="123008"/>
                  <a:pt x="114300" y="119063"/>
                </a:cubicBezTo>
                <a:close/>
                <a:moveTo>
                  <a:pt x="147638" y="119063"/>
                </a:moveTo>
                <a:cubicBezTo>
                  <a:pt x="147638" y="115117"/>
                  <a:pt x="144439" y="111919"/>
                  <a:pt x="140494" y="111919"/>
                </a:cubicBezTo>
                <a:cubicBezTo>
                  <a:pt x="136549" y="111919"/>
                  <a:pt x="133350" y="115117"/>
                  <a:pt x="133350" y="119063"/>
                </a:cubicBezTo>
                <a:cubicBezTo>
                  <a:pt x="133350" y="123008"/>
                  <a:pt x="136549" y="126206"/>
                  <a:pt x="140494" y="126206"/>
                </a:cubicBezTo>
                <a:cubicBezTo>
                  <a:pt x="144439" y="126206"/>
                  <a:pt x="147638" y="123008"/>
                  <a:pt x="147638" y="119063"/>
                </a:cubicBezTo>
                <a:close/>
                <a:moveTo>
                  <a:pt x="171450" y="126206"/>
                </a:moveTo>
                <a:cubicBezTo>
                  <a:pt x="175395" y="126206"/>
                  <a:pt x="178594" y="123008"/>
                  <a:pt x="178594" y="119063"/>
                </a:cubicBezTo>
                <a:cubicBezTo>
                  <a:pt x="178594" y="115117"/>
                  <a:pt x="175395" y="111919"/>
                  <a:pt x="171450" y="111919"/>
                </a:cubicBezTo>
                <a:cubicBezTo>
                  <a:pt x="167505" y="111919"/>
                  <a:pt x="164306" y="115117"/>
                  <a:pt x="164306" y="119063"/>
                </a:cubicBezTo>
                <a:cubicBezTo>
                  <a:pt x="164306" y="123008"/>
                  <a:pt x="167505" y="126206"/>
                  <a:pt x="171450" y="126206"/>
                </a:cubicBezTo>
                <a:close/>
                <a:moveTo>
                  <a:pt x="164306" y="142875"/>
                </a:moveTo>
                <a:cubicBezTo>
                  <a:pt x="164306" y="138930"/>
                  <a:pt x="161108" y="135731"/>
                  <a:pt x="157163" y="135731"/>
                </a:cubicBezTo>
                <a:cubicBezTo>
                  <a:pt x="153217" y="135731"/>
                  <a:pt x="150019" y="138930"/>
                  <a:pt x="150019" y="142875"/>
                </a:cubicBezTo>
                <a:cubicBezTo>
                  <a:pt x="150019" y="146820"/>
                  <a:pt x="153217" y="150019"/>
                  <a:pt x="157163" y="150019"/>
                </a:cubicBezTo>
                <a:cubicBezTo>
                  <a:pt x="161108" y="150019"/>
                  <a:pt x="164306" y="146820"/>
                  <a:pt x="164306" y="142875"/>
                </a:cubicBezTo>
                <a:close/>
                <a:moveTo>
                  <a:pt x="123825" y="150019"/>
                </a:moveTo>
                <a:cubicBezTo>
                  <a:pt x="127770" y="150019"/>
                  <a:pt x="130969" y="146820"/>
                  <a:pt x="130969" y="142875"/>
                </a:cubicBezTo>
                <a:cubicBezTo>
                  <a:pt x="130969" y="138930"/>
                  <a:pt x="127770" y="135731"/>
                  <a:pt x="123825" y="135731"/>
                </a:cubicBezTo>
                <a:cubicBezTo>
                  <a:pt x="119880" y="135731"/>
                  <a:pt x="116681" y="138930"/>
                  <a:pt x="116681" y="142875"/>
                </a:cubicBezTo>
                <a:cubicBezTo>
                  <a:pt x="116681" y="146820"/>
                  <a:pt x="119880" y="150019"/>
                  <a:pt x="123825" y="150019"/>
                </a:cubicBezTo>
                <a:close/>
                <a:moveTo>
                  <a:pt x="104775" y="169069"/>
                </a:moveTo>
                <a:cubicBezTo>
                  <a:pt x="104775" y="173012"/>
                  <a:pt x="107975" y="176213"/>
                  <a:pt x="111919" y="176213"/>
                </a:cubicBezTo>
                <a:lnTo>
                  <a:pt x="164306" y="176213"/>
                </a:lnTo>
                <a:cubicBezTo>
                  <a:pt x="168252" y="176213"/>
                  <a:pt x="171450" y="173014"/>
                  <a:pt x="171450" y="169069"/>
                </a:cubicBezTo>
                <a:cubicBezTo>
                  <a:pt x="171450" y="165124"/>
                  <a:pt x="168252" y="161925"/>
                  <a:pt x="164306" y="161925"/>
                </a:cubicBezTo>
                <a:lnTo>
                  <a:pt x="111919" y="161925"/>
                </a:lnTo>
                <a:cubicBezTo>
                  <a:pt x="107974" y="161925"/>
                  <a:pt x="104775" y="165124"/>
                  <a:pt x="104775" y="16906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26" name="Rectangle 25">
            <a:extLst>
              <a:ext uri="{FF2B5EF4-FFF2-40B4-BE49-F238E27FC236}">
                <a16:creationId xmlns:a16="http://schemas.microsoft.com/office/drawing/2014/main" id="{72B72507-3627-657C-9261-CD462CBADB52}"/>
              </a:ext>
            </a:extLst>
          </p:cNvPr>
          <p:cNvSpPr>
            <a:spLocks/>
          </p:cNvSpPr>
          <p:nvPr/>
        </p:nvSpPr>
        <p:spPr bwMode="auto">
          <a:xfrm>
            <a:off x="1502010" y="1203536"/>
            <a:ext cx="2326735" cy="86177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was the last upgrade to your server’s hardware? Does your organization have a server refresh cycle? </a:t>
            </a:r>
          </a:p>
        </p:txBody>
      </p:sp>
      <p:sp>
        <p:nvSpPr>
          <p:cNvPr id="13" name="Graphic 112" descr="Icon of an app window">
            <a:extLst>
              <a:ext uri="{FF2B5EF4-FFF2-40B4-BE49-F238E27FC236}">
                <a16:creationId xmlns:a16="http://schemas.microsoft.com/office/drawing/2014/main" id="{6BF660F2-3C07-02C3-59A9-B3E2FCDB6B88}"/>
              </a:ext>
            </a:extLst>
          </p:cNvPr>
          <p:cNvSpPr>
            <a:spLocks/>
          </p:cNvSpPr>
          <p:nvPr/>
        </p:nvSpPr>
        <p:spPr>
          <a:xfrm>
            <a:off x="4570249" y="1561522"/>
            <a:ext cx="262414" cy="262400"/>
          </a:xfrm>
          <a:custGeom>
            <a:avLst/>
            <a:gdLst>
              <a:gd name="connsiteX0" fmla="*/ 140494 w 171459"/>
              <a:gd name="connsiteY0" fmla="*/ 0 h 171450"/>
              <a:gd name="connsiteX1" fmla="*/ 142246 w 171459"/>
              <a:gd name="connsiteY1" fmla="*/ 48 h 171450"/>
              <a:gd name="connsiteX2" fmla="*/ 171412 w 171459"/>
              <a:gd name="connsiteY2" fmla="*/ 29194 h 171450"/>
              <a:gd name="connsiteX3" fmla="*/ 171460 w 171459"/>
              <a:gd name="connsiteY3" fmla="*/ 30956 h 171450"/>
              <a:gd name="connsiteX4" fmla="*/ 171460 w 171459"/>
              <a:gd name="connsiteY4" fmla="*/ 140494 h 171450"/>
              <a:gd name="connsiteX5" fmla="*/ 171412 w 171459"/>
              <a:gd name="connsiteY5" fmla="*/ 142246 h 171450"/>
              <a:gd name="connsiteX6" fmla="*/ 142265 w 171459"/>
              <a:gd name="connsiteY6" fmla="*/ 171393 h 171450"/>
              <a:gd name="connsiteX7" fmla="*/ 140494 w 171459"/>
              <a:gd name="connsiteY7" fmla="*/ 171450 h 171450"/>
              <a:gd name="connsiteX8" fmla="*/ 30956 w 171459"/>
              <a:gd name="connsiteY8" fmla="*/ 171450 h 171450"/>
              <a:gd name="connsiteX9" fmla="*/ 48 w 171459"/>
              <a:gd name="connsiteY9" fmla="*/ 142246 h 171450"/>
              <a:gd name="connsiteX10" fmla="*/ 0 w 171459"/>
              <a:gd name="connsiteY10" fmla="*/ 140494 h 171450"/>
              <a:gd name="connsiteX11" fmla="*/ 0 w 171459"/>
              <a:gd name="connsiteY11" fmla="*/ 30956 h 171450"/>
              <a:gd name="connsiteX12" fmla="*/ 29204 w 171459"/>
              <a:gd name="connsiteY12" fmla="*/ 48 h 171450"/>
              <a:gd name="connsiteX13" fmla="*/ 30956 w 171459"/>
              <a:gd name="connsiteY13" fmla="*/ 0 h 171450"/>
              <a:gd name="connsiteX14" fmla="*/ 140494 w 171459"/>
              <a:gd name="connsiteY14" fmla="*/ 0 h 171450"/>
              <a:gd name="connsiteX15" fmla="*/ 152400 w 171459"/>
              <a:gd name="connsiteY15" fmla="*/ 47625 h 171450"/>
              <a:gd name="connsiteX16" fmla="*/ 19060 w 171459"/>
              <a:gd name="connsiteY16" fmla="*/ 47625 h 171450"/>
              <a:gd name="connsiteX17" fmla="*/ 19050 w 171459"/>
              <a:gd name="connsiteY17" fmla="*/ 140494 h 171450"/>
              <a:gd name="connsiteX18" fmla="*/ 29737 w 171459"/>
              <a:gd name="connsiteY18" fmla="*/ 152343 h 171450"/>
              <a:gd name="connsiteX19" fmla="*/ 30956 w 171459"/>
              <a:gd name="connsiteY19" fmla="*/ 152400 h 171450"/>
              <a:gd name="connsiteX20" fmla="*/ 140503 w 171459"/>
              <a:gd name="connsiteY20" fmla="*/ 152400 h 171450"/>
              <a:gd name="connsiteX21" fmla="*/ 141722 w 171459"/>
              <a:gd name="connsiteY21" fmla="*/ 152343 h 171450"/>
              <a:gd name="connsiteX22" fmla="*/ 152352 w 171459"/>
              <a:gd name="connsiteY22" fmla="*/ 141713 h 171450"/>
              <a:gd name="connsiteX23" fmla="*/ 152400 w 171459"/>
              <a:gd name="connsiteY23" fmla="*/ 140494 h 171450"/>
              <a:gd name="connsiteX24" fmla="*/ 152400 w 171459"/>
              <a:gd name="connsiteY24" fmla="*/ 47625 h 171450"/>
              <a:gd name="connsiteX25" fmla="*/ 69056 w 171459"/>
              <a:gd name="connsiteY25" fmla="*/ 61913 h 171450"/>
              <a:gd name="connsiteX26" fmla="*/ 76133 w 171459"/>
              <a:gd name="connsiteY26" fmla="*/ 68085 h 171450"/>
              <a:gd name="connsiteX27" fmla="*/ 76200 w 171459"/>
              <a:gd name="connsiteY27" fmla="*/ 69056 h 171450"/>
              <a:gd name="connsiteX28" fmla="*/ 76200 w 171459"/>
              <a:gd name="connsiteY28" fmla="*/ 135731 h 171450"/>
              <a:gd name="connsiteX29" fmla="*/ 70028 w 171459"/>
              <a:gd name="connsiteY29" fmla="*/ 142808 h 171450"/>
              <a:gd name="connsiteX30" fmla="*/ 69056 w 171459"/>
              <a:gd name="connsiteY30" fmla="*/ 142875 h 171450"/>
              <a:gd name="connsiteX31" fmla="*/ 35719 w 171459"/>
              <a:gd name="connsiteY31" fmla="*/ 142875 h 171450"/>
              <a:gd name="connsiteX32" fmla="*/ 28642 w 171459"/>
              <a:gd name="connsiteY32" fmla="*/ 136703 h 171450"/>
              <a:gd name="connsiteX33" fmla="*/ 28575 w 171459"/>
              <a:gd name="connsiteY33" fmla="*/ 135731 h 171450"/>
              <a:gd name="connsiteX34" fmla="*/ 28575 w 171459"/>
              <a:gd name="connsiteY34" fmla="*/ 69056 h 171450"/>
              <a:gd name="connsiteX35" fmla="*/ 34747 w 171459"/>
              <a:gd name="connsiteY35" fmla="*/ 61979 h 171450"/>
              <a:gd name="connsiteX36" fmla="*/ 35719 w 171459"/>
              <a:gd name="connsiteY36" fmla="*/ 61913 h 171450"/>
              <a:gd name="connsiteX37" fmla="*/ 69056 w 171459"/>
              <a:gd name="connsiteY37" fmla="*/ 61913 h 171450"/>
              <a:gd name="connsiteX38" fmla="*/ 61913 w 171459"/>
              <a:gd name="connsiteY38" fmla="*/ 76200 h 171450"/>
              <a:gd name="connsiteX39" fmla="*/ 42863 w 171459"/>
              <a:gd name="connsiteY39" fmla="*/ 76200 h 171450"/>
              <a:gd name="connsiteX40" fmla="*/ 42863 w 171459"/>
              <a:gd name="connsiteY40" fmla="*/ 128588 h 171450"/>
              <a:gd name="connsiteX41" fmla="*/ 61913 w 171459"/>
              <a:gd name="connsiteY41" fmla="*/ 128588 h 171450"/>
              <a:gd name="connsiteX42" fmla="*/ 61913 w 171459"/>
              <a:gd name="connsiteY42" fmla="*/ 76200 h 171450"/>
              <a:gd name="connsiteX43" fmla="*/ 126206 w 171459"/>
              <a:gd name="connsiteY43" fmla="*/ 90516 h 171450"/>
              <a:gd name="connsiteX44" fmla="*/ 133348 w 171459"/>
              <a:gd name="connsiteY44" fmla="*/ 97662 h 171450"/>
              <a:gd name="connsiteX45" fmla="*/ 127178 w 171459"/>
              <a:gd name="connsiteY45" fmla="*/ 104737 h 171450"/>
              <a:gd name="connsiteX46" fmla="*/ 126206 w 171459"/>
              <a:gd name="connsiteY46" fmla="*/ 104804 h 171450"/>
              <a:gd name="connsiteX47" fmla="*/ 92907 w 171459"/>
              <a:gd name="connsiteY47" fmla="*/ 104804 h 171450"/>
              <a:gd name="connsiteX48" fmla="*/ 85775 w 171459"/>
              <a:gd name="connsiteY48" fmla="*/ 97648 h 171450"/>
              <a:gd name="connsiteX49" fmla="*/ 91945 w 171459"/>
              <a:gd name="connsiteY49" fmla="*/ 90583 h 171450"/>
              <a:gd name="connsiteX50" fmla="*/ 92907 w 171459"/>
              <a:gd name="connsiteY50" fmla="*/ 90516 h 171450"/>
              <a:gd name="connsiteX51" fmla="*/ 126206 w 171459"/>
              <a:gd name="connsiteY51" fmla="*/ 90516 h 171450"/>
              <a:gd name="connsiteX52" fmla="*/ 135731 w 171459"/>
              <a:gd name="connsiteY52" fmla="*/ 61913 h 171450"/>
              <a:gd name="connsiteX53" fmla="*/ 142873 w 171459"/>
              <a:gd name="connsiteY53" fmla="*/ 69058 h 171450"/>
              <a:gd name="connsiteX54" fmla="*/ 136703 w 171459"/>
              <a:gd name="connsiteY54" fmla="*/ 76133 h 171450"/>
              <a:gd name="connsiteX55" fmla="*/ 135731 w 171459"/>
              <a:gd name="connsiteY55" fmla="*/ 76200 h 171450"/>
              <a:gd name="connsiteX56" fmla="*/ 92907 w 171459"/>
              <a:gd name="connsiteY56" fmla="*/ 76200 h 171450"/>
              <a:gd name="connsiteX57" fmla="*/ 85775 w 171459"/>
              <a:gd name="connsiteY57" fmla="*/ 69045 h 171450"/>
              <a:gd name="connsiteX58" fmla="*/ 91945 w 171459"/>
              <a:gd name="connsiteY58" fmla="*/ 61979 h 171450"/>
              <a:gd name="connsiteX59" fmla="*/ 92907 w 171459"/>
              <a:gd name="connsiteY59" fmla="*/ 61913 h 171450"/>
              <a:gd name="connsiteX60" fmla="*/ 135731 w 171459"/>
              <a:gd name="connsiteY60" fmla="*/ 61913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1459" h="171450">
                <a:moveTo>
                  <a:pt x="140494" y="0"/>
                </a:moveTo>
                <a:lnTo>
                  <a:pt x="142246" y="48"/>
                </a:lnTo>
                <a:cubicBezTo>
                  <a:pt x="157965" y="933"/>
                  <a:pt x="170517" y="13476"/>
                  <a:pt x="171412" y="29194"/>
                </a:cubicBezTo>
                <a:lnTo>
                  <a:pt x="171460" y="30956"/>
                </a:lnTo>
                <a:lnTo>
                  <a:pt x="171460" y="140494"/>
                </a:lnTo>
                <a:lnTo>
                  <a:pt x="171412" y="142246"/>
                </a:lnTo>
                <a:cubicBezTo>
                  <a:pt x="170518" y="157958"/>
                  <a:pt x="157977" y="170498"/>
                  <a:pt x="142265" y="171393"/>
                </a:cubicBezTo>
                <a:lnTo>
                  <a:pt x="140494" y="171450"/>
                </a:lnTo>
                <a:lnTo>
                  <a:pt x="30956" y="171450"/>
                </a:lnTo>
                <a:cubicBezTo>
                  <a:pt x="14540" y="171451"/>
                  <a:pt x="977" y="158637"/>
                  <a:pt x="48" y="142246"/>
                </a:cubicBezTo>
                <a:lnTo>
                  <a:pt x="0" y="140494"/>
                </a:lnTo>
                <a:lnTo>
                  <a:pt x="0" y="30956"/>
                </a:lnTo>
                <a:cubicBezTo>
                  <a:pt x="-1" y="14540"/>
                  <a:pt x="12813" y="977"/>
                  <a:pt x="29204" y="48"/>
                </a:cubicBezTo>
                <a:lnTo>
                  <a:pt x="30956" y="0"/>
                </a:lnTo>
                <a:lnTo>
                  <a:pt x="140494" y="0"/>
                </a:lnTo>
                <a:close/>
                <a:moveTo>
                  <a:pt x="152400" y="47625"/>
                </a:moveTo>
                <a:lnTo>
                  <a:pt x="19060" y="47625"/>
                </a:lnTo>
                <a:lnTo>
                  <a:pt x="19050" y="140494"/>
                </a:lnTo>
                <a:cubicBezTo>
                  <a:pt x="19050" y="146656"/>
                  <a:pt x="23736" y="151733"/>
                  <a:pt x="29737" y="152343"/>
                </a:cubicBezTo>
                <a:lnTo>
                  <a:pt x="30956" y="152400"/>
                </a:lnTo>
                <a:lnTo>
                  <a:pt x="140503" y="152400"/>
                </a:lnTo>
                <a:lnTo>
                  <a:pt x="141722" y="152343"/>
                </a:lnTo>
                <a:cubicBezTo>
                  <a:pt x="147337" y="151768"/>
                  <a:pt x="151777" y="147328"/>
                  <a:pt x="152352" y="141713"/>
                </a:cubicBezTo>
                <a:lnTo>
                  <a:pt x="152400" y="140494"/>
                </a:lnTo>
                <a:lnTo>
                  <a:pt x="152400" y="47625"/>
                </a:lnTo>
                <a:close/>
                <a:moveTo>
                  <a:pt x="69056" y="61913"/>
                </a:moveTo>
                <a:cubicBezTo>
                  <a:pt x="72626" y="61913"/>
                  <a:pt x="75648" y="64548"/>
                  <a:pt x="76133" y="68085"/>
                </a:cubicBezTo>
                <a:lnTo>
                  <a:pt x="76200" y="69056"/>
                </a:lnTo>
                <a:lnTo>
                  <a:pt x="76200" y="135731"/>
                </a:lnTo>
                <a:cubicBezTo>
                  <a:pt x="76200" y="139301"/>
                  <a:pt x="73564" y="142323"/>
                  <a:pt x="70028" y="142808"/>
                </a:cubicBezTo>
                <a:lnTo>
                  <a:pt x="69056" y="142875"/>
                </a:lnTo>
                <a:lnTo>
                  <a:pt x="35719" y="142875"/>
                </a:lnTo>
                <a:cubicBezTo>
                  <a:pt x="32149" y="142875"/>
                  <a:pt x="29127" y="140239"/>
                  <a:pt x="28642" y="136703"/>
                </a:cubicBezTo>
                <a:lnTo>
                  <a:pt x="28575" y="135731"/>
                </a:lnTo>
                <a:lnTo>
                  <a:pt x="28575" y="69056"/>
                </a:lnTo>
                <a:cubicBezTo>
                  <a:pt x="28575" y="65486"/>
                  <a:pt x="31211" y="62465"/>
                  <a:pt x="34747" y="61979"/>
                </a:cubicBezTo>
                <a:lnTo>
                  <a:pt x="35719" y="61913"/>
                </a:lnTo>
                <a:lnTo>
                  <a:pt x="69056" y="61913"/>
                </a:lnTo>
                <a:close/>
                <a:moveTo>
                  <a:pt x="61913" y="76200"/>
                </a:moveTo>
                <a:lnTo>
                  <a:pt x="42863" y="76200"/>
                </a:lnTo>
                <a:lnTo>
                  <a:pt x="42863" y="128588"/>
                </a:lnTo>
                <a:lnTo>
                  <a:pt x="61913" y="128588"/>
                </a:lnTo>
                <a:lnTo>
                  <a:pt x="61913" y="76200"/>
                </a:lnTo>
                <a:close/>
                <a:moveTo>
                  <a:pt x="126206" y="90516"/>
                </a:moveTo>
                <a:cubicBezTo>
                  <a:pt x="130152" y="90517"/>
                  <a:pt x="133349" y="93716"/>
                  <a:pt x="133348" y="97662"/>
                </a:cubicBezTo>
                <a:cubicBezTo>
                  <a:pt x="133347" y="101231"/>
                  <a:pt x="130713" y="104250"/>
                  <a:pt x="127178" y="104737"/>
                </a:cubicBezTo>
                <a:lnTo>
                  <a:pt x="126206" y="104804"/>
                </a:lnTo>
                <a:lnTo>
                  <a:pt x="92907" y="104804"/>
                </a:lnTo>
                <a:cubicBezTo>
                  <a:pt x="88962" y="104797"/>
                  <a:pt x="85768" y="101594"/>
                  <a:pt x="85775" y="97648"/>
                </a:cubicBezTo>
                <a:cubicBezTo>
                  <a:pt x="85780" y="94083"/>
                  <a:pt x="88413" y="91069"/>
                  <a:pt x="91945" y="90583"/>
                </a:cubicBezTo>
                <a:lnTo>
                  <a:pt x="92907" y="90516"/>
                </a:lnTo>
                <a:lnTo>
                  <a:pt x="126206" y="90516"/>
                </a:lnTo>
                <a:close/>
                <a:moveTo>
                  <a:pt x="135731" y="61913"/>
                </a:moveTo>
                <a:cubicBezTo>
                  <a:pt x="139677" y="61914"/>
                  <a:pt x="142874" y="65113"/>
                  <a:pt x="142873" y="69058"/>
                </a:cubicBezTo>
                <a:cubicBezTo>
                  <a:pt x="142872" y="72627"/>
                  <a:pt x="140238" y="75647"/>
                  <a:pt x="136703" y="76133"/>
                </a:cubicBezTo>
                <a:lnTo>
                  <a:pt x="135731" y="76200"/>
                </a:lnTo>
                <a:lnTo>
                  <a:pt x="92907" y="76200"/>
                </a:lnTo>
                <a:cubicBezTo>
                  <a:pt x="88962" y="76193"/>
                  <a:pt x="85768" y="72990"/>
                  <a:pt x="85775" y="69045"/>
                </a:cubicBezTo>
                <a:cubicBezTo>
                  <a:pt x="85780" y="65480"/>
                  <a:pt x="88413" y="62465"/>
                  <a:pt x="91945" y="61979"/>
                </a:cubicBezTo>
                <a:lnTo>
                  <a:pt x="92907" y="61913"/>
                </a:lnTo>
                <a:lnTo>
                  <a:pt x="135731" y="61913"/>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14" name="TextBox 13">
            <a:extLst>
              <a:ext uri="{FF2B5EF4-FFF2-40B4-BE49-F238E27FC236}">
                <a16:creationId xmlns:a16="http://schemas.microsoft.com/office/drawing/2014/main" id="{57AB06FC-EE8A-C6EB-DE1B-2EFFA597F7FC}"/>
              </a:ext>
            </a:extLst>
          </p:cNvPr>
          <p:cNvSpPr txBox="1"/>
          <p:nvPr/>
        </p:nvSpPr>
        <p:spPr>
          <a:xfrm>
            <a:off x="5157517" y="1311258"/>
            <a:ext cx="2426752" cy="646331"/>
          </a:xfrm>
          <a:prstGeom prst="rect">
            <a:avLst/>
          </a:prstGeom>
          <a:noFill/>
        </p:spPr>
        <p:txBody>
          <a:bodyPr wrap="square" lIns="0" tIns="0" rIns="0" bIns="0">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Does your existing server infrastructure include any version of Windows Server? </a:t>
            </a:r>
          </a:p>
        </p:txBody>
      </p:sp>
      <p:sp>
        <p:nvSpPr>
          <p:cNvPr id="15" name="Graphic 7" descr="Icon of a cylinder with a power plug showing an A to B connection">
            <a:extLst>
              <a:ext uri="{FF2B5EF4-FFF2-40B4-BE49-F238E27FC236}">
                <a16:creationId xmlns:a16="http://schemas.microsoft.com/office/drawing/2014/main" id="{07DCD7EF-22A5-2C0D-9BB0-6C027176A199}"/>
              </a:ext>
            </a:extLst>
          </p:cNvPr>
          <p:cNvSpPr>
            <a:spLocks/>
          </p:cNvSpPr>
          <p:nvPr/>
        </p:nvSpPr>
        <p:spPr>
          <a:xfrm>
            <a:off x="8204588" y="1542173"/>
            <a:ext cx="264298" cy="301098"/>
          </a:xfrm>
          <a:custGeom>
            <a:avLst/>
            <a:gdLst>
              <a:gd name="connsiteX0" fmla="*/ 76200 w 180975"/>
              <a:gd name="connsiteY0" fmla="*/ 76200 h 190500"/>
              <a:gd name="connsiteX1" fmla="*/ 152400 w 180975"/>
              <a:gd name="connsiteY1" fmla="*/ 38100 h 190500"/>
              <a:gd name="connsiteX2" fmla="*/ 76200 w 180975"/>
              <a:gd name="connsiteY2" fmla="*/ 0 h 190500"/>
              <a:gd name="connsiteX3" fmla="*/ 0 w 180975"/>
              <a:gd name="connsiteY3" fmla="*/ 38100 h 190500"/>
              <a:gd name="connsiteX4" fmla="*/ 76200 w 180975"/>
              <a:gd name="connsiteY4" fmla="*/ 76200 h 190500"/>
              <a:gd name="connsiteX5" fmla="*/ 136474 w 180975"/>
              <a:gd name="connsiteY5" fmla="*/ 77819 h 190500"/>
              <a:gd name="connsiteX6" fmla="*/ 152400 w 180975"/>
              <a:gd name="connsiteY6" fmla="*/ 67180 h 190500"/>
              <a:gd name="connsiteX7" fmla="*/ 152400 w 180975"/>
              <a:gd name="connsiteY7" fmla="*/ 105337 h 190500"/>
              <a:gd name="connsiteX8" fmla="*/ 145256 w 180975"/>
              <a:gd name="connsiteY8" fmla="*/ 104775 h 190500"/>
              <a:gd name="connsiteX9" fmla="*/ 111919 w 180975"/>
              <a:gd name="connsiteY9" fmla="*/ 104775 h 190500"/>
              <a:gd name="connsiteX10" fmla="*/ 66666 w 180975"/>
              <a:gd name="connsiteY10" fmla="*/ 150010 h 190500"/>
              <a:gd name="connsiteX11" fmla="*/ 90421 w 180975"/>
              <a:gd name="connsiteY11" fmla="*/ 189833 h 190500"/>
              <a:gd name="connsiteX12" fmla="*/ 76200 w 180975"/>
              <a:gd name="connsiteY12" fmla="*/ 190500 h 190500"/>
              <a:gd name="connsiteX13" fmla="*/ 0 w 180975"/>
              <a:gd name="connsiteY13" fmla="*/ 152400 h 190500"/>
              <a:gd name="connsiteX14" fmla="*/ 0 w 180975"/>
              <a:gd name="connsiteY14" fmla="*/ 67180 h 190500"/>
              <a:gd name="connsiteX15" fmla="*/ 15926 w 180975"/>
              <a:gd name="connsiteY15" fmla="*/ 77819 h 190500"/>
              <a:gd name="connsiteX16" fmla="*/ 76200 w 180975"/>
              <a:gd name="connsiteY16" fmla="*/ 90488 h 190500"/>
              <a:gd name="connsiteX17" fmla="*/ 136474 w 180975"/>
              <a:gd name="connsiteY17" fmla="*/ 77819 h 190500"/>
              <a:gd name="connsiteX18" fmla="*/ 180975 w 180975"/>
              <a:gd name="connsiteY18" fmla="*/ 150019 h 190500"/>
              <a:gd name="connsiteX19" fmla="*/ 145256 w 180975"/>
              <a:gd name="connsiteY19" fmla="*/ 114300 h 190500"/>
              <a:gd name="connsiteX20" fmla="*/ 144285 w 180975"/>
              <a:gd name="connsiteY20" fmla="*/ 114367 h 190500"/>
              <a:gd name="connsiteX21" fmla="*/ 138181 w 180975"/>
              <a:gd name="connsiteY21" fmla="*/ 122417 h 190500"/>
              <a:gd name="connsiteX22" fmla="*/ 145256 w 180975"/>
              <a:gd name="connsiteY22" fmla="*/ 128588 h 190500"/>
              <a:gd name="connsiteX23" fmla="*/ 146723 w 180975"/>
              <a:gd name="connsiteY23" fmla="*/ 128635 h 190500"/>
              <a:gd name="connsiteX24" fmla="*/ 166679 w 180975"/>
              <a:gd name="connsiteY24" fmla="*/ 151447 h 190500"/>
              <a:gd name="connsiteX25" fmla="*/ 145256 w 180975"/>
              <a:gd name="connsiteY25" fmla="*/ 171450 h 190500"/>
              <a:gd name="connsiteX26" fmla="*/ 145228 w 180975"/>
              <a:gd name="connsiteY26" fmla="*/ 171498 h 190500"/>
              <a:gd name="connsiteX27" fmla="*/ 144256 w 180975"/>
              <a:gd name="connsiteY27" fmla="*/ 171564 h 190500"/>
              <a:gd name="connsiteX28" fmla="*/ 138151 w 180975"/>
              <a:gd name="connsiteY28" fmla="*/ 179614 h 190500"/>
              <a:gd name="connsiteX29" fmla="*/ 145285 w 180975"/>
              <a:gd name="connsiteY29" fmla="*/ 185785 h 190500"/>
              <a:gd name="connsiteX30" fmla="*/ 145285 w 180975"/>
              <a:gd name="connsiteY30" fmla="*/ 185738 h 190500"/>
              <a:gd name="connsiteX31" fmla="*/ 147190 w 180975"/>
              <a:gd name="connsiteY31" fmla="*/ 185690 h 190500"/>
              <a:gd name="connsiteX32" fmla="*/ 180975 w 180975"/>
              <a:gd name="connsiteY32" fmla="*/ 150019 h 190500"/>
              <a:gd name="connsiteX33" fmla="*/ 119063 w 180975"/>
              <a:gd name="connsiteY33" fmla="*/ 121444 h 190500"/>
              <a:gd name="connsiteX34" fmla="*/ 111919 w 180975"/>
              <a:gd name="connsiteY34" fmla="*/ 114300 h 190500"/>
              <a:gd name="connsiteX35" fmla="*/ 110014 w 180975"/>
              <a:gd name="connsiteY35" fmla="*/ 114348 h 190500"/>
              <a:gd name="connsiteX36" fmla="*/ 76186 w 180975"/>
              <a:gd name="connsiteY36" fmla="*/ 151862 h 190500"/>
              <a:gd name="connsiteX37" fmla="*/ 111919 w 180975"/>
              <a:gd name="connsiteY37" fmla="*/ 185738 h 190500"/>
              <a:gd name="connsiteX38" fmla="*/ 112890 w 180975"/>
              <a:gd name="connsiteY38" fmla="*/ 185671 h 190500"/>
              <a:gd name="connsiteX39" fmla="*/ 118994 w 180975"/>
              <a:gd name="connsiteY39" fmla="*/ 177620 h 190500"/>
              <a:gd name="connsiteX40" fmla="*/ 111919 w 180975"/>
              <a:gd name="connsiteY40" fmla="*/ 171450 h 190500"/>
              <a:gd name="connsiteX41" fmla="*/ 110452 w 180975"/>
              <a:gd name="connsiteY41" fmla="*/ 171402 h 190500"/>
              <a:gd name="connsiteX42" fmla="*/ 90496 w 180975"/>
              <a:gd name="connsiteY42" fmla="*/ 148591 h 190500"/>
              <a:gd name="connsiteX43" fmla="*/ 111919 w 180975"/>
              <a:gd name="connsiteY43" fmla="*/ 128588 h 190500"/>
              <a:gd name="connsiteX44" fmla="*/ 112890 w 180975"/>
              <a:gd name="connsiteY44" fmla="*/ 128521 h 190500"/>
              <a:gd name="connsiteX45" fmla="*/ 119063 w 180975"/>
              <a:gd name="connsiteY45" fmla="*/ 121444 h 190500"/>
              <a:gd name="connsiteX46" fmla="*/ 152400 w 180975"/>
              <a:gd name="connsiteY46" fmla="*/ 150019 h 190500"/>
              <a:gd name="connsiteX47" fmla="*/ 145256 w 180975"/>
              <a:gd name="connsiteY47" fmla="*/ 142875 h 190500"/>
              <a:gd name="connsiteX48" fmla="*/ 111919 w 180975"/>
              <a:gd name="connsiteY48" fmla="*/ 142875 h 190500"/>
              <a:gd name="connsiteX49" fmla="*/ 110947 w 180975"/>
              <a:gd name="connsiteY49" fmla="*/ 142942 h 190500"/>
              <a:gd name="connsiteX50" fmla="*/ 104844 w 180975"/>
              <a:gd name="connsiteY50" fmla="*/ 150992 h 190500"/>
              <a:gd name="connsiteX51" fmla="*/ 111919 w 180975"/>
              <a:gd name="connsiteY51" fmla="*/ 157163 h 190500"/>
              <a:gd name="connsiteX52" fmla="*/ 145256 w 180975"/>
              <a:gd name="connsiteY52" fmla="*/ 157163 h 190500"/>
              <a:gd name="connsiteX53" fmla="*/ 146228 w 180975"/>
              <a:gd name="connsiteY53" fmla="*/ 157096 h 190500"/>
              <a:gd name="connsiteX54" fmla="*/ 152400 w 180975"/>
              <a:gd name="connsiteY54" fmla="*/ 15001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0975" h="190500">
                <a:moveTo>
                  <a:pt x="76200" y="76200"/>
                </a:moveTo>
                <a:cubicBezTo>
                  <a:pt x="118281" y="76200"/>
                  <a:pt x="152400" y="59150"/>
                  <a:pt x="152400" y="38100"/>
                </a:cubicBezTo>
                <a:cubicBezTo>
                  <a:pt x="152400" y="17050"/>
                  <a:pt x="118281" y="0"/>
                  <a:pt x="76200" y="0"/>
                </a:cubicBezTo>
                <a:cubicBezTo>
                  <a:pt x="34119" y="0"/>
                  <a:pt x="0" y="17050"/>
                  <a:pt x="0" y="38100"/>
                </a:cubicBezTo>
                <a:cubicBezTo>
                  <a:pt x="0" y="59150"/>
                  <a:pt x="34119" y="76200"/>
                  <a:pt x="76200" y="76200"/>
                </a:cubicBezTo>
                <a:close/>
                <a:moveTo>
                  <a:pt x="136474" y="77819"/>
                </a:moveTo>
                <a:cubicBezTo>
                  <a:pt x="142230" y="74993"/>
                  <a:pt x="147585" y="71415"/>
                  <a:pt x="152400" y="67180"/>
                </a:cubicBezTo>
                <a:lnTo>
                  <a:pt x="152400" y="105337"/>
                </a:lnTo>
                <a:cubicBezTo>
                  <a:pt x="150037" y="104963"/>
                  <a:pt x="147649" y="104774"/>
                  <a:pt x="145256" y="104775"/>
                </a:cubicBezTo>
                <a:lnTo>
                  <a:pt x="111919" y="104775"/>
                </a:lnTo>
                <a:cubicBezTo>
                  <a:pt x="86931" y="104770"/>
                  <a:pt x="66671" y="125023"/>
                  <a:pt x="66666" y="150010"/>
                </a:cubicBezTo>
                <a:cubicBezTo>
                  <a:pt x="66664" y="166642"/>
                  <a:pt x="75786" y="181934"/>
                  <a:pt x="90421" y="189833"/>
                </a:cubicBezTo>
                <a:cubicBezTo>
                  <a:pt x="85811" y="190271"/>
                  <a:pt x="81058" y="190500"/>
                  <a:pt x="76200" y="190500"/>
                </a:cubicBezTo>
                <a:cubicBezTo>
                  <a:pt x="34119" y="190500"/>
                  <a:pt x="0" y="173450"/>
                  <a:pt x="0" y="152400"/>
                </a:cubicBezTo>
                <a:lnTo>
                  <a:pt x="0" y="67180"/>
                </a:lnTo>
                <a:cubicBezTo>
                  <a:pt x="4815" y="71415"/>
                  <a:pt x="10170" y="74993"/>
                  <a:pt x="15926" y="77819"/>
                </a:cubicBezTo>
                <a:cubicBezTo>
                  <a:pt x="32099" y="85896"/>
                  <a:pt x="53416" y="90488"/>
                  <a:pt x="76200" y="90488"/>
                </a:cubicBezTo>
                <a:cubicBezTo>
                  <a:pt x="98984" y="90488"/>
                  <a:pt x="120301" y="85896"/>
                  <a:pt x="136474" y="77819"/>
                </a:cubicBezTo>
                <a:close/>
                <a:moveTo>
                  <a:pt x="180975" y="150019"/>
                </a:moveTo>
                <a:cubicBezTo>
                  <a:pt x="180975" y="130292"/>
                  <a:pt x="164983" y="114300"/>
                  <a:pt x="145256" y="114300"/>
                </a:cubicBezTo>
                <a:lnTo>
                  <a:pt x="144285" y="114367"/>
                </a:lnTo>
                <a:cubicBezTo>
                  <a:pt x="140377" y="114905"/>
                  <a:pt x="137644" y="118509"/>
                  <a:pt x="138181" y="122417"/>
                </a:cubicBezTo>
                <a:cubicBezTo>
                  <a:pt x="138668" y="125953"/>
                  <a:pt x="141688" y="128587"/>
                  <a:pt x="145256" y="128588"/>
                </a:cubicBezTo>
                <a:lnTo>
                  <a:pt x="146723" y="128635"/>
                </a:lnTo>
                <a:cubicBezTo>
                  <a:pt x="158533" y="129424"/>
                  <a:pt x="167468" y="139637"/>
                  <a:pt x="166679" y="151447"/>
                </a:cubicBezTo>
                <a:cubicBezTo>
                  <a:pt x="165926" y="162718"/>
                  <a:pt x="156554" y="171471"/>
                  <a:pt x="145256" y="171450"/>
                </a:cubicBezTo>
                <a:lnTo>
                  <a:pt x="145228" y="171498"/>
                </a:lnTo>
                <a:lnTo>
                  <a:pt x="144256" y="171564"/>
                </a:lnTo>
                <a:cubicBezTo>
                  <a:pt x="140347" y="172102"/>
                  <a:pt x="137614" y="175705"/>
                  <a:pt x="138151" y="179614"/>
                </a:cubicBezTo>
                <a:cubicBezTo>
                  <a:pt x="138639" y="183171"/>
                  <a:pt x="141694" y="185814"/>
                  <a:pt x="145285" y="185785"/>
                </a:cubicBezTo>
                <a:lnTo>
                  <a:pt x="145285" y="185738"/>
                </a:lnTo>
                <a:lnTo>
                  <a:pt x="147190" y="185690"/>
                </a:lnTo>
                <a:cubicBezTo>
                  <a:pt x="166140" y="184662"/>
                  <a:pt x="180978" y="168996"/>
                  <a:pt x="180975" y="150019"/>
                </a:cubicBezTo>
                <a:close/>
                <a:moveTo>
                  <a:pt x="119063" y="121444"/>
                </a:moveTo>
                <a:cubicBezTo>
                  <a:pt x="119063" y="117499"/>
                  <a:pt x="115864" y="114300"/>
                  <a:pt x="111919" y="114300"/>
                </a:cubicBezTo>
                <a:lnTo>
                  <a:pt x="110014" y="114348"/>
                </a:lnTo>
                <a:cubicBezTo>
                  <a:pt x="90313" y="115366"/>
                  <a:pt x="75167" y="132161"/>
                  <a:pt x="76186" y="151862"/>
                </a:cubicBezTo>
                <a:cubicBezTo>
                  <a:pt x="77168" y="170871"/>
                  <a:pt x="92884" y="185771"/>
                  <a:pt x="111919" y="185738"/>
                </a:cubicBezTo>
                <a:lnTo>
                  <a:pt x="112890" y="185671"/>
                </a:lnTo>
                <a:cubicBezTo>
                  <a:pt x="116798" y="185133"/>
                  <a:pt x="119531" y="181528"/>
                  <a:pt x="118994" y="177620"/>
                </a:cubicBezTo>
                <a:cubicBezTo>
                  <a:pt x="118507" y="174085"/>
                  <a:pt x="115487" y="171451"/>
                  <a:pt x="111919" y="171450"/>
                </a:cubicBezTo>
                <a:lnTo>
                  <a:pt x="110452" y="171402"/>
                </a:lnTo>
                <a:cubicBezTo>
                  <a:pt x="98642" y="170614"/>
                  <a:pt x="89707" y="160401"/>
                  <a:pt x="90496" y="148591"/>
                </a:cubicBezTo>
                <a:cubicBezTo>
                  <a:pt x="91249" y="137319"/>
                  <a:pt x="100621" y="128567"/>
                  <a:pt x="111919" y="128588"/>
                </a:cubicBezTo>
                <a:lnTo>
                  <a:pt x="112890" y="128521"/>
                </a:lnTo>
                <a:cubicBezTo>
                  <a:pt x="116427" y="128035"/>
                  <a:pt x="119063" y="125014"/>
                  <a:pt x="119063" y="121444"/>
                </a:cubicBezTo>
                <a:close/>
                <a:moveTo>
                  <a:pt x="152400" y="150019"/>
                </a:moveTo>
                <a:cubicBezTo>
                  <a:pt x="152400" y="146074"/>
                  <a:pt x="149202" y="142875"/>
                  <a:pt x="145256" y="142875"/>
                </a:cubicBezTo>
                <a:lnTo>
                  <a:pt x="111919" y="142875"/>
                </a:lnTo>
                <a:lnTo>
                  <a:pt x="110947" y="142942"/>
                </a:lnTo>
                <a:cubicBezTo>
                  <a:pt x="107039" y="143480"/>
                  <a:pt x="104306" y="147084"/>
                  <a:pt x="104844" y="150992"/>
                </a:cubicBezTo>
                <a:cubicBezTo>
                  <a:pt x="105330" y="154528"/>
                  <a:pt x="108351" y="157162"/>
                  <a:pt x="111919" y="157163"/>
                </a:cubicBezTo>
                <a:lnTo>
                  <a:pt x="145256" y="157163"/>
                </a:lnTo>
                <a:lnTo>
                  <a:pt x="146228" y="157096"/>
                </a:lnTo>
                <a:cubicBezTo>
                  <a:pt x="149764" y="156610"/>
                  <a:pt x="152400" y="153589"/>
                  <a:pt x="152400" y="15001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24" name="Rectangle 23">
            <a:extLst>
              <a:ext uri="{FF2B5EF4-FFF2-40B4-BE49-F238E27FC236}">
                <a16:creationId xmlns:a16="http://schemas.microsoft.com/office/drawing/2014/main" id="{11BDD39E-B2D2-7F76-FDD4-C6C6DA5E8124}"/>
              </a:ext>
            </a:extLst>
          </p:cNvPr>
          <p:cNvSpPr>
            <a:spLocks/>
          </p:cNvSpPr>
          <p:nvPr/>
        </p:nvSpPr>
        <p:spPr bwMode="auto">
          <a:xfrm>
            <a:off x="8812741" y="1203536"/>
            <a:ext cx="2542377" cy="86177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version are you using?</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Approximately how many servers (physical and virtual) are you running?</a:t>
            </a:r>
          </a:p>
        </p:txBody>
      </p:sp>
      <p:graphicFrame>
        <p:nvGraphicFramePr>
          <p:cNvPr id="68" name="Table 67">
            <a:extLst>
              <a:ext uri="{FF2B5EF4-FFF2-40B4-BE49-F238E27FC236}">
                <a16:creationId xmlns:a16="http://schemas.microsoft.com/office/drawing/2014/main" id="{F5E84100-BCFF-60DA-9A20-94CF5A81261D}"/>
              </a:ext>
            </a:extLst>
          </p:cNvPr>
          <p:cNvGraphicFramePr>
            <a:graphicFrameLocks noGrp="1"/>
          </p:cNvGraphicFramePr>
          <p:nvPr>
            <p:extLst>
              <p:ext uri="{D42A27DB-BD31-4B8C-83A1-F6EECF244321}">
                <p14:modId xmlns:p14="http://schemas.microsoft.com/office/powerpoint/2010/main" val="323162931"/>
              </p:ext>
            </p:extLst>
          </p:nvPr>
        </p:nvGraphicFramePr>
        <p:xfrm>
          <a:off x="662142" y="2231571"/>
          <a:ext cx="10867715" cy="3932084"/>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548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298254">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Awareness of aging hardware and software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Currently using outdated operating systems and aging infrastructures, running Windows Server 2012 or 2016</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to stay competitive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Interest in updating technology</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Need for upgraded capabilities</a:t>
                      </a: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Running workloads on aging Windows Server editions leaves businesses vulnerable to increasingly sophisticated security attacks and lacks the modern capabilities to proactively protect and monitor the environment and data.</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Many companies use their server technology until it fails. This exposes the company to many security risks, as outdated, unsupported technology does not address the latest security threats. </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The latest hardware and software can transform legacy IT environments with modern, innovative, and cloud-ready technologies.</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Purchasing new server hardware and running Windows Server 2025 opens the door for your business to modernize your on-premises infrastructures while gaining many of the performance, security, and innovation benefits of the cloud.</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Get the capabilities and performance you need, with a range of edition and licensing options for SMBs to select from—all the way up to unlimited virtual machines with the Datacenter edition.</a:t>
                      </a: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20" name="Graphic 25">
            <a:hlinkClick r:id="rId3" action="ppaction://hlinksldjump"/>
            <a:extLst>
              <a:ext uri="{FF2B5EF4-FFF2-40B4-BE49-F238E27FC236}">
                <a16:creationId xmlns:a16="http://schemas.microsoft.com/office/drawing/2014/main" id="{1EBF1314-72D0-7A50-AC60-3AEE5B147594}"/>
              </a:ext>
            </a:extLst>
          </p:cNvPr>
          <p:cNvSpPr/>
          <p:nvPr/>
        </p:nvSpPr>
        <p:spPr>
          <a:xfrm>
            <a:off x="3677443" y="6382146"/>
            <a:ext cx="1257336" cy="253026"/>
          </a:xfrm>
          <a:prstGeom prst="roundRect">
            <a:avLst>
              <a:gd name="adj" fmla="val 49041"/>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Preparation</a:t>
            </a:r>
          </a:p>
        </p:txBody>
      </p:sp>
      <p:sp>
        <p:nvSpPr>
          <p:cNvPr id="19" name="Rectangle: Rounded Corners 18">
            <a:hlinkClick r:id="rId4" action="ppaction://hlinksldjump"/>
            <a:extLst>
              <a:ext uri="{FF2B5EF4-FFF2-40B4-BE49-F238E27FC236}">
                <a16:creationId xmlns:a16="http://schemas.microsoft.com/office/drawing/2014/main" id="{615C15F1-2431-82E9-C356-26F9BB4D8FAC}"/>
              </a:ext>
            </a:extLst>
          </p:cNvPr>
          <p:cNvSpPr/>
          <p:nvPr/>
        </p:nvSpPr>
        <p:spPr>
          <a:xfrm>
            <a:off x="5010117" y="6382146"/>
            <a:ext cx="2167000" cy="253026"/>
          </a:xfrm>
          <a:prstGeom prst="roundRect">
            <a:avLst>
              <a:gd name="adj" fmla="val 50000"/>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latin typeface="Segoe UI"/>
                <a:ea typeface="+mn-ea"/>
                <a:cs typeface="+mn-cs"/>
              </a:rPr>
              <a:t>Call script &amp; discussion guide </a:t>
            </a:r>
          </a:p>
        </p:txBody>
      </p:sp>
      <p:sp>
        <p:nvSpPr>
          <p:cNvPr id="21" name="Graphic 25">
            <a:hlinkClick r:id="rId5" action="ppaction://hlinksldjump"/>
            <a:extLst>
              <a:ext uri="{FF2B5EF4-FFF2-40B4-BE49-F238E27FC236}">
                <a16:creationId xmlns:a16="http://schemas.microsoft.com/office/drawing/2014/main" id="{E2BCC18F-4386-EB95-F992-3A13C77F45EE}"/>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Wrap-up</a:t>
            </a:r>
          </a:p>
        </p:txBody>
      </p:sp>
      <p:sp>
        <p:nvSpPr>
          <p:cNvPr id="17" name="Slide Number Placeholder 4">
            <a:extLst>
              <a:ext uri="{FF2B5EF4-FFF2-40B4-BE49-F238E27FC236}">
                <a16:creationId xmlns:a16="http://schemas.microsoft.com/office/drawing/2014/main" id="{D431B603-7323-98C1-D753-8A51986BA536}"/>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371882655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CFD57ABB-1D00-143E-CB04-859D6A71F0F2}"/>
              </a:ext>
              <a:ext uri="{C183D7F6-B498-43B3-948B-1728B52AA6E4}">
                <adec:decorative xmlns:adec="http://schemas.microsoft.com/office/drawing/2017/decorative" val="1"/>
              </a:ext>
            </a:extLst>
          </p:cNvPr>
          <p:cNvSpPr/>
          <p:nvPr/>
        </p:nvSpPr>
        <p:spPr>
          <a:xfrm>
            <a:off x="6128024"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5" name="Freeform: Shape 44">
            <a:extLst>
              <a:ext uri="{FF2B5EF4-FFF2-40B4-BE49-F238E27FC236}">
                <a16:creationId xmlns:a16="http://schemas.microsoft.com/office/drawing/2014/main" id="{0EAFA1CE-2DC7-36C9-7628-F13B61E861F9}"/>
              </a:ext>
              <a:ext uri="{C183D7F6-B498-43B3-948B-1728B52AA6E4}">
                <adec:decorative xmlns:adec="http://schemas.microsoft.com/office/drawing/2017/decorative" val="1"/>
              </a:ext>
            </a:extLst>
          </p:cNvPr>
          <p:cNvSpPr/>
          <p:nvPr/>
        </p:nvSpPr>
        <p:spPr>
          <a:xfrm>
            <a:off x="662143"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Top Corners Rounded 16">
            <a:extLst>
              <a:ext uri="{FF2B5EF4-FFF2-40B4-BE49-F238E27FC236}">
                <a16:creationId xmlns:a16="http://schemas.microsoft.com/office/drawing/2014/main" id="{59542416-C892-079B-AAD0-EC59E6469998}"/>
              </a:ext>
              <a:ext uri="{C183D7F6-B498-43B3-948B-1728B52AA6E4}">
                <adec:decorative xmlns:adec="http://schemas.microsoft.com/office/drawing/2017/decorative" val="1"/>
              </a:ext>
            </a:extLst>
          </p:cNvPr>
          <p:cNvSpPr>
            <a:spLocks/>
          </p:cNvSpPr>
          <p:nvPr/>
        </p:nvSpPr>
        <p:spPr>
          <a:xfrm>
            <a:off x="662143" y="2234762"/>
            <a:ext cx="10867715" cy="4249144"/>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ea typeface="Calibri"/>
              <a:cs typeface="Segoe Sans Display" pitchFamily="2" charset="0"/>
            </a:endParaRPr>
          </a:p>
        </p:txBody>
      </p:sp>
      <p:sp>
        <p:nvSpPr>
          <p:cNvPr id="2" name="Graphic 14">
            <a:extLst>
              <a:ext uri="{FF2B5EF4-FFF2-40B4-BE49-F238E27FC236}">
                <a16:creationId xmlns:a16="http://schemas.microsoft.com/office/drawing/2014/main" id="{1338097E-1BDE-46D2-7FD7-BEA44A91A6FB}"/>
              </a:ext>
              <a:ext uri="{C183D7F6-B498-43B3-948B-1728B52AA6E4}">
                <adec:decorative xmlns:adec="http://schemas.microsoft.com/office/drawing/2017/decorative" val="1"/>
              </a:ext>
            </a:extLst>
          </p:cNvPr>
          <p:cNvSpPr>
            <a:spLocks/>
          </p:cNvSpPr>
          <p:nvPr/>
        </p:nvSpPr>
        <p:spPr>
          <a:xfrm>
            <a:off x="802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Graphic 14">
            <a:extLst>
              <a:ext uri="{FF2B5EF4-FFF2-40B4-BE49-F238E27FC236}">
                <a16:creationId xmlns:a16="http://schemas.microsoft.com/office/drawing/2014/main" id="{0A791406-C230-D3B6-8442-F4CB863C9998}"/>
              </a:ext>
              <a:ext uri="{C183D7F6-B498-43B3-948B-1728B52AA6E4}">
                <adec:decorative xmlns:adec="http://schemas.microsoft.com/office/drawing/2017/decorative" val="1"/>
              </a:ext>
            </a:extLst>
          </p:cNvPr>
          <p:cNvSpPr>
            <a:spLocks/>
          </p:cNvSpPr>
          <p:nvPr/>
        </p:nvSpPr>
        <p:spPr>
          <a:xfrm>
            <a:off x="6263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5" name="Title 4">
            <a:extLst>
              <a:ext uri="{FF2B5EF4-FFF2-40B4-BE49-F238E27FC236}">
                <a16:creationId xmlns:a16="http://schemas.microsoft.com/office/drawing/2014/main" id="{2A44CB88-CF42-0CA8-2B1B-808FA66CB607}"/>
              </a:ext>
            </a:extLst>
          </p:cNvPr>
          <p:cNvSpPr>
            <a:spLocks noGrp="1"/>
          </p:cNvSpPr>
          <p:nvPr>
            <p:ph type="title"/>
          </p:nvPr>
        </p:nvSpPr>
        <p:spPr>
          <a:xfrm>
            <a:off x="584200" y="365125"/>
            <a:ext cx="10912475" cy="492443"/>
          </a:xfrm>
        </p:spPr>
        <p:txBody>
          <a:bodyPr vert="horz"/>
          <a:lstStyle/>
          <a:p>
            <a:r>
              <a:rPr lang="en-US" dirty="0"/>
              <a:t>Qualifying questions: Security</a:t>
            </a:r>
          </a:p>
        </p:txBody>
      </p:sp>
      <p:sp>
        <p:nvSpPr>
          <p:cNvPr id="7" name="Graphic 39" descr="Icon of an exclamatory mark in a circle with a gear on the side">
            <a:extLst>
              <a:ext uri="{FF2B5EF4-FFF2-40B4-BE49-F238E27FC236}">
                <a16:creationId xmlns:a16="http://schemas.microsoft.com/office/drawing/2014/main" id="{817BAD0C-C9C3-8F05-AC65-7788B1456E0D}"/>
              </a:ext>
            </a:extLst>
          </p:cNvPr>
          <p:cNvSpPr>
            <a:spLocks/>
          </p:cNvSpPr>
          <p:nvPr/>
        </p:nvSpPr>
        <p:spPr>
          <a:xfrm>
            <a:off x="912048" y="1540643"/>
            <a:ext cx="308257" cy="304158"/>
          </a:xfrm>
          <a:custGeom>
            <a:avLst/>
            <a:gdLst>
              <a:gd name="connsiteX0" fmla="*/ 152400 w 170015"/>
              <a:gd name="connsiteY0" fmla="*/ 76200 h 167754"/>
              <a:gd name="connsiteX1" fmla="*/ 76200 w 170015"/>
              <a:gd name="connsiteY1" fmla="*/ 0 h 167754"/>
              <a:gd name="connsiteX2" fmla="*/ 0 w 170015"/>
              <a:gd name="connsiteY2" fmla="*/ 76200 h 167754"/>
              <a:gd name="connsiteX3" fmla="*/ 76200 w 170015"/>
              <a:gd name="connsiteY3" fmla="*/ 152400 h 167754"/>
              <a:gd name="connsiteX4" fmla="*/ 81809 w 170015"/>
              <a:gd name="connsiteY4" fmla="*/ 152197 h 167754"/>
              <a:gd name="connsiteX5" fmla="*/ 76200 w 170015"/>
              <a:gd name="connsiteY5" fmla="*/ 128588 h 167754"/>
              <a:gd name="connsiteX6" fmla="*/ 78258 w 170015"/>
              <a:gd name="connsiteY6" fmla="*/ 113999 h 167754"/>
              <a:gd name="connsiteX7" fmla="*/ 76200 w 170015"/>
              <a:gd name="connsiteY7" fmla="*/ 114300 h 167754"/>
              <a:gd name="connsiteX8" fmla="*/ 69056 w 170015"/>
              <a:gd name="connsiteY8" fmla="*/ 107156 h 167754"/>
              <a:gd name="connsiteX9" fmla="*/ 76200 w 170015"/>
              <a:gd name="connsiteY9" fmla="*/ 100013 h 167754"/>
              <a:gd name="connsiteX10" fmla="*/ 82466 w 170015"/>
              <a:gd name="connsiteY10" fmla="*/ 103722 h 167754"/>
              <a:gd name="connsiteX11" fmla="*/ 128588 w 170015"/>
              <a:gd name="connsiteY11" fmla="*/ 76200 h 167754"/>
              <a:gd name="connsiteX12" fmla="*/ 152197 w 170015"/>
              <a:gd name="connsiteY12" fmla="*/ 81809 h 167754"/>
              <a:gd name="connsiteX13" fmla="*/ 152400 w 170015"/>
              <a:gd name="connsiteY13" fmla="*/ 76200 h 167754"/>
              <a:gd name="connsiteX14" fmla="*/ 71514 w 170015"/>
              <a:gd name="connsiteY14" fmla="*/ 42006 h 167754"/>
              <a:gd name="connsiteX15" fmla="*/ 76200 w 170015"/>
              <a:gd name="connsiteY15" fmla="*/ 38100 h 167754"/>
              <a:gd name="connsiteX16" fmla="*/ 80885 w 170015"/>
              <a:gd name="connsiteY16" fmla="*/ 42006 h 167754"/>
              <a:gd name="connsiteX17" fmla="*/ 80963 w 170015"/>
              <a:gd name="connsiteY17" fmla="*/ 42863 h 167754"/>
              <a:gd name="connsiteX18" fmla="*/ 80963 w 170015"/>
              <a:gd name="connsiteY18" fmla="*/ 85725 h 167754"/>
              <a:gd name="connsiteX19" fmla="*/ 80885 w 170015"/>
              <a:gd name="connsiteY19" fmla="*/ 86581 h 167754"/>
              <a:gd name="connsiteX20" fmla="*/ 76200 w 170015"/>
              <a:gd name="connsiteY20" fmla="*/ 90488 h 167754"/>
              <a:gd name="connsiteX21" fmla="*/ 71514 w 170015"/>
              <a:gd name="connsiteY21" fmla="*/ 86581 h 167754"/>
              <a:gd name="connsiteX22" fmla="*/ 71438 w 170015"/>
              <a:gd name="connsiteY22" fmla="*/ 85725 h 167754"/>
              <a:gd name="connsiteX23" fmla="*/ 71438 w 170015"/>
              <a:gd name="connsiteY23" fmla="*/ 42863 h 167754"/>
              <a:gd name="connsiteX24" fmla="*/ 71514 w 170015"/>
              <a:gd name="connsiteY24" fmla="*/ 42006 h 167754"/>
              <a:gd name="connsiteX25" fmla="*/ 91774 w 170015"/>
              <a:gd name="connsiteY25" fmla="*/ 123065 h 167754"/>
              <a:gd name="connsiteX26" fmla="*/ 105401 w 170015"/>
              <a:gd name="connsiteY26" fmla="*/ 99462 h 167754"/>
              <a:gd name="connsiteX27" fmla="*/ 103913 w 170015"/>
              <a:gd name="connsiteY27" fmla="*/ 94158 h 167754"/>
              <a:gd name="connsiteX28" fmla="*/ 111742 w 170015"/>
              <a:gd name="connsiteY28" fmla="*/ 89420 h 167754"/>
              <a:gd name="connsiteX29" fmla="*/ 114955 w 170015"/>
              <a:gd name="connsiteY29" fmla="*/ 92830 h 167754"/>
              <a:gd name="connsiteX30" fmla="*/ 142668 w 170015"/>
              <a:gd name="connsiteY30" fmla="*/ 92844 h 167754"/>
              <a:gd name="connsiteX31" fmla="*/ 145761 w 170015"/>
              <a:gd name="connsiteY31" fmla="*/ 89569 h 167754"/>
              <a:gd name="connsiteX32" fmla="*/ 153713 w 170015"/>
              <a:gd name="connsiteY32" fmla="*/ 94504 h 167754"/>
              <a:gd name="connsiteX33" fmla="*/ 152511 w 170015"/>
              <a:gd name="connsiteY33" fmla="*/ 98527 h 167754"/>
              <a:gd name="connsiteX34" fmla="*/ 166380 w 170015"/>
              <a:gd name="connsiteY34" fmla="*/ 122520 h 167754"/>
              <a:gd name="connsiteX35" fmla="*/ 169704 w 170015"/>
              <a:gd name="connsiteY35" fmla="*/ 123306 h 167754"/>
              <a:gd name="connsiteX36" fmla="*/ 170016 w 170015"/>
              <a:gd name="connsiteY36" fmla="*/ 128588 h 167754"/>
              <a:gd name="connsiteX37" fmla="*/ 169800 w 170015"/>
              <a:gd name="connsiteY37" fmla="*/ 132989 h 167754"/>
              <a:gd name="connsiteX38" fmla="*/ 165413 w 170015"/>
              <a:gd name="connsiteY38" fmla="*/ 134110 h 167754"/>
              <a:gd name="connsiteX39" fmla="*/ 151787 w 170015"/>
              <a:gd name="connsiteY39" fmla="*/ 157713 h 167754"/>
              <a:gd name="connsiteX40" fmla="*/ 153273 w 170015"/>
              <a:gd name="connsiteY40" fmla="*/ 163015 h 167754"/>
              <a:gd name="connsiteX41" fmla="*/ 145445 w 170015"/>
              <a:gd name="connsiteY41" fmla="*/ 167754 h 167754"/>
              <a:gd name="connsiteX42" fmla="*/ 142232 w 170015"/>
              <a:gd name="connsiteY42" fmla="*/ 164345 h 167754"/>
              <a:gd name="connsiteX43" fmla="*/ 114519 w 170015"/>
              <a:gd name="connsiteY43" fmla="*/ 164330 h 167754"/>
              <a:gd name="connsiteX44" fmla="*/ 111423 w 170015"/>
              <a:gd name="connsiteY44" fmla="*/ 167609 h 167754"/>
              <a:gd name="connsiteX45" fmla="*/ 103473 w 170015"/>
              <a:gd name="connsiteY45" fmla="*/ 162676 h 167754"/>
              <a:gd name="connsiteX46" fmla="*/ 104677 w 170015"/>
              <a:gd name="connsiteY46" fmla="*/ 158648 h 167754"/>
              <a:gd name="connsiteX47" fmla="*/ 90808 w 170015"/>
              <a:gd name="connsiteY47" fmla="*/ 134655 h 167754"/>
              <a:gd name="connsiteX48" fmla="*/ 87478 w 170015"/>
              <a:gd name="connsiteY48" fmla="*/ 133868 h 167754"/>
              <a:gd name="connsiteX49" fmla="*/ 87167 w 170015"/>
              <a:gd name="connsiteY49" fmla="*/ 128588 h 167754"/>
              <a:gd name="connsiteX50" fmla="*/ 87382 w 170015"/>
              <a:gd name="connsiteY50" fmla="*/ 124186 h 167754"/>
              <a:gd name="connsiteX51" fmla="*/ 91774 w 170015"/>
              <a:gd name="connsiteY51" fmla="*/ 123065 h 167754"/>
              <a:gd name="connsiteX52" fmla="*/ 138116 w 170015"/>
              <a:gd name="connsiteY52" fmla="*/ 128588 h 167754"/>
              <a:gd name="connsiteX53" fmla="*/ 128591 w 170015"/>
              <a:gd name="connsiteY53" fmla="*/ 119063 h 167754"/>
              <a:gd name="connsiteX54" fmla="*/ 119066 w 170015"/>
              <a:gd name="connsiteY54" fmla="*/ 128588 h 167754"/>
              <a:gd name="connsiteX55" fmla="*/ 128591 w 170015"/>
              <a:gd name="connsiteY55" fmla="*/ 138113 h 167754"/>
              <a:gd name="connsiteX56" fmla="*/ 138116 w 170015"/>
              <a:gd name="connsiteY56" fmla="*/ 128588 h 16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70015" h="167754">
                <a:moveTo>
                  <a:pt x="152400" y="76200"/>
                </a:moveTo>
                <a:cubicBezTo>
                  <a:pt x="152400" y="34116"/>
                  <a:pt x="118284" y="0"/>
                  <a:pt x="76200" y="0"/>
                </a:cubicBezTo>
                <a:cubicBezTo>
                  <a:pt x="34116" y="0"/>
                  <a:pt x="0" y="34116"/>
                  <a:pt x="0" y="76200"/>
                </a:cubicBezTo>
                <a:cubicBezTo>
                  <a:pt x="0" y="118284"/>
                  <a:pt x="34116" y="152400"/>
                  <a:pt x="76200" y="152400"/>
                </a:cubicBezTo>
                <a:cubicBezTo>
                  <a:pt x="78086" y="152400"/>
                  <a:pt x="79957" y="152331"/>
                  <a:pt x="81809" y="152197"/>
                </a:cubicBezTo>
                <a:cubicBezTo>
                  <a:pt x="78221" y="145102"/>
                  <a:pt x="76200" y="137081"/>
                  <a:pt x="76200" y="128588"/>
                </a:cubicBezTo>
                <a:cubicBezTo>
                  <a:pt x="76200" y="123525"/>
                  <a:pt x="76918" y="118630"/>
                  <a:pt x="78258" y="113999"/>
                </a:cubicBezTo>
                <a:cubicBezTo>
                  <a:pt x="77607" y="114195"/>
                  <a:pt x="76915" y="114300"/>
                  <a:pt x="76200" y="114300"/>
                </a:cubicBezTo>
                <a:cubicBezTo>
                  <a:pt x="72255" y="114300"/>
                  <a:pt x="69056" y="111102"/>
                  <a:pt x="69056" y="107156"/>
                </a:cubicBezTo>
                <a:cubicBezTo>
                  <a:pt x="69056" y="103211"/>
                  <a:pt x="72255" y="100013"/>
                  <a:pt x="76200" y="100013"/>
                </a:cubicBezTo>
                <a:cubicBezTo>
                  <a:pt x="78900" y="100013"/>
                  <a:pt x="81251" y="101511"/>
                  <a:pt x="82466" y="103722"/>
                </a:cubicBezTo>
                <a:cubicBezTo>
                  <a:pt x="91320" y="87334"/>
                  <a:pt x="108654" y="76200"/>
                  <a:pt x="128588" y="76200"/>
                </a:cubicBezTo>
                <a:cubicBezTo>
                  <a:pt x="137081" y="76200"/>
                  <a:pt x="145102" y="78221"/>
                  <a:pt x="152197" y="81809"/>
                </a:cubicBezTo>
                <a:cubicBezTo>
                  <a:pt x="152331" y="79957"/>
                  <a:pt x="152400" y="78086"/>
                  <a:pt x="152400" y="76200"/>
                </a:cubicBezTo>
                <a:close/>
                <a:moveTo>
                  <a:pt x="71514" y="42006"/>
                </a:moveTo>
                <a:cubicBezTo>
                  <a:pt x="71917" y="39785"/>
                  <a:pt x="73862" y="38100"/>
                  <a:pt x="76200" y="38100"/>
                </a:cubicBezTo>
                <a:cubicBezTo>
                  <a:pt x="78538" y="38100"/>
                  <a:pt x="80482" y="39785"/>
                  <a:pt x="80885" y="42006"/>
                </a:cubicBezTo>
                <a:lnTo>
                  <a:pt x="80963" y="42863"/>
                </a:lnTo>
                <a:lnTo>
                  <a:pt x="80963" y="85725"/>
                </a:lnTo>
                <a:lnTo>
                  <a:pt x="80885" y="86581"/>
                </a:lnTo>
                <a:cubicBezTo>
                  <a:pt x="80482" y="88803"/>
                  <a:pt x="78538" y="90488"/>
                  <a:pt x="76200" y="90488"/>
                </a:cubicBezTo>
                <a:cubicBezTo>
                  <a:pt x="73862" y="90488"/>
                  <a:pt x="71917" y="88803"/>
                  <a:pt x="71514" y="86581"/>
                </a:cubicBezTo>
                <a:lnTo>
                  <a:pt x="71438" y="85725"/>
                </a:lnTo>
                <a:lnTo>
                  <a:pt x="71438" y="42863"/>
                </a:lnTo>
                <a:lnTo>
                  <a:pt x="71514" y="42006"/>
                </a:lnTo>
                <a:close/>
                <a:moveTo>
                  <a:pt x="91774" y="123065"/>
                </a:moveTo>
                <a:cubicBezTo>
                  <a:pt x="102137" y="120418"/>
                  <a:pt x="108290" y="109760"/>
                  <a:pt x="105401" y="99462"/>
                </a:cubicBezTo>
                <a:lnTo>
                  <a:pt x="103913" y="94158"/>
                </a:lnTo>
                <a:cubicBezTo>
                  <a:pt x="106333" y="92298"/>
                  <a:pt x="108956" y="90705"/>
                  <a:pt x="111742" y="89420"/>
                </a:cubicBezTo>
                <a:lnTo>
                  <a:pt x="114955" y="92830"/>
                </a:lnTo>
                <a:cubicBezTo>
                  <a:pt x="122470" y="100803"/>
                  <a:pt x="135145" y="100810"/>
                  <a:pt x="142668" y="92844"/>
                </a:cubicBezTo>
                <a:lnTo>
                  <a:pt x="145761" y="89569"/>
                </a:lnTo>
                <a:cubicBezTo>
                  <a:pt x="148598" y="90909"/>
                  <a:pt x="151263" y="92568"/>
                  <a:pt x="153713" y="94504"/>
                </a:cubicBezTo>
                <a:lnTo>
                  <a:pt x="152511" y="98527"/>
                </a:lnTo>
                <a:cubicBezTo>
                  <a:pt x="149374" y="109025"/>
                  <a:pt x="155718" y="119999"/>
                  <a:pt x="166380" y="122520"/>
                </a:cubicBezTo>
                <a:lnTo>
                  <a:pt x="169704" y="123306"/>
                </a:lnTo>
                <a:cubicBezTo>
                  <a:pt x="169910" y="125037"/>
                  <a:pt x="170016" y="126800"/>
                  <a:pt x="170016" y="128588"/>
                </a:cubicBezTo>
                <a:cubicBezTo>
                  <a:pt x="170016" y="130074"/>
                  <a:pt x="169942" y="131542"/>
                  <a:pt x="169800" y="132989"/>
                </a:cubicBezTo>
                <a:lnTo>
                  <a:pt x="165413" y="134110"/>
                </a:lnTo>
                <a:cubicBezTo>
                  <a:pt x="155051" y="136757"/>
                  <a:pt x="148898" y="147415"/>
                  <a:pt x="151787" y="157713"/>
                </a:cubicBezTo>
                <a:lnTo>
                  <a:pt x="153273" y="163015"/>
                </a:lnTo>
                <a:cubicBezTo>
                  <a:pt x="150853" y="164876"/>
                  <a:pt x="148231" y="166469"/>
                  <a:pt x="145445" y="167754"/>
                </a:cubicBezTo>
                <a:lnTo>
                  <a:pt x="142232" y="164345"/>
                </a:lnTo>
                <a:cubicBezTo>
                  <a:pt x="134718" y="156371"/>
                  <a:pt x="122042" y="156364"/>
                  <a:pt x="114519" y="164330"/>
                </a:cubicBezTo>
                <a:lnTo>
                  <a:pt x="111423" y="167609"/>
                </a:lnTo>
                <a:cubicBezTo>
                  <a:pt x="108587" y="166270"/>
                  <a:pt x="105923" y="164611"/>
                  <a:pt x="103473" y="162676"/>
                </a:cubicBezTo>
                <a:lnTo>
                  <a:pt x="104677" y="158648"/>
                </a:lnTo>
                <a:cubicBezTo>
                  <a:pt x="107813" y="148150"/>
                  <a:pt x="101470" y="137176"/>
                  <a:pt x="90808" y="134655"/>
                </a:cubicBezTo>
                <a:lnTo>
                  <a:pt x="87478" y="133868"/>
                </a:lnTo>
                <a:cubicBezTo>
                  <a:pt x="87273" y="132137"/>
                  <a:pt x="87167" y="130376"/>
                  <a:pt x="87167" y="128588"/>
                </a:cubicBezTo>
                <a:cubicBezTo>
                  <a:pt x="87167" y="127103"/>
                  <a:pt x="87239" y="125634"/>
                  <a:pt x="87382" y="124186"/>
                </a:cubicBezTo>
                <a:lnTo>
                  <a:pt x="91774" y="123065"/>
                </a:lnTo>
                <a:close/>
                <a:moveTo>
                  <a:pt x="138116" y="128588"/>
                </a:moveTo>
                <a:cubicBezTo>
                  <a:pt x="138116" y="123328"/>
                  <a:pt x="133852" y="119063"/>
                  <a:pt x="128591" y="119063"/>
                </a:cubicBezTo>
                <a:cubicBezTo>
                  <a:pt x="123331" y="119063"/>
                  <a:pt x="119066" y="123328"/>
                  <a:pt x="119066" y="128588"/>
                </a:cubicBezTo>
                <a:cubicBezTo>
                  <a:pt x="119066" y="133849"/>
                  <a:pt x="123331" y="138113"/>
                  <a:pt x="128591" y="138113"/>
                </a:cubicBezTo>
                <a:cubicBezTo>
                  <a:pt x="133852" y="138113"/>
                  <a:pt x="138116" y="133849"/>
                  <a:pt x="138116" y="128588"/>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21" name="Rectangle 20">
            <a:extLst>
              <a:ext uri="{FF2B5EF4-FFF2-40B4-BE49-F238E27FC236}">
                <a16:creationId xmlns:a16="http://schemas.microsoft.com/office/drawing/2014/main" id="{C4689E38-C145-2FD2-DEC7-DBDB79202180}"/>
              </a:ext>
            </a:extLst>
          </p:cNvPr>
          <p:cNvSpPr>
            <a:spLocks/>
          </p:cNvSpPr>
          <p:nvPr/>
        </p:nvSpPr>
        <p:spPr bwMode="auto">
          <a:xfrm>
            <a:off x="1502010"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Given the evolving threats </a:t>
            </a:r>
            <a:r>
              <a:rPr lang="en-US" sz="1400" dirty="0">
                <a:solidFill>
                  <a:srgbClr val="FFFFFF"/>
                </a:solidFill>
                <a:latin typeface="Segoe UI Semibold"/>
                <a:cs typeface="Segoe UI" panose="020B0502040204020203" pitchFamily="34" charset="0"/>
              </a:rPr>
              <a:t>and </a:t>
            </a: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cyberattacks, what concerns do you have about security? </a:t>
            </a:r>
          </a:p>
        </p:txBody>
      </p:sp>
      <p:sp>
        <p:nvSpPr>
          <p:cNvPr id="8" name="Freeform: Shape 7" descr="Icon of an application window with an arrow pointing down">
            <a:extLst>
              <a:ext uri="{FF2B5EF4-FFF2-40B4-BE49-F238E27FC236}">
                <a16:creationId xmlns:a16="http://schemas.microsoft.com/office/drawing/2014/main" id="{865B5D72-B9BB-EA4D-BDB6-70700F7E74D5}"/>
              </a:ext>
            </a:extLst>
          </p:cNvPr>
          <p:cNvSpPr/>
          <p:nvPr/>
        </p:nvSpPr>
        <p:spPr>
          <a:xfrm>
            <a:off x="6389062" y="1554608"/>
            <a:ext cx="276228" cy="276228"/>
          </a:xfrm>
          <a:custGeom>
            <a:avLst/>
            <a:gdLst>
              <a:gd name="connsiteX0" fmla="*/ 138113 w 190500"/>
              <a:gd name="connsiteY0" fmla="*/ 104775 h 190500"/>
              <a:gd name="connsiteX1" fmla="*/ 133350 w 190500"/>
              <a:gd name="connsiteY1" fmla="*/ 109538 h 190500"/>
              <a:gd name="connsiteX2" fmla="*/ 133350 w 190500"/>
              <a:gd name="connsiteY2" fmla="*/ 155191 h 190500"/>
              <a:gd name="connsiteX3" fmla="*/ 117672 w 190500"/>
              <a:gd name="connsiteY3" fmla="*/ 139503 h 190500"/>
              <a:gd name="connsiteX4" fmla="*/ 110928 w 190500"/>
              <a:gd name="connsiteY4" fmla="*/ 139503 h 190500"/>
              <a:gd name="connsiteX5" fmla="*/ 110928 w 190500"/>
              <a:gd name="connsiteY5" fmla="*/ 146247 h 190500"/>
              <a:gd name="connsiteX6" fmla="*/ 134741 w 190500"/>
              <a:gd name="connsiteY6" fmla="*/ 170059 h 190500"/>
              <a:gd name="connsiteX7" fmla="*/ 141476 w 190500"/>
              <a:gd name="connsiteY7" fmla="*/ 170068 h 190500"/>
              <a:gd name="connsiteX8" fmla="*/ 141484 w 190500"/>
              <a:gd name="connsiteY8" fmla="*/ 170059 h 190500"/>
              <a:gd name="connsiteX9" fmla="*/ 165297 w 190500"/>
              <a:gd name="connsiteY9" fmla="*/ 146247 h 190500"/>
              <a:gd name="connsiteX10" fmla="*/ 165297 w 190500"/>
              <a:gd name="connsiteY10" fmla="*/ 139503 h 190500"/>
              <a:gd name="connsiteX11" fmla="*/ 158553 w 190500"/>
              <a:gd name="connsiteY11" fmla="*/ 139503 h 190500"/>
              <a:gd name="connsiteX12" fmla="*/ 142875 w 190500"/>
              <a:gd name="connsiteY12" fmla="*/ 155191 h 190500"/>
              <a:gd name="connsiteX13" fmla="*/ 142875 w 190500"/>
              <a:gd name="connsiteY13" fmla="*/ 109538 h 190500"/>
              <a:gd name="connsiteX14" fmla="*/ 138113 w 190500"/>
              <a:gd name="connsiteY14" fmla="*/ 104775 h 190500"/>
              <a:gd name="connsiteX15" fmla="*/ 138113 w 190500"/>
              <a:gd name="connsiteY15" fmla="*/ 85725 h 190500"/>
              <a:gd name="connsiteX16" fmla="*/ 190500 w 190500"/>
              <a:gd name="connsiteY16" fmla="*/ 138113 h 190500"/>
              <a:gd name="connsiteX17" fmla="*/ 138113 w 190500"/>
              <a:gd name="connsiteY17" fmla="*/ 190500 h 190500"/>
              <a:gd name="connsiteX18" fmla="*/ 85725 w 190500"/>
              <a:gd name="connsiteY18" fmla="*/ 138113 h 190500"/>
              <a:gd name="connsiteX19" fmla="*/ 138113 w 190500"/>
              <a:gd name="connsiteY19" fmla="*/ 85725 h 190500"/>
              <a:gd name="connsiteX20" fmla="*/ 0 w 190500"/>
              <a:gd name="connsiteY20" fmla="*/ 52388 h 190500"/>
              <a:gd name="connsiteX21" fmla="*/ 171450 w 190500"/>
              <a:gd name="connsiteY21" fmla="*/ 52388 h 190500"/>
              <a:gd name="connsiteX22" fmla="*/ 171450 w 190500"/>
              <a:gd name="connsiteY22" fmla="*/ 85935 h 190500"/>
              <a:gd name="connsiteX23" fmla="*/ 85935 w 190500"/>
              <a:gd name="connsiteY23" fmla="*/ 104734 h 190500"/>
              <a:gd name="connsiteX24" fmla="*/ 85935 w 190500"/>
              <a:gd name="connsiteY24" fmla="*/ 171450 h 190500"/>
              <a:gd name="connsiteX25" fmla="*/ 30956 w 190500"/>
              <a:gd name="connsiteY25" fmla="*/ 171450 h 190500"/>
              <a:gd name="connsiteX26" fmla="*/ 0 w 190500"/>
              <a:gd name="connsiteY26" fmla="*/ 140494 h 190500"/>
              <a:gd name="connsiteX27" fmla="*/ 30956 w 190500"/>
              <a:gd name="connsiteY27" fmla="*/ 0 h 190500"/>
              <a:gd name="connsiteX28" fmla="*/ 140494 w 190500"/>
              <a:gd name="connsiteY28" fmla="*/ 0 h 190500"/>
              <a:gd name="connsiteX29" fmla="*/ 171450 w 190500"/>
              <a:gd name="connsiteY29" fmla="*/ 30956 h 190500"/>
              <a:gd name="connsiteX30" fmla="*/ 171450 w 190500"/>
              <a:gd name="connsiteY30" fmla="*/ 38100 h 190500"/>
              <a:gd name="connsiteX31" fmla="*/ 0 w 190500"/>
              <a:gd name="connsiteY31" fmla="*/ 38100 h 190500"/>
              <a:gd name="connsiteX32" fmla="*/ 0 w 190500"/>
              <a:gd name="connsiteY32" fmla="*/ 30956 h 190500"/>
              <a:gd name="connsiteX33" fmla="*/ 30956 w 190500"/>
              <a:gd name="connsiteY33"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0500" h="190500">
                <a:moveTo>
                  <a:pt x="138113" y="104775"/>
                </a:moveTo>
                <a:cubicBezTo>
                  <a:pt x="135483" y="104775"/>
                  <a:pt x="133350" y="106908"/>
                  <a:pt x="133350" y="109538"/>
                </a:cubicBezTo>
                <a:lnTo>
                  <a:pt x="133350" y="155191"/>
                </a:lnTo>
                <a:lnTo>
                  <a:pt x="117672" y="139503"/>
                </a:lnTo>
                <a:cubicBezTo>
                  <a:pt x="115810" y="137641"/>
                  <a:pt x="112790" y="137641"/>
                  <a:pt x="110928" y="139503"/>
                </a:cubicBezTo>
                <a:cubicBezTo>
                  <a:pt x="109066" y="141365"/>
                  <a:pt x="109066" y="144385"/>
                  <a:pt x="110928" y="146247"/>
                </a:cubicBezTo>
                <a:lnTo>
                  <a:pt x="134741" y="170059"/>
                </a:lnTo>
                <a:cubicBezTo>
                  <a:pt x="136598" y="171921"/>
                  <a:pt x="139614" y="171925"/>
                  <a:pt x="141476" y="170068"/>
                </a:cubicBezTo>
                <a:cubicBezTo>
                  <a:pt x="141479" y="170065"/>
                  <a:pt x="141482" y="170062"/>
                  <a:pt x="141484" y="170059"/>
                </a:cubicBezTo>
                <a:lnTo>
                  <a:pt x="165297" y="146247"/>
                </a:lnTo>
                <a:cubicBezTo>
                  <a:pt x="167159" y="144385"/>
                  <a:pt x="167159" y="141365"/>
                  <a:pt x="165297" y="139503"/>
                </a:cubicBezTo>
                <a:cubicBezTo>
                  <a:pt x="163435" y="137641"/>
                  <a:pt x="160415" y="137641"/>
                  <a:pt x="158553" y="139503"/>
                </a:cubicBezTo>
                <a:lnTo>
                  <a:pt x="142875" y="155191"/>
                </a:lnTo>
                <a:lnTo>
                  <a:pt x="142875" y="109538"/>
                </a:lnTo>
                <a:cubicBezTo>
                  <a:pt x="142875" y="106908"/>
                  <a:pt x="140742" y="104775"/>
                  <a:pt x="138113" y="104775"/>
                </a:cubicBezTo>
                <a:close/>
                <a:moveTo>
                  <a:pt x="138113" y="85725"/>
                </a:moveTo>
                <a:cubicBezTo>
                  <a:pt x="167046" y="85725"/>
                  <a:pt x="190500" y="109179"/>
                  <a:pt x="190500" y="138113"/>
                </a:cubicBezTo>
                <a:cubicBezTo>
                  <a:pt x="190500" y="167046"/>
                  <a:pt x="167046" y="190500"/>
                  <a:pt x="138113" y="190500"/>
                </a:cubicBezTo>
                <a:cubicBezTo>
                  <a:pt x="109179" y="190500"/>
                  <a:pt x="85725" y="167046"/>
                  <a:pt x="85725" y="138113"/>
                </a:cubicBezTo>
                <a:cubicBezTo>
                  <a:pt x="85725" y="109179"/>
                  <a:pt x="109179" y="85725"/>
                  <a:pt x="138113" y="85725"/>
                </a:cubicBezTo>
                <a:close/>
                <a:moveTo>
                  <a:pt x="0" y="52388"/>
                </a:moveTo>
                <a:lnTo>
                  <a:pt x="171450" y="52388"/>
                </a:lnTo>
                <a:lnTo>
                  <a:pt x="171450" y="85935"/>
                </a:lnTo>
                <a:cubicBezTo>
                  <a:pt x="142644" y="67511"/>
                  <a:pt x="104358" y="75929"/>
                  <a:pt x="85935" y="104734"/>
                </a:cubicBezTo>
                <a:cubicBezTo>
                  <a:pt x="72928" y="125071"/>
                  <a:pt x="72928" y="151113"/>
                  <a:pt x="85935" y="171450"/>
                </a:cubicBezTo>
                <a:lnTo>
                  <a:pt x="30956" y="171450"/>
                </a:lnTo>
                <a:cubicBezTo>
                  <a:pt x="13860" y="171450"/>
                  <a:pt x="0" y="157590"/>
                  <a:pt x="0" y="140494"/>
                </a:cubicBezTo>
                <a:close/>
                <a:moveTo>
                  <a:pt x="30956" y="0"/>
                </a:moveTo>
                <a:lnTo>
                  <a:pt x="140494" y="0"/>
                </a:lnTo>
                <a:cubicBezTo>
                  <a:pt x="157590" y="0"/>
                  <a:pt x="171450" y="13860"/>
                  <a:pt x="171450" y="30956"/>
                </a:cubicBezTo>
                <a:lnTo>
                  <a:pt x="171450" y="38100"/>
                </a:lnTo>
                <a:lnTo>
                  <a:pt x="0" y="38100"/>
                </a:lnTo>
                <a:lnTo>
                  <a:pt x="0" y="30956"/>
                </a:lnTo>
                <a:cubicBezTo>
                  <a:pt x="0" y="13860"/>
                  <a:pt x="13860" y="0"/>
                  <a:pt x="3095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7" name="Rectangle 46">
            <a:extLst>
              <a:ext uri="{FF2B5EF4-FFF2-40B4-BE49-F238E27FC236}">
                <a16:creationId xmlns:a16="http://schemas.microsoft.com/office/drawing/2014/main" id="{64C5B2DF-B202-CCA1-7A26-4418478B8E8D}"/>
              </a:ext>
            </a:extLst>
          </p:cNvPr>
          <p:cNvSpPr>
            <a:spLocks/>
          </p:cNvSpPr>
          <p:nvPr/>
        </p:nvSpPr>
        <p:spPr bwMode="auto">
          <a:xfrm>
            <a:off x="6987072"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32472" fontAlgn="base">
              <a:spcBef>
                <a:spcPct val="0"/>
              </a:spcBef>
              <a:spcAft>
                <a:spcPct val="0"/>
              </a:spcAft>
              <a:defRPr/>
            </a:pPr>
            <a:r>
              <a:rPr lang="en-US" sz="1400" dirty="0">
                <a:solidFill>
                  <a:srgbClr val="FFFFFF"/>
                </a:solidFill>
                <a:latin typeface="Segoe UI Semibold"/>
                <a:cs typeface="Segoe UI" panose="020B0502040204020203" pitchFamily="34" charset="0"/>
              </a:rPr>
              <a:t>Are you concerned about relying on outdated technology?</a:t>
            </a:r>
          </a:p>
        </p:txBody>
      </p:sp>
      <p:graphicFrame>
        <p:nvGraphicFramePr>
          <p:cNvPr id="3" name="Table 2">
            <a:extLst>
              <a:ext uri="{FF2B5EF4-FFF2-40B4-BE49-F238E27FC236}">
                <a16:creationId xmlns:a16="http://schemas.microsoft.com/office/drawing/2014/main" id="{06D17CA0-6E23-8A6C-ECEA-DC6AB6832613}"/>
              </a:ext>
            </a:extLst>
          </p:cNvPr>
          <p:cNvGraphicFramePr>
            <a:graphicFrameLocks noGrp="1"/>
          </p:cNvGraphicFramePr>
          <p:nvPr>
            <p:extLst>
              <p:ext uri="{D42A27DB-BD31-4B8C-83A1-F6EECF244321}">
                <p14:modId xmlns:p14="http://schemas.microsoft.com/office/powerpoint/2010/main" val="513240453"/>
              </p:ext>
            </p:extLst>
          </p:nvPr>
        </p:nvGraphicFramePr>
        <p:xfrm>
          <a:off x="662142" y="2220140"/>
          <a:ext cx="10867715" cy="4224528"/>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548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749040">
                <a:tc>
                  <a:txBody>
                    <a:bodyPr/>
                    <a:lstStyle/>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lack of IT resources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security and cyberthreats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keeping up with security updates</a:t>
                      </a: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helps businesses like yours achieve digital transformation and make the most of the latest security advancements.</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Running workloads on aging Windows Server editions leaves businesses vulnerable to increasingly sophisticated security attacks and lacks the modern capabilities to proactively protect and monitor the environment and data. </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Modern hardware and Windows Server 2025 help you stay ahead of security threats, improve identity and access management, and streamline </a:t>
                      </a:r>
                      <a:br>
                        <a:rPr lang="en-US" sz="1400" kern="100" dirty="0">
                          <a:ln w="3175">
                            <a:noFill/>
                          </a:ln>
                          <a:solidFill>
                            <a:srgbClr val="000000"/>
                          </a:solidFill>
                          <a:latin typeface="+mn-lt"/>
                          <a:ea typeface="Calibri" panose="020F0502020204030204" pitchFamily="34" charset="0"/>
                          <a:cs typeface="Times New Roman" panose="02020603050405020304" pitchFamily="18" charset="0"/>
                        </a:rPr>
                      </a:br>
                      <a:r>
                        <a:rPr lang="en-US" sz="1400" kern="100" dirty="0">
                          <a:ln w="3175">
                            <a:noFill/>
                          </a:ln>
                          <a:solidFill>
                            <a:srgbClr val="000000"/>
                          </a:solidFill>
                          <a:latin typeface="+mn-lt"/>
                          <a:ea typeface="Calibri" panose="020F0502020204030204" pitchFamily="34" charset="0"/>
                          <a:cs typeface="Times New Roman" panose="02020603050405020304" pitchFamily="18" charset="0"/>
                        </a:rPr>
                        <a:t>time-consuming security patching, updates, and upgrades.</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brings you advanced security features like Secured-core, which uses hardware, firmware, and operating system capabilities to their full extent to help protect against current and future threats.</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Strengthen your business from threats with advanced, automated, and proactive security that protects your business at every layer without the need to staff a robust </a:t>
                      </a:r>
                      <a:br>
                        <a:rPr lang="en-US" sz="1400" kern="100" dirty="0">
                          <a:ln w="3175">
                            <a:noFill/>
                          </a:ln>
                          <a:solidFill>
                            <a:srgbClr val="000000"/>
                          </a:solidFill>
                          <a:latin typeface="+mn-lt"/>
                          <a:ea typeface="Calibri" panose="020F0502020204030204" pitchFamily="34" charset="0"/>
                          <a:cs typeface="Times New Roman" panose="02020603050405020304" pitchFamily="18" charset="0"/>
                        </a:rPr>
                      </a:br>
                      <a:r>
                        <a:rPr lang="en-US" sz="1400" kern="100" dirty="0">
                          <a:ln w="3175">
                            <a:noFill/>
                          </a:ln>
                          <a:solidFill>
                            <a:srgbClr val="000000"/>
                          </a:solidFill>
                          <a:latin typeface="+mn-lt"/>
                          <a:ea typeface="Calibri" panose="020F0502020204030204" pitchFamily="34" charset="0"/>
                          <a:cs typeface="Times New Roman" panose="02020603050405020304" pitchFamily="18" charset="0"/>
                        </a:rPr>
                        <a:t>security team.</a:t>
                      </a: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0" name="Slide Number Placeholder 4">
            <a:extLst>
              <a:ext uri="{FF2B5EF4-FFF2-40B4-BE49-F238E27FC236}">
                <a16:creationId xmlns:a16="http://schemas.microsoft.com/office/drawing/2014/main" id="{E953134C-2F36-3F23-78F8-CE5F14872F51}"/>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28</a:t>
            </a:fld>
            <a:endParaRPr lang="en-US" dirty="0"/>
          </a:p>
        </p:txBody>
      </p:sp>
    </p:spTree>
    <p:extLst>
      <p:ext uri="{BB962C8B-B14F-4D97-AF65-F5344CB8AC3E}">
        <p14:creationId xmlns:p14="http://schemas.microsoft.com/office/powerpoint/2010/main" val="233509731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Top Corners Rounded 20">
            <a:extLst>
              <a:ext uri="{FF2B5EF4-FFF2-40B4-BE49-F238E27FC236}">
                <a16:creationId xmlns:a16="http://schemas.microsoft.com/office/drawing/2014/main" id="{432AD6C1-5821-CBC8-6A79-7AC167852975}"/>
              </a:ext>
              <a:ext uri="{C183D7F6-B498-43B3-948B-1728B52AA6E4}">
                <adec:decorative xmlns:adec="http://schemas.microsoft.com/office/drawing/2017/decorative" val="1"/>
              </a:ext>
            </a:extLst>
          </p:cNvPr>
          <p:cNvSpPr>
            <a:spLocks/>
          </p:cNvSpPr>
          <p:nvPr/>
        </p:nvSpPr>
        <p:spPr>
          <a:xfrm>
            <a:off x="662143" y="2234764"/>
            <a:ext cx="10867715" cy="4249143"/>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ea typeface="Calibri"/>
              <a:cs typeface="Segoe Sans Display" pitchFamily="2" charset="0"/>
            </a:endParaRPr>
          </a:p>
        </p:txBody>
      </p:sp>
      <p:sp>
        <p:nvSpPr>
          <p:cNvPr id="29" name="Freeform: Shape 28">
            <a:extLst>
              <a:ext uri="{FF2B5EF4-FFF2-40B4-BE49-F238E27FC236}">
                <a16:creationId xmlns:a16="http://schemas.microsoft.com/office/drawing/2014/main" id="{DE854A93-4BC7-0B4F-1A2D-FF7D0A79E907}"/>
              </a:ext>
              <a:ext uri="{C183D7F6-B498-43B3-948B-1728B52AA6E4}">
                <adec:decorative xmlns:adec="http://schemas.microsoft.com/office/drawing/2017/decorative" val="1"/>
              </a:ext>
            </a:extLst>
          </p:cNvPr>
          <p:cNvSpPr/>
          <p:nvPr/>
        </p:nvSpPr>
        <p:spPr>
          <a:xfrm>
            <a:off x="662143"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Freeform: Shape 34">
            <a:extLst>
              <a:ext uri="{FF2B5EF4-FFF2-40B4-BE49-F238E27FC236}">
                <a16:creationId xmlns:a16="http://schemas.microsoft.com/office/drawing/2014/main" id="{092CBE84-E43D-FB37-ADB6-A232451CF894}"/>
              </a:ext>
              <a:ext uri="{C183D7F6-B498-43B3-948B-1728B52AA6E4}">
                <adec:decorative xmlns:adec="http://schemas.microsoft.com/office/drawing/2017/decorative" val="1"/>
              </a:ext>
            </a:extLst>
          </p:cNvPr>
          <p:cNvSpPr/>
          <p:nvPr/>
        </p:nvSpPr>
        <p:spPr>
          <a:xfrm>
            <a:off x="4293355"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6" name="Freeform: Shape 35">
            <a:extLst>
              <a:ext uri="{FF2B5EF4-FFF2-40B4-BE49-F238E27FC236}">
                <a16:creationId xmlns:a16="http://schemas.microsoft.com/office/drawing/2014/main" id="{5FA71F51-AF78-8F97-8F0A-D6E92D6F19CD}"/>
              </a:ext>
              <a:ext uri="{C183D7F6-B498-43B3-948B-1728B52AA6E4}">
                <adec:decorative xmlns:adec="http://schemas.microsoft.com/office/drawing/2017/decorative" val="1"/>
              </a:ext>
            </a:extLst>
          </p:cNvPr>
          <p:cNvSpPr/>
          <p:nvPr/>
        </p:nvSpPr>
        <p:spPr>
          <a:xfrm>
            <a:off x="7928636" y="1141804"/>
            <a:ext cx="3601222" cy="1016689"/>
          </a:xfrm>
          <a:custGeom>
            <a:avLst/>
            <a:gdLst>
              <a:gd name="connsiteX0" fmla="*/ 551536 w 3601222"/>
              <a:gd name="connsiteY0" fmla="*/ 0 h 1016689"/>
              <a:gd name="connsiteX1" fmla="*/ 932591 w 3601222"/>
              <a:gd name="connsiteY1" fmla="*/ 0 h 1016689"/>
              <a:gd name="connsiteX2" fmla="*/ 2029489 w 3601222"/>
              <a:gd name="connsiteY2" fmla="*/ 0 h 1016689"/>
              <a:gd name="connsiteX3" fmla="*/ 3431660 w 3601222"/>
              <a:gd name="connsiteY3" fmla="*/ 0 h 1016689"/>
              <a:gd name="connsiteX4" fmla="*/ 3599315 w 3601222"/>
              <a:gd name="connsiteY4" fmla="*/ 143663 h 1016689"/>
              <a:gd name="connsiteX5" fmla="*/ 3600205 w 3601222"/>
              <a:gd name="connsiteY5" fmla="*/ 151411 h 1016689"/>
              <a:gd name="connsiteX6" fmla="*/ 3600459 w 3601222"/>
              <a:gd name="connsiteY6" fmla="*/ 153570 h 1016689"/>
              <a:gd name="connsiteX7" fmla="*/ 3600840 w 3601222"/>
              <a:gd name="connsiteY7" fmla="*/ 159794 h 1016689"/>
              <a:gd name="connsiteX8" fmla="*/ 3601222 w 3601222"/>
              <a:gd name="connsiteY8" fmla="*/ 169448 h 1016689"/>
              <a:gd name="connsiteX9" fmla="*/ 3601222 w 3601222"/>
              <a:gd name="connsiteY9" fmla="*/ 1016689 h 1016689"/>
              <a:gd name="connsiteX10" fmla="*/ 0 w 3601222"/>
              <a:gd name="connsiteY10" fmla="*/ 1016689 h 1016689"/>
              <a:gd name="connsiteX11" fmla="*/ 0 w 3601222"/>
              <a:gd name="connsiteY11" fmla="*/ 535908 h 1016689"/>
              <a:gd name="connsiteX12" fmla="*/ 1 w 3601222"/>
              <a:gd name="connsiteY12" fmla="*/ 535903 h 1016689"/>
              <a:gd name="connsiteX13" fmla="*/ 1 w 3601222"/>
              <a:gd name="connsiteY13" fmla="*/ 316937 h 1016689"/>
              <a:gd name="connsiteX14" fmla="*/ 124786 w 3601222"/>
              <a:gd name="connsiteY14" fmla="*/ 192236 h 1016689"/>
              <a:gd name="connsiteX15" fmla="*/ 231229 w 3601222"/>
              <a:gd name="connsiteY15" fmla="*/ 192236 h 1016689"/>
              <a:gd name="connsiteX16" fmla="*/ 391345 w 3601222"/>
              <a:gd name="connsiteY16" fmla="*/ 96155 h 1016689"/>
              <a:gd name="connsiteX17" fmla="*/ 551536 w 3601222"/>
              <a:gd name="connsiteY17"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1222" h="1016689">
                <a:moveTo>
                  <a:pt x="551536" y="0"/>
                </a:moveTo>
                <a:lnTo>
                  <a:pt x="932591" y="0"/>
                </a:lnTo>
                <a:lnTo>
                  <a:pt x="2029489" y="0"/>
                </a:lnTo>
                <a:lnTo>
                  <a:pt x="3431660" y="0"/>
                </a:lnTo>
                <a:cubicBezTo>
                  <a:pt x="3516568" y="0"/>
                  <a:pt x="3586858" y="62241"/>
                  <a:pt x="3599315" y="143663"/>
                </a:cubicBezTo>
                <a:cubicBezTo>
                  <a:pt x="3599696" y="146203"/>
                  <a:pt x="3599951" y="148744"/>
                  <a:pt x="3600205" y="151411"/>
                </a:cubicBezTo>
                <a:cubicBezTo>
                  <a:pt x="3600332" y="152046"/>
                  <a:pt x="3600459" y="152808"/>
                  <a:pt x="3600459" y="153570"/>
                </a:cubicBezTo>
                <a:cubicBezTo>
                  <a:pt x="3600713" y="155603"/>
                  <a:pt x="3600840" y="157762"/>
                  <a:pt x="3600840" y="159794"/>
                </a:cubicBezTo>
                <a:cubicBezTo>
                  <a:pt x="3601094" y="162970"/>
                  <a:pt x="3601222" y="166273"/>
                  <a:pt x="3601222" y="169448"/>
                </a:cubicBezTo>
                <a:lnTo>
                  <a:pt x="3601222"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Graphic 14">
            <a:extLst>
              <a:ext uri="{FF2B5EF4-FFF2-40B4-BE49-F238E27FC236}">
                <a16:creationId xmlns:a16="http://schemas.microsoft.com/office/drawing/2014/main" id="{E238F4F5-9340-E6E9-6088-4A4044117683}"/>
              </a:ext>
              <a:ext uri="{C183D7F6-B498-43B3-948B-1728B52AA6E4}">
                <adec:decorative xmlns:adec="http://schemas.microsoft.com/office/drawing/2017/decorative" val="1"/>
              </a:ext>
            </a:extLst>
          </p:cNvPr>
          <p:cNvSpPr>
            <a:spLocks/>
          </p:cNvSpPr>
          <p:nvPr/>
        </p:nvSpPr>
        <p:spPr>
          <a:xfrm>
            <a:off x="799189"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 name="Graphic 14">
            <a:extLst>
              <a:ext uri="{FF2B5EF4-FFF2-40B4-BE49-F238E27FC236}">
                <a16:creationId xmlns:a16="http://schemas.microsoft.com/office/drawing/2014/main" id="{F9FC66F6-2934-7760-0948-4515F0F5BA8F}"/>
              </a:ext>
              <a:ext uri="{C183D7F6-B498-43B3-948B-1728B52AA6E4}">
                <adec:decorative xmlns:adec="http://schemas.microsoft.com/office/drawing/2017/decorative" val="1"/>
              </a:ext>
            </a:extLst>
          </p:cNvPr>
          <p:cNvSpPr>
            <a:spLocks/>
          </p:cNvSpPr>
          <p:nvPr/>
        </p:nvSpPr>
        <p:spPr>
          <a:xfrm>
            <a:off x="4459869"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9" name="Graphic 14">
            <a:extLst>
              <a:ext uri="{FF2B5EF4-FFF2-40B4-BE49-F238E27FC236}">
                <a16:creationId xmlns:a16="http://schemas.microsoft.com/office/drawing/2014/main" id="{A10BB987-F55C-38C8-8DF9-BC25D08BFBAE}"/>
              </a:ext>
              <a:ext uri="{C183D7F6-B498-43B3-948B-1728B52AA6E4}">
                <adec:decorative xmlns:adec="http://schemas.microsoft.com/office/drawing/2017/decorative" val="1"/>
              </a:ext>
            </a:extLst>
          </p:cNvPr>
          <p:cNvSpPr>
            <a:spLocks/>
          </p:cNvSpPr>
          <p:nvPr/>
        </p:nvSpPr>
        <p:spPr>
          <a:xfrm>
            <a:off x="8105541" y="1428751"/>
            <a:ext cx="527818" cy="527942"/>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Title 3">
            <a:extLst>
              <a:ext uri="{FF2B5EF4-FFF2-40B4-BE49-F238E27FC236}">
                <a16:creationId xmlns:a16="http://schemas.microsoft.com/office/drawing/2014/main" id="{2191DA3D-334F-3570-16BD-5F2B5E955732}"/>
              </a:ext>
            </a:extLst>
          </p:cNvPr>
          <p:cNvSpPr>
            <a:spLocks noGrp="1"/>
          </p:cNvSpPr>
          <p:nvPr>
            <p:ph type="title"/>
          </p:nvPr>
        </p:nvSpPr>
        <p:spPr>
          <a:xfrm>
            <a:off x="584200" y="365125"/>
            <a:ext cx="10912475" cy="492443"/>
          </a:xfrm>
        </p:spPr>
        <p:txBody>
          <a:bodyPr vert="horz"/>
          <a:lstStyle/>
          <a:p>
            <a:r>
              <a:rPr lang="en-GB" dirty="0"/>
              <a:t>Qualifying questions: Productivity</a:t>
            </a:r>
          </a:p>
        </p:txBody>
      </p:sp>
      <p:sp>
        <p:nvSpPr>
          <p:cNvPr id="13" name="Graphic 33" descr="Icon of a square grid">
            <a:extLst>
              <a:ext uri="{FF2B5EF4-FFF2-40B4-BE49-F238E27FC236}">
                <a16:creationId xmlns:a16="http://schemas.microsoft.com/office/drawing/2014/main" id="{AD394E19-075A-EEFF-6F46-ED65D2303FA4}"/>
              </a:ext>
            </a:extLst>
          </p:cNvPr>
          <p:cNvSpPr>
            <a:spLocks/>
          </p:cNvSpPr>
          <p:nvPr/>
        </p:nvSpPr>
        <p:spPr>
          <a:xfrm>
            <a:off x="937239" y="1566864"/>
            <a:ext cx="251720" cy="251718"/>
          </a:xfrm>
          <a:custGeom>
            <a:avLst/>
            <a:gdLst>
              <a:gd name="connsiteX0" fmla="*/ 54769 w 171450"/>
              <a:gd name="connsiteY0" fmla="*/ 95250 h 171450"/>
              <a:gd name="connsiteX1" fmla="*/ 76200 w 171450"/>
              <a:gd name="connsiteY1" fmla="*/ 116681 h 171450"/>
              <a:gd name="connsiteX2" fmla="*/ 76200 w 171450"/>
              <a:gd name="connsiteY2" fmla="*/ 150019 h 171450"/>
              <a:gd name="connsiteX3" fmla="*/ 54769 w 171450"/>
              <a:gd name="connsiteY3" fmla="*/ 171450 h 171450"/>
              <a:gd name="connsiteX4" fmla="*/ 21431 w 171450"/>
              <a:gd name="connsiteY4" fmla="*/ 171450 h 171450"/>
              <a:gd name="connsiteX5" fmla="*/ 0 w 171450"/>
              <a:gd name="connsiteY5" fmla="*/ 150019 h 171450"/>
              <a:gd name="connsiteX6" fmla="*/ 0 w 171450"/>
              <a:gd name="connsiteY6" fmla="*/ 116681 h 171450"/>
              <a:gd name="connsiteX7" fmla="*/ 21431 w 171450"/>
              <a:gd name="connsiteY7" fmla="*/ 95250 h 171450"/>
              <a:gd name="connsiteX8" fmla="*/ 54769 w 171450"/>
              <a:gd name="connsiteY8" fmla="*/ 95250 h 171450"/>
              <a:gd name="connsiteX9" fmla="*/ 150019 w 171450"/>
              <a:gd name="connsiteY9" fmla="*/ 95250 h 171450"/>
              <a:gd name="connsiteX10" fmla="*/ 171450 w 171450"/>
              <a:gd name="connsiteY10" fmla="*/ 116681 h 171450"/>
              <a:gd name="connsiteX11" fmla="*/ 171450 w 171450"/>
              <a:gd name="connsiteY11" fmla="*/ 150019 h 171450"/>
              <a:gd name="connsiteX12" fmla="*/ 150019 w 171450"/>
              <a:gd name="connsiteY12" fmla="*/ 171450 h 171450"/>
              <a:gd name="connsiteX13" fmla="*/ 116681 w 171450"/>
              <a:gd name="connsiteY13" fmla="*/ 171450 h 171450"/>
              <a:gd name="connsiteX14" fmla="*/ 95250 w 171450"/>
              <a:gd name="connsiteY14" fmla="*/ 150019 h 171450"/>
              <a:gd name="connsiteX15" fmla="*/ 95250 w 171450"/>
              <a:gd name="connsiteY15" fmla="*/ 116681 h 171450"/>
              <a:gd name="connsiteX16" fmla="*/ 116681 w 171450"/>
              <a:gd name="connsiteY16" fmla="*/ 95250 h 171450"/>
              <a:gd name="connsiteX17" fmla="*/ 150019 w 171450"/>
              <a:gd name="connsiteY17" fmla="*/ 95250 h 171450"/>
              <a:gd name="connsiteX18" fmla="*/ 54769 w 171450"/>
              <a:gd name="connsiteY18" fmla="*/ 0 h 171450"/>
              <a:gd name="connsiteX19" fmla="*/ 76200 w 171450"/>
              <a:gd name="connsiteY19" fmla="*/ 21431 h 171450"/>
              <a:gd name="connsiteX20" fmla="*/ 76200 w 171450"/>
              <a:gd name="connsiteY20" fmla="*/ 54769 h 171450"/>
              <a:gd name="connsiteX21" fmla="*/ 54769 w 171450"/>
              <a:gd name="connsiteY21" fmla="*/ 76200 h 171450"/>
              <a:gd name="connsiteX22" fmla="*/ 21431 w 171450"/>
              <a:gd name="connsiteY22" fmla="*/ 76200 h 171450"/>
              <a:gd name="connsiteX23" fmla="*/ 0 w 171450"/>
              <a:gd name="connsiteY23" fmla="*/ 54769 h 171450"/>
              <a:gd name="connsiteX24" fmla="*/ 0 w 171450"/>
              <a:gd name="connsiteY24" fmla="*/ 21431 h 171450"/>
              <a:gd name="connsiteX25" fmla="*/ 21431 w 171450"/>
              <a:gd name="connsiteY25" fmla="*/ 0 h 171450"/>
              <a:gd name="connsiteX26" fmla="*/ 54769 w 171450"/>
              <a:gd name="connsiteY26" fmla="*/ 0 h 171450"/>
              <a:gd name="connsiteX27" fmla="*/ 150019 w 171450"/>
              <a:gd name="connsiteY27" fmla="*/ 0 h 171450"/>
              <a:gd name="connsiteX28" fmla="*/ 171450 w 171450"/>
              <a:gd name="connsiteY28" fmla="*/ 21431 h 171450"/>
              <a:gd name="connsiteX29" fmla="*/ 171450 w 171450"/>
              <a:gd name="connsiteY29" fmla="*/ 54769 h 171450"/>
              <a:gd name="connsiteX30" fmla="*/ 150019 w 171450"/>
              <a:gd name="connsiteY30" fmla="*/ 76200 h 171450"/>
              <a:gd name="connsiteX31" fmla="*/ 116681 w 171450"/>
              <a:gd name="connsiteY31" fmla="*/ 76200 h 171450"/>
              <a:gd name="connsiteX32" fmla="*/ 95250 w 171450"/>
              <a:gd name="connsiteY32" fmla="*/ 54769 h 171450"/>
              <a:gd name="connsiteX33" fmla="*/ 95250 w 171450"/>
              <a:gd name="connsiteY33" fmla="*/ 21431 h 171450"/>
              <a:gd name="connsiteX34" fmla="*/ 116681 w 171450"/>
              <a:gd name="connsiteY34" fmla="*/ 0 h 171450"/>
              <a:gd name="connsiteX35" fmla="*/ 150019 w 171450"/>
              <a:gd name="connsiteY35"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1450" h="171450">
                <a:moveTo>
                  <a:pt x="54769" y="95250"/>
                </a:moveTo>
                <a:cubicBezTo>
                  <a:pt x="66605" y="95250"/>
                  <a:pt x="76200" y="104845"/>
                  <a:pt x="76200" y="116681"/>
                </a:cubicBezTo>
                <a:lnTo>
                  <a:pt x="76200" y="150019"/>
                </a:lnTo>
                <a:cubicBezTo>
                  <a:pt x="76200" y="161855"/>
                  <a:pt x="66605" y="171450"/>
                  <a:pt x="54769" y="171450"/>
                </a:cubicBezTo>
                <a:lnTo>
                  <a:pt x="21431" y="171450"/>
                </a:lnTo>
                <a:cubicBezTo>
                  <a:pt x="9595" y="171450"/>
                  <a:pt x="0" y="161855"/>
                  <a:pt x="0" y="150019"/>
                </a:cubicBezTo>
                <a:lnTo>
                  <a:pt x="0" y="116681"/>
                </a:lnTo>
                <a:cubicBezTo>
                  <a:pt x="0" y="104845"/>
                  <a:pt x="9595" y="95250"/>
                  <a:pt x="21431" y="95250"/>
                </a:cubicBezTo>
                <a:lnTo>
                  <a:pt x="54769" y="95250"/>
                </a:lnTo>
                <a:close/>
                <a:moveTo>
                  <a:pt x="150019" y="95250"/>
                </a:moveTo>
                <a:cubicBezTo>
                  <a:pt x="161855" y="95250"/>
                  <a:pt x="171450" y="104845"/>
                  <a:pt x="171450" y="116681"/>
                </a:cubicBezTo>
                <a:lnTo>
                  <a:pt x="171450" y="150019"/>
                </a:lnTo>
                <a:cubicBezTo>
                  <a:pt x="171450" y="161855"/>
                  <a:pt x="161855" y="171450"/>
                  <a:pt x="150019" y="171450"/>
                </a:cubicBezTo>
                <a:lnTo>
                  <a:pt x="116681" y="171450"/>
                </a:lnTo>
                <a:cubicBezTo>
                  <a:pt x="104845" y="171450"/>
                  <a:pt x="95250" y="161855"/>
                  <a:pt x="95250" y="150019"/>
                </a:cubicBezTo>
                <a:lnTo>
                  <a:pt x="95250" y="116681"/>
                </a:lnTo>
                <a:cubicBezTo>
                  <a:pt x="95250" y="104845"/>
                  <a:pt x="104845" y="95250"/>
                  <a:pt x="116681" y="95250"/>
                </a:cubicBezTo>
                <a:lnTo>
                  <a:pt x="150019" y="95250"/>
                </a:lnTo>
                <a:close/>
                <a:moveTo>
                  <a:pt x="54769" y="0"/>
                </a:moveTo>
                <a:cubicBezTo>
                  <a:pt x="66605" y="0"/>
                  <a:pt x="76200" y="9595"/>
                  <a:pt x="76200" y="21431"/>
                </a:cubicBezTo>
                <a:lnTo>
                  <a:pt x="76200" y="54769"/>
                </a:lnTo>
                <a:cubicBezTo>
                  <a:pt x="76200" y="66605"/>
                  <a:pt x="66605" y="76200"/>
                  <a:pt x="54769" y="76200"/>
                </a:cubicBezTo>
                <a:lnTo>
                  <a:pt x="21431" y="76200"/>
                </a:lnTo>
                <a:cubicBezTo>
                  <a:pt x="9595" y="76200"/>
                  <a:pt x="0" y="66605"/>
                  <a:pt x="0" y="54769"/>
                </a:cubicBezTo>
                <a:lnTo>
                  <a:pt x="0" y="21431"/>
                </a:lnTo>
                <a:cubicBezTo>
                  <a:pt x="0" y="9595"/>
                  <a:pt x="9595" y="0"/>
                  <a:pt x="21431" y="0"/>
                </a:cubicBezTo>
                <a:lnTo>
                  <a:pt x="54769" y="0"/>
                </a:lnTo>
                <a:close/>
                <a:moveTo>
                  <a:pt x="150019" y="0"/>
                </a:moveTo>
                <a:cubicBezTo>
                  <a:pt x="161855" y="0"/>
                  <a:pt x="171450" y="9595"/>
                  <a:pt x="171450" y="21431"/>
                </a:cubicBezTo>
                <a:lnTo>
                  <a:pt x="171450" y="54769"/>
                </a:lnTo>
                <a:cubicBezTo>
                  <a:pt x="171450" y="66605"/>
                  <a:pt x="161855" y="76200"/>
                  <a:pt x="150019" y="76200"/>
                </a:cubicBezTo>
                <a:lnTo>
                  <a:pt x="116681" y="76200"/>
                </a:lnTo>
                <a:cubicBezTo>
                  <a:pt x="104845" y="76200"/>
                  <a:pt x="95250" y="66605"/>
                  <a:pt x="95250" y="54769"/>
                </a:cubicBezTo>
                <a:lnTo>
                  <a:pt x="95250" y="21431"/>
                </a:lnTo>
                <a:cubicBezTo>
                  <a:pt x="95250" y="9595"/>
                  <a:pt x="104845" y="0"/>
                  <a:pt x="116681" y="0"/>
                </a:cubicBezTo>
                <a:lnTo>
                  <a:pt x="150019" y="0"/>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0" name="Rectangle 39">
            <a:extLst>
              <a:ext uri="{FF2B5EF4-FFF2-40B4-BE49-F238E27FC236}">
                <a16:creationId xmlns:a16="http://schemas.microsoft.com/office/drawing/2014/main" id="{8AD01887-C050-638A-3C94-1B0FC76EF899}"/>
              </a:ext>
            </a:extLst>
          </p:cNvPr>
          <p:cNvSpPr>
            <a:spLocks/>
          </p:cNvSpPr>
          <p:nvPr/>
        </p:nvSpPr>
        <p:spPr bwMode="auto">
          <a:xfrm>
            <a:off x="1539102" y="1203536"/>
            <a:ext cx="2542377" cy="861774"/>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32472" fontAlgn="base">
              <a:spcBef>
                <a:spcPct val="0"/>
              </a:spcBef>
              <a:spcAft>
                <a:spcPct val="0"/>
              </a:spcAft>
              <a:defRPr/>
            </a:pPr>
            <a:r>
              <a:rPr lang="en-US" sz="1400" dirty="0">
                <a:solidFill>
                  <a:srgbClr val="FFFFFF"/>
                </a:solidFill>
                <a:latin typeface="+mj-lt"/>
                <a:cs typeface="Segoe UI" panose="020B0502040204020203" pitchFamily="34" charset="0"/>
              </a:rPr>
              <a:t>What applications are you currently running or planning to run in your server environment? </a:t>
            </a:r>
          </a:p>
        </p:txBody>
      </p:sp>
      <p:sp>
        <p:nvSpPr>
          <p:cNvPr id="7" name="Graphic 156" descr="Icon of a person in front of a house">
            <a:extLst>
              <a:ext uri="{FF2B5EF4-FFF2-40B4-BE49-F238E27FC236}">
                <a16:creationId xmlns:a16="http://schemas.microsoft.com/office/drawing/2014/main" id="{D5278A17-D3C5-64BA-0E99-6441937704CA}"/>
              </a:ext>
            </a:extLst>
          </p:cNvPr>
          <p:cNvSpPr/>
          <p:nvPr/>
        </p:nvSpPr>
        <p:spPr>
          <a:xfrm>
            <a:off x="4596771" y="1562570"/>
            <a:ext cx="254014" cy="260305"/>
          </a:xfrm>
          <a:custGeom>
            <a:avLst/>
            <a:gdLst>
              <a:gd name="connsiteX0" fmla="*/ 95885 w 254014"/>
              <a:gd name="connsiteY0" fmla="*/ 6725 h 260305"/>
              <a:gd name="connsiteX1" fmla="*/ 132715 w 254014"/>
              <a:gd name="connsiteY1" fmla="*/ 6725 h 260305"/>
              <a:gd name="connsiteX2" fmla="*/ 218440 w 254014"/>
              <a:gd name="connsiteY2" fmla="*/ 79039 h 260305"/>
              <a:gd name="connsiteX3" fmla="*/ 228600 w 254014"/>
              <a:gd name="connsiteY3" fmla="*/ 100883 h 260305"/>
              <a:gd name="connsiteX4" fmla="*/ 228600 w 254014"/>
              <a:gd name="connsiteY4" fmla="*/ 136684 h 260305"/>
              <a:gd name="connsiteX5" fmla="*/ 174801 w 254014"/>
              <a:gd name="connsiteY5" fmla="*/ 139672 h 260305"/>
              <a:gd name="connsiteX6" fmla="*/ 174777 w 254014"/>
              <a:gd name="connsiteY6" fmla="*/ 190456 h 260305"/>
              <a:gd name="connsiteX7" fmla="*/ 168250 w 254014"/>
              <a:gd name="connsiteY7" fmla="*/ 190456 h 260305"/>
              <a:gd name="connsiteX8" fmla="*/ 146050 w 254014"/>
              <a:gd name="connsiteY8" fmla="*/ 201035 h 260305"/>
              <a:gd name="connsiteX9" fmla="*/ 146050 w 254014"/>
              <a:gd name="connsiteY9" fmla="*/ 161881 h 260305"/>
              <a:gd name="connsiteX10" fmla="*/ 136525 w 254014"/>
              <a:gd name="connsiteY10" fmla="*/ 152356 h 260305"/>
              <a:gd name="connsiteX11" fmla="*/ 92075 w 254014"/>
              <a:gd name="connsiteY11" fmla="*/ 152356 h 260305"/>
              <a:gd name="connsiteX12" fmla="*/ 82550 w 254014"/>
              <a:gd name="connsiteY12" fmla="*/ 161881 h 260305"/>
              <a:gd name="connsiteX13" fmla="*/ 82550 w 254014"/>
              <a:gd name="connsiteY13" fmla="*/ 225381 h 260305"/>
              <a:gd name="connsiteX14" fmla="*/ 60325 w 254014"/>
              <a:gd name="connsiteY14" fmla="*/ 247606 h 260305"/>
              <a:gd name="connsiteX15" fmla="*/ 22225 w 254014"/>
              <a:gd name="connsiteY15" fmla="*/ 247606 h 260305"/>
              <a:gd name="connsiteX16" fmla="*/ 0 w 254014"/>
              <a:gd name="connsiteY16" fmla="*/ 225381 h 260305"/>
              <a:gd name="connsiteX17" fmla="*/ 0 w 254014"/>
              <a:gd name="connsiteY17" fmla="*/ 100883 h 260305"/>
              <a:gd name="connsiteX18" fmla="*/ 10160 w 254014"/>
              <a:gd name="connsiteY18" fmla="*/ 79039 h 260305"/>
              <a:gd name="connsiteX19" fmla="*/ 95885 w 254014"/>
              <a:gd name="connsiteY19" fmla="*/ 6725 h 260305"/>
              <a:gd name="connsiteX20" fmla="*/ 177800 w 254014"/>
              <a:gd name="connsiteY20" fmla="*/ 165056 h 260305"/>
              <a:gd name="connsiteX21" fmla="*/ 203200 w 254014"/>
              <a:gd name="connsiteY21" fmla="*/ 139656 h 260305"/>
              <a:gd name="connsiteX22" fmla="*/ 228600 w 254014"/>
              <a:gd name="connsiteY22" fmla="*/ 165056 h 260305"/>
              <a:gd name="connsiteX23" fmla="*/ 203200 w 254014"/>
              <a:gd name="connsiteY23" fmla="*/ 190456 h 260305"/>
              <a:gd name="connsiteX24" fmla="*/ 177800 w 254014"/>
              <a:gd name="connsiteY24" fmla="*/ 165056 h 260305"/>
              <a:gd name="connsiteX25" fmla="*/ 168275 w 254014"/>
              <a:gd name="connsiteY25" fmla="*/ 203156 h 260305"/>
              <a:gd name="connsiteX26" fmla="*/ 152400 w 254014"/>
              <a:gd name="connsiteY26" fmla="*/ 219031 h 260305"/>
              <a:gd name="connsiteX27" fmla="*/ 152400 w 254014"/>
              <a:gd name="connsiteY27" fmla="*/ 219069 h 260305"/>
              <a:gd name="connsiteX28" fmla="*/ 152413 w 254014"/>
              <a:gd name="connsiteY28" fmla="*/ 222854 h 260305"/>
              <a:gd name="connsiteX29" fmla="*/ 152514 w 254014"/>
              <a:gd name="connsiteY29" fmla="*/ 224200 h 260305"/>
              <a:gd name="connsiteX30" fmla="*/ 159106 w 254014"/>
              <a:gd name="connsiteY30" fmla="*/ 241726 h 260305"/>
              <a:gd name="connsiteX31" fmla="*/ 203200 w 254014"/>
              <a:gd name="connsiteY31" fmla="*/ 260306 h 260305"/>
              <a:gd name="connsiteX32" fmla="*/ 247294 w 254014"/>
              <a:gd name="connsiteY32" fmla="*/ 241726 h 260305"/>
              <a:gd name="connsiteX33" fmla="*/ 253886 w 254014"/>
              <a:gd name="connsiteY33" fmla="*/ 224200 h 260305"/>
              <a:gd name="connsiteX34" fmla="*/ 253987 w 254014"/>
              <a:gd name="connsiteY34" fmla="*/ 222854 h 260305"/>
              <a:gd name="connsiteX35" fmla="*/ 254013 w 254014"/>
              <a:gd name="connsiteY35" fmla="*/ 220149 h 260305"/>
              <a:gd name="connsiteX36" fmla="*/ 254000 w 254014"/>
              <a:gd name="connsiteY36" fmla="*/ 219031 h 260305"/>
              <a:gd name="connsiteX37" fmla="*/ 238125 w 254014"/>
              <a:gd name="connsiteY37" fmla="*/ 203156 h 260305"/>
              <a:gd name="connsiteX38" fmla="*/ 168275 w 254014"/>
              <a:gd name="connsiteY38" fmla="*/ 203156 h 26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4014" h="260305">
                <a:moveTo>
                  <a:pt x="95885" y="6725"/>
                </a:moveTo>
                <a:cubicBezTo>
                  <a:pt x="106524" y="-2242"/>
                  <a:pt x="122076" y="-2242"/>
                  <a:pt x="132715" y="6725"/>
                </a:cubicBezTo>
                <a:lnTo>
                  <a:pt x="218440" y="79039"/>
                </a:lnTo>
                <a:cubicBezTo>
                  <a:pt x="224892" y="84474"/>
                  <a:pt x="228600" y="92463"/>
                  <a:pt x="228600" y="100883"/>
                </a:cubicBezTo>
                <a:lnTo>
                  <a:pt x="228600" y="136684"/>
                </a:lnTo>
                <a:cubicBezTo>
                  <a:pt x="212919" y="122653"/>
                  <a:pt x="188832" y="123991"/>
                  <a:pt x="174801" y="139672"/>
                </a:cubicBezTo>
                <a:cubicBezTo>
                  <a:pt x="161868" y="154126"/>
                  <a:pt x="161858" y="175990"/>
                  <a:pt x="174777" y="190456"/>
                </a:cubicBezTo>
                <a:lnTo>
                  <a:pt x="168250" y="190456"/>
                </a:lnTo>
                <a:cubicBezTo>
                  <a:pt x="159283" y="190456"/>
                  <a:pt x="151282" y="194584"/>
                  <a:pt x="146050" y="201035"/>
                </a:cubicBezTo>
                <a:lnTo>
                  <a:pt x="146050" y="161881"/>
                </a:lnTo>
                <a:cubicBezTo>
                  <a:pt x="146050" y="156620"/>
                  <a:pt x="141786" y="152356"/>
                  <a:pt x="136525" y="152356"/>
                </a:cubicBezTo>
                <a:lnTo>
                  <a:pt x="92075" y="152356"/>
                </a:lnTo>
                <a:cubicBezTo>
                  <a:pt x="86814" y="152356"/>
                  <a:pt x="82550" y="156620"/>
                  <a:pt x="82550" y="161881"/>
                </a:cubicBezTo>
                <a:lnTo>
                  <a:pt x="82550" y="225381"/>
                </a:lnTo>
                <a:cubicBezTo>
                  <a:pt x="82550" y="237656"/>
                  <a:pt x="72600" y="247606"/>
                  <a:pt x="60325" y="247606"/>
                </a:cubicBezTo>
                <a:lnTo>
                  <a:pt x="22225" y="247606"/>
                </a:lnTo>
                <a:cubicBezTo>
                  <a:pt x="9950" y="247606"/>
                  <a:pt x="0" y="237656"/>
                  <a:pt x="0" y="225381"/>
                </a:cubicBezTo>
                <a:lnTo>
                  <a:pt x="0" y="100883"/>
                </a:lnTo>
                <a:cubicBezTo>
                  <a:pt x="0" y="92463"/>
                  <a:pt x="3708" y="84474"/>
                  <a:pt x="10160" y="79039"/>
                </a:cubicBezTo>
                <a:lnTo>
                  <a:pt x="95885" y="6725"/>
                </a:lnTo>
                <a:close/>
                <a:moveTo>
                  <a:pt x="177800" y="165056"/>
                </a:moveTo>
                <a:cubicBezTo>
                  <a:pt x="177800" y="151028"/>
                  <a:pt x="189172" y="139656"/>
                  <a:pt x="203200" y="139656"/>
                </a:cubicBezTo>
                <a:cubicBezTo>
                  <a:pt x="217228" y="139656"/>
                  <a:pt x="228600" y="151028"/>
                  <a:pt x="228600" y="165056"/>
                </a:cubicBezTo>
                <a:cubicBezTo>
                  <a:pt x="228600" y="179084"/>
                  <a:pt x="217228" y="190456"/>
                  <a:pt x="203200" y="190456"/>
                </a:cubicBezTo>
                <a:cubicBezTo>
                  <a:pt x="189172" y="190456"/>
                  <a:pt x="177800" y="179084"/>
                  <a:pt x="177800" y="165056"/>
                </a:cubicBezTo>
                <a:close/>
                <a:moveTo>
                  <a:pt x="168275" y="203156"/>
                </a:moveTo>
                <a:cubicBezTo>
                  <a:pt x="159512" y="203156"/>
                  <a:pt x="152400" y="210268"/>
                  <a:pt x="152400" y="219031"/>
                </a:cubicBezTo>
                <a:lnTo>
                  <a:pt x="152400" y="219069"/>
                </a:lnTo>
                <a:lnTo>
                  <a:pt x="152413" y="222854"/>
                </a:lnTo>
                <a:lnTo>
                  <a:pt x="152514" y="224200"/>
                </a:lnTo>
                <a:cubicBezTo>
                  <a:pt x="153214" y="230501"/>
                  <a:pt x="155480" y="236526"/>
                  <a:pt x="159106" y="241726"/>
                </a:cubicBezTo>
                <a:cubicBezTo>
                  <a:pt x="166040" y="251632"/>
                  <a:pt x="179248" y="260306"/>
                  <a:pt x="203200" y="260306"/>
                </a:cubicBezTo>
                <a:cubicBezTo>
                  <a:pt x="227152" y="260306"/>
                  <a:pt x="240360" y="251632"/>
                  <a:pt x="247294" y="241726"/>
                </a:cubicBezTo>
                <a:cubicBezTo>
                  <a:pt x="250920" y="236526"/>
                  <a:pt x="253186" y="230501"/>
                  <a:pt x="253886" y="224200"/>
                </a:cubicBezTo>
                <a:lnTo>
                  <a:pt x="253987" y="222854"/>
                </a:lnTo>
                <a:cubicBezTo>
                  <a:pt x="254025" y="221965"/>
                  <a:pt x="254013" y="221050"/>
                  <a:pt x="254013" y="220149"/>
                </a:cubicBezTo>
                <a:lnTo>
                  <a:pt x="254000" y="219031"/>
                </a:lnTo>
                <a:cubicBezTo>
                  <a:pt x="254000" y="210268"/>
                  <a:pt x="246888" y="203156"/>
                  <a:pt x="238125" y="203156"/>
                </a:cubicBezTo>
                <a:lnTo>
                  <a:pt x="168275" y="203156"/>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8" name="Rectangle 7">
            <a:extLst>
              <a:ext uri="{FF2B5EF4-FFF2-40B4-BE49-F238E27FC236}">
                <a16:creationId xmlns:a16="http://schemas.microsoft.com/office/drawing/2014/main" id="{94EC3E2D-5AAA-6AF0-B068-AFBFAC0BFC0F}"/>
              </a:ext>
            </a:extLst>
          </p:cNvPr>
          <p:cNvSpPr>
            <a:spLocks/>
          </p:cNvSpPr>
          <p:nvPr/>
        </p:nvSpPr>
        <p:spPr bwMode="auto">
          <a:xfrm>
            <a:off x="5159612" y="1418979"/>
            <a:ext cx="2326735"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32472" fontAlgn="base">
              <a:spcBef>
                <a:spcPct val="0"/>
              </a:spcBef>
              <a:spcAft>
                <a:spcPct val="0"/>
              </a:spcAft>
              <a:defRPr/>
            </a:pPr>
            <a:r>
              <a:rPr lang="en-US" sz="1400" dirty="0">
                <a:solidFill>
                  <a:srgbClr val="FFFFFF"/>
                </a:solidFill>
                <a:latin typeface="+mj-lt"/>
                <a:cs typeface="Segoe UI" panose="020B0502040204020203" pitchFamily="34" charset="0"/>
              </a:rPr>
              <a:t>How many of your team members work remotely? </a:t>
            </a:r>
          </a:p>
        </p:txBody>
      </p:sp>
      <p:sp>
        <p:nvSpPr>
          <p:cNvPr id="10" name="Graphic 162" descr="Icon of a person with Concentric arcs">
            <a:extLst>
              <a:ext uri="{FF2B5EF4-FFF2-40B4-BE49-F238E27FC236}">
                <a16:creationId xmlns:a16="http://schemas.microsoft.com/office/drawing/2014/main" id="{CB13E358-BB79-03F5-B1FC-C62B58CE2A2D}"/>
              </a:ext>
            </a:extLst>
          </p:cNvPr>
          <p:cNvSpPr/>
          <p:nvPr/>
        </p:nvSpPr>
        <p:spPr>
          <a:xfrm>
            <a:off x="8219506" y="1546355"/>
            <a:ext cx="299888" cy="292734"/>
          </a:xfrm>
          <a:custGeom>
            <a:avLst/>
            <a:gdLst>
              <a:gd name="connsiteX0" fmla="*/ 127000 w 266712"/>
              <a:gd name="connsiteY0" fmla="*/ 25400 h 260350"/>
              <a:gd name="connsiteX1" fmla="*/ 25396 w 266712"/>
              <a:gd name="connsiteY1" fmla="*/ 126996 h 260350"/>
              <a:gd name="connsiteX2" fmla="*/ 55093 w 266712"/>
              <a:gd name="connsiteY2" fmla="*/ 198780 h 260350"/>
              <a:gd name="connsiteX3" fmla="*/ 55074 w 266712"/>
              <a:gd name="connsiteY3" fmla="*/ 216745 h 260350"/>
              <a:gd name="connsiteX4" fmla="*/ 37110 w 266712"/>
              <a:gd name="connsiteY4" fmla="*/ 216726 h 260350"/>
              <a:gd name="connsiteX5" fmla="*/ 0 w 266712"/>
              <a:gd name="connsiteY5" fmla="*/ 127000 h 260350"/>
              <a:gd name="connsiteX6" fmla="*/ 127000 w 266712"/>
              <a:gd name="connsiteY6" fmla="*/ 0 h 260350"/>
              <a:gd name="connsiteX7" fmla="*/ 254000 w 266712"/>
              <a:gd name="connsiteY7" fmla="*/ 127000 h 260350"/>
              <a:gd name="connsiteX8" fmla="*/ 245999 w 266712"/>
              <a:gd name="connsiteY8" fmla="*/ 171450 h 260350"/>
              <a:gd name="connsiteX9" fmla="*/ 235585 w 266712"/>
              <a:gd name="connsiteY9" fmla="*/ 171450 h 260350"/>
              <a:gd name="connsiteX10" fmla="*/ 250825 w 266712"/>
              <a:gd name="connsiteY10" fmla="*/ 136525 h 260350"/>
              <a:gd name="connsiteX11" fmla="*/ 222796 w 266712"/>
              <a:gd name="connsiteY11" fmla="*/ 93116 h 260350"/>
              <a:gd name="connsiteX12" fmla="*/ 127013 w 266712"/>
              <a:gd name="connsiteY12" fmla="*/ 25400 h 260350"/>
              <a:gd name="connsiteX13" fmla="*/ 170942 w 266712"/>
              <a:gd name="connsiteY13" fmla="*/ 101498 h 260350"/>
              <a:gd name="connsiteX14" fmla="*/ 193561 w 266712"/>
              <a:gd name="connsiteY14" fmla="*/ 89878 h 260350"/>
              <a:gd name="connsiteX15" fmla="*/ 89869 w 266712"/>
              <a:gd name="connsiteY15" fmla="*/ 60538 h 260350"/>
              <a:gd name="connsiteX16" fmla="*/ 60528 w 266712"/>
              <a:gd name="connsiteY16" fmla="*/ 164230 h 260350"/>
              <a:gd name="connsiteX17" fmla="*/ 73114 w 266712"/>
              <a:gd name="connsiteY17" fmla="*/ 180886 h 260350"/>
              <a:gd name="connsiteX18" fmla="*/ 91084 w 266712"/>
              <a:gd name="connsiteY18" fmla="*/ 180886 h 260350"/>
              <a:gd name="connsiteX19" fmla="*/ 91084 w 266712"/>
              <a:gd name="connsiteY19" fmla="*/ 162916 h 260350"/>
              <a:gd name="connsiteX20" fmla="*/ 91172 w 266712"/>
              <a:gd name="connsiteY20" fmla="*/ 91074 h 260350"/>
              <a:gd name="connsiteX21" fmla="*/ 163014 w 266712"/>
              <a:gd name="connsiteY21" fmla="*/ 91161 h 260350"/>
              <a:gd name="connsiteX22" fmla="*/ 170955 w 266712"/>
              <a:gd name="connsiteY22" fmla="*/ 101486 h 260350"/>
              <a:gd name="connsiteX23" fmla="*/ 127000 w 266712"/>
              <a:gd name="connsiteY23" fmla="*/ 101600 h 260350"/>
              <a:gd name="connsiteX24" fmla="*/ 101600 w 266712"/>
              <a:gd name="connsiteY24" fmla="*/ 127000 h 260350"/>
              <a:gd name="connsiteX25" fmla="*/ 127000 w 266712"/>
              <a:gd name="connsiteY25" fmla="*/ 152400 h 260350"/>
              <a:gd name="connsiteX26" fmla="*/ 152400 w 266712"/>
              <a:gd name="connsiteY26" fmla="*/ 127000 h 260350"/>
              <a:gd name="connsiteX27" fmla="*/ 127000 w 266712"/>
              <a:gd name="connsiteY27" fmla="*/ 101600 h 260350"/>
              <a:gd name="connsiteX28" fmla="*/ 228600 w 266712"/>
              <a:gd name="connsiteY28" fmla="*/ 112547 h 260350"/>
              <a:gd name="connsiteX29" fmla="*/ 203200 w 266712"/>
              <a:gd name="connsiteY29" fmla="*/ 101600 h 260350"/>
              <a:gd name="connsiteX30" fmla="*/ 168282 w 266712"/>
              <a:gd name="connsiteY30" fmla="*/ 136531 h 260350"/>
              <a:gd name="connsiteX31" fmla="*/ 203213 w 266712"/>
              <a:gd name="connsiteY31" fmla="*/ 171450 h 260350"/>
              <a:gd name="connsiteX32" fmla="*/ 238132 w 266712"/>
              <a:gd name="connsiteY32" fmla="*/ 136519 h 260350"/>
              <a:gd name="connsiteX33" fmla="*/ 228600 w 266712"/>
              <a:gd name="connsiteY33" fmla="*/ 112547 h 260350"/>
              <a:gd name="connsiteX34" fmla="*/ 158750 w 266712"/>
              <a:gd name="connsiteY34" fmla="*/ 184150 h 260350"/>
              <a:gd name="connsiteX35" fmla="*/ 158572 w 266712"/>
              <a:gd name="connsiteY35" fmla="*/ 184150 h 260350"/>
              <a:gd name="connsiteX36" fmla="*/ 139700 w 266712"/>
              <a:gd name="connsiteY36" fmla="*/ 203200 h 260350"/>
              <a:gd name="connsiteX37" fmla="*/ 139700 w 266712"/>
              <a:gd name="connsiteY37" fmla="*/ 209550 h 260350"/>
              <a:gd name="connsiteX38" fmla="*/ 144310 w 266712"/>
              <a:gd name="connsiteY38" fmla="*/ 228651 h 260350"/>
              <a:gd name="connsiteX39" fmla="*/ 160719 w 266712"/>
              <a:gd name="connsiteY39" fmla="*/ 247701 h 260350"/>
              <a:gd name="connsiteX40" fmla="*/ 203213 w 266712"/>
              <a:gd name="connsiteY40" fmla="*/ 260350 h 260350"/>
              <a:gd name="connsiteX41" fmla="*/ 266713 w 266712"/>
              <a:gd name="connsiteY41" fmla="*/ 209550 h 260350"/>
              <a:gd name="connsiteX42" fmla="*/ 266713 w 266712"/>
              <a:gd name="connsiteY42" fmla="*/ 203200 h 260350"/>
              <a:gd name="connsiteX43" fmla="*/ 247663 w 266712"/>
              <a:gd name="connsiteY43" fmla="*/ 184150 h 260350"/>
              <a:gd name="connsiteX44" fmla="*/ 158763 w 266712"/>
              <a:gd name="connsiteY44" fmla="*/ 184150 h 2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66712" h="260350">
                <a:moveTo>
                  <a:pt x="127000" y="25400"/>
                </a:moveTo>
                <a:cubicBezTo>
                  <a:pt x="70888" y="25398"/>
                  <a:pt x="25398" y="70884"/>
                  <a:pt x="25396" y="126996"/>
                </a:cubicBezTo>
                <a:cubicBezTo>
                  <a:pt x="25395" y="153913"/>
                  <a:pt x="36076" y="179731"/>
                  <a:pt x="55093" y="198780"/>
                </a:cubicBezTo>
                <a:cubicBezTo>
                  <a:pt x="60048" y="203746"/>
                  <a:pt x="60040" y="211789"/>
                  <a:pt x="55074" y="216745"/>
                </a:cubicBezTo>
                <a:cubicBezTo>
                  <a:pt x="50108" y="221700"/>
                  <a:pt x="42065" y="221691"/>
                  <a:pt x="37110" y="216726"/>
                </a:cubicBezTo>
                <a:cubicBezTo>
                  <a:pt x="13310" y="192935"/>
                  <a:pt x="-42" y="160651"/>
                  <a:pt x="0" y="127000"/>
                </a:cubicBezTo>
                <a:cubicBezTo>
                  <a:pt x="0" y="56858"/>
                  <a:pt x="56858" y="0"/>
                  <a:pt x="127000" y="0"/>
                </a:cubicBezTo>
                <a:cubicBezTo>
                  <a:pt x="197142" y="0"/>
                  <a:pt x="254000" y="56858"/>
                  <a:pt x="254000" y="127000"/>
                </a:cubicBezTo>
                <a:cubicBezTo>
                  <a:pt x="254000" y="142634"/>
                  <a:pt x="251168" y="157607"/>
                  <a:pt x="245999" y="171450"/>
                </a:cubicBezTo>
                <a:lnTo>
                  <a:pt x="235585" y="171450"/>
                </a:lnTo>
                <a:cubicBezTo>
                  <a:pt x="245317" y="162446"/>
                  <a:pt x="250842" y="149783"/>
                  <a:pt x="250825" y="136525"/>
                </a:cubicBezTo>
                <a:cubicBezTo>
                  <a:pt x="250800" y="117812"/>
                  <a:pt x="239841" y="100840"/>
                  <a:pt x="222796" y="93116"/>
                </a:cubicBezTo>
                <a:cubicBezTo>
                  <a:pt x="208430" y="52538"/>
                  <a:pt x="170059" y="25411"/>
                  <a:pt x="127013" y="25400"/>
                </a:cubicBezTo>
                <a:close/>
                <a:moveTo>
                  <a:pt x="170942" y="101498"/>
                </a:moveTo>
                <a:cubicBezTo>
                  <a:pt x="177285" y="95641"/>
                  <a:pt x="185105" y="91624"/>
                  <a:pt x="193561" y="89878"/>
                </a:cubicBezTo>
                <a:cubicBezTo>
                  <a:pt x="173029" y="53142"/>
                  <a:pt x="126605" y="40006"/>
                  <a:pt x="89869" y="60538"/>
                </a:cubicBezTo>
                <a:cubicBezTo>
                  <a:pt x="53133" y="81069"/>
                  <a:pt x="39997" y="127494"/>
                  <a:pt x="60528" y="164230"/>
                </a:cubicBezTo>
                <a:cubicBezTo>
                  <a:pt x="63940" y="170333"/>
                  <a:pt x="68175" y="175938"/>
                  <a:pt x="73114" y="180886"/>
                </a:cubicBezTo>
                <a:cubicBezTo>
                  <a:pt x="78076" y="185849"/>
                  <a:pt x="86122" y="185849"/>
                  <a:pt x="91084" y="180886"/>
                </a:cubicBezTo>
                <a:cubicBezTo>
                  <a:pt x="96047" y="175924"/>
                  <a:pt x="96047" y="167878"/>
                  <a:pt x="91084" y="162916"/>
                </a:cubicBezTo>
                <a:cubicBezTo>
                  <a:pt x="71270" y="143053"/>
                  <a:pt x="71309" y="110888"/>
                  <a:pt x="91172" y="91074"/>
                </a:cubicBezTo>
                <a:cubicBezTo>
                  <a:pt x="111034" y="71259"/>
                  <a:pt x="143199" y="71298"/>
                  <a:pt x="163014" y="91161"/>
                </a:cubicBezTo>
                <a:cubicBezTo>
                  <a:pt x="166093" y="94247"/>
                  <a:pt x="168762" y="97718"/>
                  <a:pt x="170955" y="101486"/>
                </a:cubicBezTo>
                <a:close/>
                <a:moveTo>
                  <a:pt x="127000" y="101600"/>
                </a:moveTo>
                <a:cubicBezTo>
                  <a:pt x="112972" y="101600"/>
                  <a:pt x="101600" y="112972"/>
                  <a:pt x="101600" y="127000"/>
                </a:cubicBezTo>
                <a:cubicBezTo>
                  <a:pt x="101600" y="141028"/>
                  <a:pt x="112972" y="152400"/>
                  <a:pt x="127000" y="152400"/>
                </a:cubicBezTo>
                <a:cubicBezTo>
                  <a:pt x="141028" y="152400"/>
                  <a:pt x="152400" y="141028"/>
                  <a:pt x="152400" y="127000"/>
                </a:cubicBezTo>
                <a:cubicBezTo>
                  <a:pt x="152400" y="112972"/>
                  <a:pt x="141028" y="101600"/>
                  <a:pt x="127000" y="101600"/>
                </a:cubicBezTo>
                <a:close/>
                <a:moveTo>
                  <a:pt x="228600" y="112547"/>
                </a:moveTo>
                <a:cubicBezTo>
                  <a:pt x="222005" y="105552"/>
                  <a:pt x="212814" y="101591"/>
                  <a:pt x="203200" y="101600"/>
                </a:cubicBezTo>
                <a:cubicBezTo>
                  <a:pt x="183912" y="101604"/>
                  <a:pt x="168278" y="117243"/>
                  <a:pt x="168282" y="136531"/>
                </a:cubicBezTo>
                <a:cubicBezTo>
                  <a:pt x="168285" y="155820"/>
                  <a:pt x="183925" y="171454"/>
                  <a:pt x="203213" y="171450"/>
                </a:cubicBezTo>
                <a:cubicBezTo>
                  <a:pt x="222502" y="171446"/>
                  <a:pt x="238135" y="155807"/>
                  <a:pt x="238132" y="136519"/>
                </a:cubicBezTo>
                <a:cubicBezTo>
                  <a:pt x="238130" y="127605"/>
                  <a:pt x="234720" y="119029"/>
                  <a:pt x="228600" y="112547"/>
                </a:cubicBezTo>
                <a:close/>
                <a:moveTo>
                  <a:pt x="158750" y="184150"/>
                </a:moveTo>
                <a:lnTo>
                  <a:pt x="158572" y="184150"/>
                </a:lnTo>
                <a:cubicBezTo>
                  <a:pt x="148121" y="184248"/>
                  <a:pt x="139700" y="192748"/>
                  <a:pt x="139700" y="203200"/>
                </a:cubicBezTo>
                <a:lnTo>
                  <a:pt x="139700" y="209550"/>
                </a:lnTo>
                <a:cubicBezTo>
                  <a:pt x="139700" y="216027"/>
                  <a:pt x="141275" y="222542"/>
                  <a:pt x="144310" y="228651"/>
                </a:cubicBezTo>
                <a:cubicBezTo>
                  <a:pt x="148154" y="236237"/>
                  <a:pt x="153786" y="242775"/>
                  <a:pt x="160719" y="247701"/>
                </a:cubicBezTo>
                <a:cubicBezTo>
                  <a:pt x="171336" y="255384"/>
                  <a:pt x="185700" y="260350"/>
                  <a:pt x="203213" y="260350"/>
                </a:cubicBezTo>
                <a:cubicBezTo>
                  <a:pt x="243091" y="260350"/>
                  <a:pt x="266713" y="234582"/>
                  <a:pt x="266713" y="209550"/>
                </a:cubicBezTo>
                <a:lnTo>
                  <a:pt x="266713" y="203200"/>
                </a:lnTo>
                <a:cubicBezTo>
                  <a:pt x="266713" y="192679"/>
                  <a:pt x="258184" y="184150"/>
                  <a:pt x="247663" y="184150"/>
                </a:cubicBezTo>
                <a:lnTo>
                  <a:pt x="158763" y="184150"/>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4" name="TextBox 13">
            <a:extLst>
              <a:ext uri="{FF2B5EF4-FFF2-40B4-BE49-F238E27FC236}">
                <a16:creationId xmlns:a16="http://schemas.microsoft.com/office/drawing/2014/main" id="{2117C77E-4184-6965-9649-B88E72705480}"/>
              </a:ext>
            </a:extLst>
          </p:cNvPr>
          <p:cNvSpPr txBox="1"/>
          <p:nvPr/>
        </p:nvSpPr>
        <p:spPr>
          <a:xfrm>
            <a:off x="8825511" y="1311258"/>
            <a:ext cx="2426752" cy="646331"/>
          </a:xfrm>
          <a:prstGeom prst="rect">
            <a:avLst/>
          </a:prstGeom>
          <a:noFill/>
        </p:spPr>
        <p:txBody>
          <a:bodyPr wrap="square" lIns="0" tIns="0" rIns="0" bIns="0">
            <a:spAutoFit/>
          </a:bodyPr>
          <a:lstStyle/>
          <a:p>
            <a:pPr marR="0" lvl="0" indent="0" defTabSz="932472" fontAlgn="base">
              <a:lnSpc>
                <a:spcPct val="100000"/>
              </a:lnSpc>
              <a:spcBef>
                <a:spcPct val="0"/>
              </a:spcBef>
              <a:spcAft>
                <a:spcPct val="0"/>
              </a:spcAft>
              <a:buClrTx/>
              <a:buSzTx/>
              <a:buFontTx/>
              <a:buNone/>
              <a:tabLst/>
              <a:defRPr/>
            </a:pPr>
            <a:r>
              <a:rPr lang="en-US" sz="1400" dirty="0">
                <a:solidFill>
                  <a:srgbClr val="FFFFFF"/>
                </a:solidFill>
                <a:latin typeface="+mj-lt"/>
                <a:cs typeface="Segoe UI" panose="020B0502040204020203" pitchFamily="34" charset="0"/>
              </a:rPr>
              <a:t>How do you provide remote worker access and ensure productivity?</a:t>
            </a:r>
          </a:p>
        </p:txBody>
      </p:sp>
      <p:graphicFrame>
        <p:nvGraphicFramePr>
          <p:cNvPr id="50" name="Table 49">
            <a:extLst>
              <a:ext uri="{FF2B5EF4-FFF2-40B4-BE49-F238E27FC236}">
                <a16:creationId xmlns:a16="http://schemas.microsoft.com/office/drawing/2014/main" id="{B26D383D-BA2B-C7F8-D906-5C9CC5496E25}"/>
              </a:ext>
            </a:extLst>
          </p:cNvPr>
          <p:cNvGraphicFramePr>
            <a:graphicFrameLocks noGrp="1"/>
          </p:cNvGraphicFramePr>
          <p:nvPr>
            <p:extLst>
              <p:ext uri="{D42A27DB-BD31-4B8C-83A1-F6EECF244321}">
                <p14:modId xmlns:p14="http://schemas.microsoft.com/office/powerpoint/2010/main" val="1622630739"/>
              </p:ext>
            </p:extLst>
          </p:nvPr>
        </p:nvGraphicFramePr>
        <p:xfrm>
          <a:off x="662142" y="2220141"/>
          <a:ext cx="10867715" cy="4225478"/>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643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749040">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a:rPr>
                        <a:t>Concern that legacy apps would require time-consuming migration</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Confirmation that customer has teams working remotely</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secure access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for greater productivity for on-premises and remote workers</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Complaints about slow or inefficient work processes</a:t>
                      </a: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Regarding legacy apps, our technical sales rep will help you put together a migration plan, ensuring that your legacy apps will work.</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As remote working continues to be essential across industries, it can be challenging to support your employees across locations. Windows Server 2025 enables secure remote work while simplifying IT management.</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noProof="0" dirty="0">
                          <a:ln w="3175">
                            <a:noFill/>
                          </a:ln>
                          <a:solidFill>
                            <a:srgbClr val="000000"/>
                          </a:solidFill>
                          <a:latin typeface="+mn-lt"/>
                          <a:ea typeface="Calibri" panose="020F0502020204030204" pitchFamily="34" charset="0"/>
                          <a:cs typeface="Times New Roman" panose="02020603050405020304" pitchFamily="18" charset="0"/>
                        </a:rPr>
                        <a:t>Windows Server 2025 empowers people to work effectively from nearly anywhere, with a built-in Remote Desktop Services (RDS) platform and other security benefits.</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a:t>
                      </a:r>
                      <a:r>
                        <a:rPr lang="en-US" sz="1400" kern="1200" noProof="0" dirty="0">
                          <a:solidFill>
                            <a:srgbClr val="000000"/>
                          </a:solidFill>
                          <a:effectLst/>
                          <a:latin typeface="+mn-lt"/>
                          <a:ea typeface="+mn-ea"/>
                          <a:cs typeface="Times New Roman" panose="02020603050405020304" pitchFamily="18" charset="0"/>
                        </a:rPr>
                        <a:t>helps deliver enhanced virtualized apps, remote desktop access, and simplified management—all with improved productivity, security, and cost effectiveness </a:t>
                      </a:r>
                      <a:br>
                        <a:rPr lang="en-US" sz="1400" kern="1200" noProof="0" dirty="0">
                          <a:solidFill>
                            <a:srgbClr val="000000"/>
                          </a:solidFill>
                          <a:effectLst/>
                          <a:latin typeface="+mn-lt"/>
                          <a:ea typeface="+mn-ea"/>
                          <a:cs typeface="Times New Roman" panose="02020603050405020304" pitchFamily="18" charset="0"/>
                        </a:rPr>
                      </a:br>
                      <a:r>
                        <a:rPr lang="en-US" sz="1400" kern="1200" noProof="0" dirty="0">
                          <a:solidFill>
                            <a:srgbClr val="000000"/>
                          </a:solidFill>
                          <a:effectLst/>
                          <a:latin typeface="+mn-lt"/>
                          <a:ea typeface="+mn-ea"/>
                          <a:cs typeface="Times New Roman" panose="02020603050405020304" pitchFamily="18" charset="0"/>
                        </a:rPr>
                        <a:t>in mind.</a:t>
                      </a:r>
                    </a:p>
                    <a:p>
                      <a:pPr marL="228600" marR="0" lvl="0" indent="-228600" algn="l" defTabSz="594623" rtl="0" eaLnBrk="1" latinLnBrk="0" hangingPunct="1">
                        <a:lnSpc>
                          <a:spcPct val="100000"/>
                        </a:lnSpc>
                        <a:spcBef>
                          <a:spcPts val="0"/>
                        </a:spcBef>
                        <a:spcAft>
                          <a:spcPts val="300"/>
                        </a:spcAft>
                        <a:buClr>
                          <a:schemeClr val="tx1"/>
                        </a:buClr>
                        <a:buFont typeface="Arial" panose="020B0604020202020204" pitchFamily="34" charset="0"/>
                        <a:buChar char="•"/>
                        <a:tabLst/>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Choose from a range of editions and licensing options for your business, so you can get exactly the capabilities you need.</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a:t>
                      </a:r>
                      <a:r>
                        <a:rPr lang="en-US" sz="1400" b="0" kern="100" dirty="0">
                          <a:ln w="3175">
                            <a:noFill/>
                          </a:ln>
                          <a:solidFill>
                            <a:srgbClr val="000000"/>
                          </a:solidFill>
                          <a:latin typeface="+mj-lt"/>
                          <a:ea typeface="Calibri" panose="020F0502020204030204" pitchFamily="34" charset="0"/>
                          <a:cs typeface="Times New Roman" panose="02020603050405020304" pitchFamily="18" charset="0"/>
                        </a:rPr>
                        <a:t>Standard edition</a:t>
                      </a:r>
                      <a:r>
                        <a:rPr lang="en-US" sz="1400" b="0" kern="100" dirty="0">
                          <a:ln w="3175">
                            <a:noFill/>
                          </a:ln>
                          <a:solidFill>
                            <a:srgbClr val="000000"/>
                          </a:solidFill>
                          <a:latin typeface="+mn-lt"/>
                          <a:ea typeface="Calibri" panose="020F0502020204030204" pitchFamily="34" charset="0"/>
                          <a:cs typeface="Times New Roman" panose="02020603050405020304" pitchFamily="18" charset="0"/>
                        </a:rPr>
                        <a:t> </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is </a:t>
                      </a:r>
                      <a:r>
                        <a:rPr kumimoji="0" lang="en-US" sz="1400" b="0" i="0" u="none" strike="noStrike" kern="1200" cap="none" spc="-50" normalizeH="0" baseline="0" noProof="0" dirty="0">
                          <a:ln w="3175">
                            <a:noFill/>
                          </a:ln>
                          <a:solidFill>
                            <a:srgbClr val="000000"/>
                          </a:solidFill>
                          <a:effectLst/>
                          <a:uLnTx/>
                          <a:uFillTx/>
                          <a:latin typeface="+mn-lt"/>
                          <a:ea typeface="+mn-ea"/>
                          <a:cs typeface="+mn-cs"/>
                        </a:rPr>
                        <a:t>ideal for businesses with physical or minimally virtualized environments</a:t>
                      </a:r>
                      <a:r>
                        <a:rPr kumimoji="0" lang="en-US" sz="1400" b="0" i="0" u="none" strike="noStrike" kern="100" cap="none" spc="-50" normalizeH="0" baseline="0" noProof="0" dirty="0">
                          <a:ln w="3175">
                            <a:noFill/>
                          </a:ln>
                          <a:solidFill>
                            <a:srgbClr val="000000"/>
                          </a:solidFill>
                          <a:effectLst/>
                          <a:uLnTx/>
                          <a:uFillTx/>
                          <a:latin typeface="+mn-lt"/>
                          <a:ea typeface="Calibri" panose="020F0502020204030204" pitchFamily="34" charset="0"/>
                          <a:cs typeface="Times New Roman" panose="02020603050405020304" pitchFamily="18" charset="0"/>
                        </a:rPr>
                        <a:t>, </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while Windows Server 2025 </a:t>
                      </a:r>
                      <a:r>
                        <a:rPr lang="en-US" sz="1400" b="0" kern="100" dirty="0">
                          <a:ln w="3175">
                            <a:noFill/>
                          </a:ln>
                          <a:solidFill>
                            <a:srgbClr val="000000"/>
                          </a:solidFill>
                          <a:latin typeface="+mj-lt"/>
                          <a:ea typeface="Calibri" panose="020F0502020204030204" pitchFamily="34" charset="0"/>
                          <a:cs typeface="Times New Roman" panose="02020603050405020304" pitchFamily="18" charset="0"/>
                        </a:rPr>
                        <a:t>Datacenter edition</a:t>
                      </a:r>
                      <a:r>
                        <a:rPr lang="en-US" sz="1400" b="0" kern="100" dirty="0">
                          <a:ln w="3175">
                            <a:noFill/>
                          </a:ln>
                          <a:solidFill>
                            <a:srgbClr val="000000"/>
                          </a:solidFill>
                          <a:latin typeface="+mn-lt"/>
                          <a:ea typeface="Calibri" panose="020F0502020204030204" pitchFamily="34" charset="0"/>
                          <a:cs typeface="Times New Roman" panose="02020603050405020304" pitchFamily="18" charset="0"/>
                        </a:rPr>
                        <a:t> </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is best suited for businesses with highly virtualized datacenters and cloud environments. The </a:t>
                      </a:r>
                      <a:r>
                        <a:rPr lang="en-US" sz="1400" b="0" kern="100" dirty="0">
                          <a:ln w="3175">
                            <a:noFill/>
                          </a:ln>
                          <a:solidFill>
                            <a:srgbClr val="000000"/>
                          </a:solidFill>
                          <a:latin typeface="+mj-lt"/>
                          <a:ea typeface="Calibri" panose="020F0502020204030204" pitchFamily="34" charset="0"/>
                          <a:cs typeface="Times New Roman" panose="02020603050405020304" pitchFamily="18" charset="0"/>
                        </a:rPr>
                        <a:t>Essentials</a:t>
                      </a:r>
                      <a:r>
                        <a:rPr lang="en-US" sz="1400" kern="100" dirty="0">
                          <a:ln w="3175">
                            <a:noFill/>
                          </a:ln>
                          <a:solidFill>
                            <a:srgbClr val="000000"/>
                          </a:solidFill>
                          <a:latin typeface="+mn-lt"/>
                          <a:ea typeface="Calibri" panose="020F0502020204030204" pitchFamily="34" charset="0"/>
                          <a:cs typeface="Times New Roman" panose="02020603050405020304" pitchFamily="18" charset="0"/>
                        </a:rPr>
                        <a:t> edition is designed for businesses with up to 25 users and 50 devices.	</a:t>
                      </a: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5" name="Slide Number Placeholder 4">
            <a:extLst>
              <a:ext uri="{FF2B5EF4-FFF2-40B4-BE49-F238E27FC236}">
                <a16:creationId xmlns:a16="http://schemas.microsoft.com/office/drawing/2014/main" id="{DC53114B-74E3-D3AD-B1C4-0DB08D66CD82}"/>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29</a:t>
            </a:fld>
            <a:endParaRPr lang="en-US" dirty="0"/>
          </a:p>
        </p:txBody>
      </p:sp>
    </p:spTree>
    <p:extLst>
      <p:ext uri="{BB962C8B-B14F-4D97-AF65-F5344CB8AC3E}">
        <p14:creationId xmlns:p14="http://schemas.microsoft.com/office/powerpoint/2010/main" val="97228390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CFD57ABB-1D00-143E-CB04-859D6A71F0F2}"/>
              </a:ext>
              <a:ext uri="{C183D7F6-B498-43B3-948B-1728B52AA6E4}">
                <adec:decorative xmlns:adec="http://schemas.microsoft.com/office/drawing/2017/decorative" val="1"/>
              </a:ext>
            </a:extLst>
          </p:cNvPr>
          <p:cNvSpPr/>
          <p:nvPr/>
        </p:nvSpPr>
        <p:spPr>
          <a:xfrm>
            <a:off x="6128024"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45" name="Freeform: Shape 44">
            <a:extLst>
              <a:ext uri="{FF2B5EF4-FFF2-40B4-BE49-F238E27FC236}">
                <a16:creationId xmlns:a16="http://schemas.microsoft.com/office/drawing/2014/main" id="{0EAFA1CE-2DC7-36C9-7628-F13B61E861F9}"/>
              </a:ext>
              <a:ext uri="{C183D7F6-B498-43B3-948B-1728B52AA6E4}">
                <adec:decorative xmlns:adec="http://schemas.microsoft.com/office/drawing/2017/decorative" val="1"/>
              </a:ext>
            </a:extLst>
          </p:cNvPr>
          <p:cNvSpPr/>
          <p:nvPr/>
        </p:nvSpPr>
        <p:spPr>
          <a:xfrm>
            <a:off x="662143" y="1141804"/>
            <a:ext cx="5401833" cy="1016689"/>
          </a:xfrm>
          <a:custGeom>
            <a:avLst/>
            <a:gdLst>
              <a:gd name="connsiteX0" fmla="*/ 551536 w 5401833"/>
              <a:gd name="connsiteY0" fmla="*/ 0 h 1016689"/>
              <a:gd name="connsiteX1" fmla="*/ 932591 w 5401833"/>
              <a:gd name="connsiteY1" fmla="*/ 0 h 1016689"/>
              <a:gd name="connsiteX2" fmla="*/ 2029489 w 5401833"/>
              <a:gd name="connsiteY2" fmla="*/ 0 h 1016689"/>
              <a:gd name="connsiteX3" fmla="*/ 2352147 w 5401833"/>
              <a:gd name="connsiteY3" fmla="*/ 0 h 1016689"/>
              <a:gd name="connsiteX4" fmla="*/ 2733202 w 5401833"/>
              <a:gd name="connsiteY4" fmla="*/ 0 h 1016689"/>
              <a:gd name="connsiteX5" fmla="*/ 3431660 w 5401833"/>
              <a:gd name="connsiteY5" fmla="*/ 0 h 1016689"/>
              <a:gd name="connsiteX6" fmla="*/ 3830100 w 5401833"/>
              <a:gd name="connsiteY6" fmla="*/ 0 h 1016689"/>
              <a:gd name="connsiteX7" fmla="*/ 5232271 w 5401833"/>
              <a:gd name="connsiteY7" fmla="*/ 0 h 1016689"/>
              <a:gd name="connsiteX8" fmla="*/ 5399926 w 5401833"/>
              <a:gd name="connsiteY8" fmla="*/ 143663 h 1016689"/>
              <a:gd name="connsiteX9" fmla="*/ 5400816 w 5401833"/>
              <a:gd name="connsiteY9" fmla="*/ 151411 h 1016689"/>
              <a:gd name="connsiteX10" fmla="*/ 5401070 w 5401833"/>
              <a:gd name="connsiteY10" fmla="*/ 153570 h 1016689"/>
              <a:gd name="connsiteX11" fmla="*/ 5401451 w 5401833"/>
              <a:gd name="connsiteY11" fmla="*/ 159794 h 1016689"/>
              <a:gd name="connsiteX12" fmla="*/ 5401833 w 5401833"/>
              <a:gd name="connsiteY12" fmla="*/ 169448 h 1016689"/>
              <a:gd name="connsiteX13" fmla="*/ 5401833 w 5401833"/>
              <a:gd name="connsiteY13" fmla="*/ 1016689 h 1016689"/>
              <a:gd name="connsiteX14" fmla="*/ 3601222 w 5401833"/>
              <a:gd name="connsiteY14" fmla="*/ 1016689 h 1016689"/>
              <a:gd name="connsiteX15" fmla="*/ 1800611 w 5401833"/>
              <a:gd name="connsiteY15" fmla="*/ 1016689 h 1016689"/>
              <a:gd name="connsiteX16" fmla="*/ 0 w 5401833"/>
              <a:gd name="connsiteY16" fmla="*/ 1016689 h 1016689"/>
              <a:gd name="connsiteX17" fmla="*/ 0 w 5401833"/>
              <a:gd name="connsiteY17" fmla="*/ 535908 h 1016689"/>
              <a:gd name="connsiteX18" fmla="*/ 1 w 5401833"/>
              <a:gd name="connsiteY18" fmla="*/ 535903 h 1016689"/>
              <a:gd name="connsiteX19" fmla="*/ 1 w 5401833"/>
              <a:gd name="connsiteY19" fmla="*/ 316937 h 1016689"/>
              <a:gd name="connsiteX20" fmla="*/ 124786 w 5401833"/>
              <a:gd name="connsiteY20" fmla="*/ 192236 h 1016689"/>
              <a:gd name="connsiteX21" fmla="*/ 231229 w 5401833"/>
              <a:gd name="connsiteY21" fmla="*/ 192236 h 1016689"/>
              <a:gd name="connsiteX22" fmla="*/ 391345 w 5401833"/>
              <a:gd name="connsiteY22" fmla="*/ 96155 h 1016689"/>
              <a:gd name="connsiteX23" fmla="*/ 551536 w 5401833"/>
              <a:gd name="connsiteY23" fmla="*/ 0 h 10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401833" h="1016689">
                <a:moveTo>
                  <a:pt x="551536" y="0"/>
                </a:moveTo>
                <a:lnTo>
                  <a:pt x="932591" y="0"/>
                </a:lnTo>
                <a:lnTo>
                  <a:pt x="2029489" y="0"/>
                </a:lnTo>
                <a:lnTo>
                  <a:pt x="2352147" y="0"/>
                </a:lnTo>
                <a:lnTo>
                  <a:pt x="2733202" y="0"/>
                </a:lnTo>
                <a:lnTo>
                  <a:pt x="3431660" y="0"/>
                </a:lnTo>
                <a:lnTo>
                  <a:pt x="3830100" y="0"/>
                </a:lnTo>
                <a:lnTo>
                  <a:pt x="5232271" y="0"/>
                </a:lnTo>
                <a:cubicBezTo>
                  <a:pt x="5317179" y="0"/>
                  <a:pt x="5387469" y="62241"/>
                  <a:pt x="5399926" y="143663"/>
                </a:cubicBezTo>
                <a:cubicBezTo>
                  <a:pt x="5400307" y="146203"/>
                  <a:pt x="5400562" y="148744"/>
                  <a:pt x="5400816" y="151411"/>
                </a:cubicBezTo>
                <a:cubicBezTo>
                  <a:pt x="5400943" y="152046"/>
                  <a:pt x="5401070" y="152808"/>
                  <a:pt x="5401070" y="153570"/>
                </a:cubicBezTo>
                <a:cubicBezTo>
                  <a:pt x="5401324" y="155603"/>
                  <a:pt x="5401451" y="157762"/>
                  <a:pt x="5401451" y="159794"/>
                </a:cubicBezTo>
                <a:cubicBezTo>
                  <a:pt x="5401705" y="162970"/>
                  <a:pt x="5401833" y="166273"/>
                  <a:pt x="5401833" y="169448"/>
                </a:cubicBezTo>
                <a:lnTo>
                  <a:pt x="5401833" y="1016689"/>
                </a:lnTo>
                <a:lnTo>
                  <a:pt x="3601222" y="1016689"/>
                </a:lnTo>
                <a:lnTo>
                  <a:pt x="1800611" y="1016689"/>
                </a:lnTo>
                <a:lnTo>
                  <a:pt x="0" y="1016689"/>
                </a:lnTo>
                <a:lnTo>
                  <a:pt x="0" y="535908"/>
                </a:lnTo>
                <a:lnTo>
                  <a:pt x="1" y="535903"/>
                </a:lnTo>
                <a:lnTo>
                  <a:pt x="1" y="316937"/>
                </a:lnTo>
                <a:cubicBezTo>
                  <a:pt x="1" y="248051"/>
                  <a:pt x="55854" y="192236"/>
                  <a:pt x="124786" y="192236"/>
                </a:cubicBezTo>
                <a:lnTo>
                  <a:pt x="231229" y="192236"/>
                </a:lnTo>
                <a:cubicBezTo>
                  <a:pt x="298282" y="192236"/>
                  <a:pt x="359849" y="155276"/>
                  <a:pt x="391345" y="96155"/>
                </a:cubicBezTo>
                <a:cubicBezTo>
                  <a:pt x="422842" y="36960"/>
                  <a:pt x="484483" y="0"/>
                  <a:pt x="551536"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7" name="Rectangle: Top Corners Rounded 16">
            <a:extLst>
              <a:ext uri="{FF2B5EF4-FFF2-40B4-BE49-F238E27FC236}">
                <a16:creationId xmlns:a16="http://schemas.microsoft.com/office/drawing/2014/main" id="{59542416-C892-079B-AAD0-EC59E6469998}"/>
              </a:ext>
              <a:ext uri="{C183D7F6-B498-43B3-948B-1728B52AA6E4}">
                <adec:decorative xmlns:adec="http://schemas.microsoft.com/office/drawing/2017/decorative" val="1"/>
              </a:ext>
            </a:extLst>
          </p:cNvPr>
          <p:cNvSpPr>
            <a:spLocks/>
          </p:cNvSpPr>
          <p:nvPr/>
        </p:nvSpPr>
        <p:spPr>
          <a:xfrm>
            <a:off x="662143" y="2234764"/>
            <a:ext cx="10867715" cy="3912546"/>
          </a:xfrm>
          <a:prstGeom prst="round2SameRect">
            <a:avLst>
              <a:gd name="adj1" fmla="val 0"/>
              <a:gd name="adj2" fmla="val 5173"/>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 name="Graphic 14">
            <a:extLst>
              <a:ext uri="{FF2B5EF4-FFF2-40B4-BE49-F238E27FC236}">
                <a16:creationId xmlns:a16="http://schemas.microsoft.com/office/drawing/2014/main" id="{1338097E-1BDE-46D2-7FD7-BEA44A91A6FB}"/>
              </a:ext>
              <a:ext uri="{C183D7F6-B498-43B3-948B-1728B52AA6E4}">
                <adec:decorative xmlns:adec="http://schemas.microsoft.com/office/drawing/2017/decorative" val="1"/>
              </a:ext>
            </a:extLst>
          </p:cNvPr>
          <p:cNvSpPr>
            <a:spLocks/>
          </p:cNvSpPr>
          <p:nvPr/>
        </p:nvSpPr>
        <p:spPr>
          <a:xfrm>
            <a:off x="802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4" name="Graphic 14">
            <a:extLst>
              <a:ext uri="{FF2B5EF4-FFF2-40B4-BE49-F238E27FC236}">
                <a16:creationId xmlns:a16="http://schemas.microsoft.com/office/drawing/2014/main" id="{0A791406-C230-D3B6-8442-F4CB863C9998}"/>
              </a:ext>
              <a:ext uri="{C183D7F6-B498-43B3-948B-1728B52AA6E4}">
                <adec:decorative xmlns:adec="http://schemas.microsoft.com/office/drawing/2017/decorative" val="1"/>
              </a:ext>
            </a:extLst>
          </p:cNvPr>
          <p:cNvSpPr>
            <a:spLocks/>
          </p:cNvSpPr>
          <p:nvPr/>
        </p:nvSpPr>
        <p:spPr>
          <a:xfrm>
            <a:off x="6263267" y="1428751"/>
            <a:ext cx="527818" cy="527942"/>
          </a:xfrm>
          <a:prstGeom prst="roundRect">
            <a:avLst>
              <a:gd name="adj" fmla="val 50000"/>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11" name="Rectangle: Rounded Corners 10">
            <a:extLst>
              <a:ext uri="{FF2B5EF4-FFF2-40B4-BE49-F238E27FC236}">
                <a16:creationId xmlns:a16="http://schemas.microsoft.com/office/drawing/2014/main" id="{6EB63DB1-24B5-E86A-588C-BE4E62E79FDD}"/>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Segoe UI"/>
              <a:ea typeface="Noto Sans" panose="020B0502040504020204" pitchFamily="34" charset="0"/>
              <a:cs typeface="Noto Sans" panose="020B0502040504020204" pitchFamily="34" charset="0"/>
            </a:endParaRPr>
          </a:p>
        </p:txBody>
      </p:sp>
      <p:sp>
        <p:nvSpPr>
          <p:cNvPr id="5" name="Title 4">
            <a:extLst>
              <a:ext uri="{FF2B5EF4-FFF2-40B4-BE49-F238E27FC236}">
                <a16:creationId xmlns:a16="http://schemas.microsoft.com/office/drawing/2014/main" id="{2A44CB88-CF42-0CA8-2B1B-808FA66CB607}"/>
              </a:ext>
            </a:extLst>
          </p:cNvPr>
          <p:cNvSpPr>
            <a:spLocks noGrp="1"/>
          </p:cNvSpPr>
          <p:nvPr>
            <p:ph type="title"/>
          </p:nvPr>
        </p:nvSpPr>
        <p:spPr>
          <a:xfrm>
            <a:off x="584200" y="365125"/>
            <a:ext cx="10912475" cy="492443"/>
          </a:xfrm>
        </p:spPr>
        <p:txBody>
          <a:bodyPr vert="horz"/>
          <a:lstStyle/>
          <a:p>
            <a:r>
              <a:rPr lang="en-US" dirty="0"/>
              <a:t>Qualifying questions: Performance and future readiness</a:t>
            </a:r>
          </a:p>
        </p:txBody>
      </p:sp>
      <p:sp>
        <p:nvSpPr>
          <p:cNvPr id="3" name="Graphic 39" descr="Icon of a line graph with an arrow at the end pointing up">
            <a:extLst>
              <a:ext uri="{FF2B5EF4-FFF2-40B4-BE49-F238E27FC236}">
                <a16:creationId xmlns:a16="http://schemas.microsoft.com/office/drawing/2014/main" id="{7E20C198-4A9B-224C-32E1-4E13980D6B15}"/>
              </a:ext>
            </a:extLst>
          </p:cNvPr>
          <p:cNvSpPr>
            <a:spLocks/>
          </p:cNvSpPr>
          <p:nvPr/>
        </p:nvSpPr>
        <p:spPr>
          <a:xfrm>
            <a:off x="939346" y="1565894"/>
            <a:ext cx="253660" cy="253658"/>
          </a:xfrm>
          <a:custGeom>
            <a:avLst/>
            <a:gdLst>
              <a:gd name="connsiteX0" fmla="*/ 19050 w 166687"/>
              <a:gd name="connsiteY0" fmla="*/ 9525 h 166687"/>
              <a:gd name="connsiteX1" fmla="*/ 9525 w 166687"/>
              <a:gd name="connsiteY1" fmla="*/ 0 h 166687"/>
              <a:gd name="connsiteX2" fmla="*/ 0 w 166687"/>
              <a:gd name="connsiteY2" fmla="*/ 9525 h 166687"/>
              <a:gd name="connsiteX3" fmla="*/ 0 w 166687"/>
              <a:gd name="connsiteY3" fmla="*/ 142875 h 166687"/>
              <a:gd name="connsiteX4" fmla="*/ 23813 w 166687"/>
              <a:gd name="connsiteY4" fmla="*/ 166688 h 166687"/>
              <a:gd name="connsiteX5" fmla="*/ 157163 w 166687"/>
              <a:gd name="connsiteY5" fmla="*/ 166688 h 166687"/>
              <a:gd name="connsiteX6" fmla="*/ 166688 w 166687"/>
              <a:gd name="connsiteY6" fmla="*/ 157163 h 166687"/>
              <a:gd name="connsiteX7" fmla="*/ 157163 w 166687"/>
              <a:gd name="connsiteY7" fmla="*/ 147638 h 166687"/>
              <a:gd name="connsiteX8" fmla="*/ 23813 w 166687"/>
              <a:gd name="connsiteY8" fmla="*/ 147638 h 166687"/>
              <a:gd name="connsiteX9" fmla="*/ 19050 w 166687"/>
              <a:gd name="connsiteY9" fmla="*/ 142875 h 166687"/>
              <a:gd name="connsiteX10" fmla="*/ 19050 w 166687"/>
              <a:gd name="connsiteY10" fmla="*/ 9525 h 166687"/>
              <a:gd name="connsiteX11" fmla="*/ 102394 w 166687"/>
              <a:gd name="connsiteY11" fmla="*/ 35719 h 166687"/>
              <a:gd name="connsiteX12" fmla="*/ 111919 w 166687"/>
              <a:gd name="connsiteY12" fmla="*/ 26194 h 166687"/>
              <a:gd name="connsiteX13" fmla="*/ 154800 w 166687"/>
              <a:gd name="connsiteY13" fmla="*/ 26194 h 166687"/>
              <a:gd name="connsiteX14" fmla="*/ 164325 w 166687"/>
              <a:gd name="connsiteY14" fmla="*/ 35719 h 166687"/>
              <a:gd name="connsiteX15" fmla="*/ 164306 w 166687"/>
              <a:gd name="connsiteY15" fmla="*/ 78581 h 166687"/>
              <a:gd name="connsiteX16" fmla="*/ 154781 w 166687"/>
              <a:gd name="connsiteY16" fmla="*/ 88106 h 166687"/>
              <a:gd name="connsiteX17" fmla="*/ 145256 w 166687"/>
              <a:gd name="connsiteY17" fmla="*/ 78581 h 166687"/>
              <a:gd name="connsiteX18" fmla="*/ 145256 w 166687"/>
              <a:gd name="connsiteY18" fmla="*/ 58712 h 166687"/>
              <a:gd name="connsiteX19" fmla="*/ 101984 w 166687"/>
              <a:gd name="connsiteY19" fmla="*/ 101984 h 166687"/>
              <a:gd name="connsiteX20" fmla="*/ 88516 w 166687"/>
              <a:gd name="connsiteY20" fmla="*/ 101984 h 166687"/>
              <a:gd name="connsiteX21" fmla="*/ 71438 w 166687"/>
              <a:gd name="connsiteY21" fmla="*/ 84906 h 166687"/>
              <a:gd name="connsiteX22" fmla="*/ 47215 w 166687"/>
              <a:gd name="connsiteY22" fmla="*/ 109128 h 166687"/>
              <a:gd name="connsiteX23" fmla="*/ 33747 w 166687"/>
              <a:gd name="connsiteY23" fmla="*/ 108894 h 166687"/>
              <a:gd name="connsiteX24" fmla="*/ 33747 w 166687"/>
              <a:gd name="connsiteY24" fmla="*/ 95660 h 166687"/>
              <a:gd name="connsiteX25" fmla="*/ 64703 w 166687"/>
              <a:gd name="connsiteY25" fmla="*/ 64703 h 166687"/>
              <a:gd name="connsiteX26" fmla="*/ 78172 w 166687"/>
              <a:gd name="connsiteY26" fmla="*/ 64703 h 166687"/>
              <a:gd name="connsiteX27" fmla="*/ 95250 w 166687"/>
              <a:gd name="connsiteY27" fmla="*/ 81782 h 166687"/>
              <a:gd name="connsiteX28" fmla="*/ 131788 w 166687"/>
              <a:gd name="connsiteY28" fmla="*/ 45244 h 166687"/>
              <a:gd name="connsiteX29" fmla="*/ 111919 w 166687"/>
              <a:gd name="connsiteY29" fmla="*/ 45244 h 166687"/>
              <a:gd name="connsiteX30" fmla="*/ 102394 w 166687"/>
              <a:gd name="connsiteY30" fmla="*/ 35719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6687" h="166687">
                <a:moveTo>
                  <a:pt x="19050" y="9525"/>
                </a:moveTo>
                <a:cubicBezTo>
                  <a:pt x="19050" y="4265"/>
                  <a:pt x="14785" y="0"/>
                  <a:pt x="9525" y="0"/>
                </a:cubicBezTo>
                <a:cubicBezTo>
                  <a:pt x="4265" y="0"/>
                  <a:pt x="0" y="4265"/>
                  <a:pt x="0" y="9525"/>
                </a:cubicBezTo>
                <a:lnTo>
                  <a:pt x="0" y="142875"/>
                </a:lnTo>
                <a:cubicBezTo>
                  <a:pt x="0" y="156026"/>
                  <a:pt x="10661" y="166688"/>
                  <a:pt x="23813" y="166688"/>
                </a:cubicBezTo>
                <a:lnTo>
                  <a:pt x="157163" y="166688"/>
                </a:lnTo>
                <a:cubicBezTo>
                  <a:pt x="162423" y="166688"/>
                  <a:pt x="166688" y="162423"/>
                  <a:pt x="166688" y="157163"/>
                </a:cubicBezTo>
                <a:cubicBezTo>
                  <a:pt x="166688" y="151902"/>
                  <a:pt x="162423" y="147638"/>
                  <a:pt x="157163" y="147638"/>
                </a:cubicBezTo>
                <a:lnTo>
                  <a:pt x="23813" y="147638"/>
                </a:lnTo>
                <a:cubicBezTo>
                  <a:pt x="21182" y="147638"/>
                  <a:pt x="19050" y="145505"/>
                  <a:pt x="19050" y="142875"/>
                </a:cubicBezTo>
                <a:lnTo>
                  <a:pt x="19050" y="9525"/>
                </a:lnTo>
                <a:close/>
                <a:moveTo>
                  <a:pt x="102394" y="35719"/>
                </a:moveTo>
                <a:cubicBezTo>
                  <a:pt x="102394" y="30458"/>
                  <a:pt x="106658" y="26194"/>
                  <a:pt x="111919" y="26194"/>
                </a:cubicBezTo>
                <a:lnTo>
                  <a:pt x="154800" y="26194"/>
                </a:lnTo>
                <a:cubicBezTo>
                  <a:pt x="160061" y="26194"/>
                  <a:pt x="164325" y="30458"/>
                  <a:pt x="164325" y="35719"/>
                </a:cubicBezTo>
                <a:lnTo>
                  <a:pt x="164306" y="78581"/>
                </a:lnTo>
                <a:cubicBezTo>
                  <a:pt x="164306" y="83842"/>
                  <a:pt x="160042" y="88106"/>
                  <a:pt x="154781" y="88106"/>
                </a:cubicBezTo>
                <a:cubicBezTo>
                  <a:pt x="149521" y="88106"/>
                  <a:pt x="145256" y="83842"/>
                  <a:pt x="145256" y="78581"/>
                </a:cubicBezTo>
                <a:lnTo>
                  <a:pt x="145256" y="58712"/>
                </a:lnTo>
                <a:lnTo>
                  <a:pt x="101984" y="101984"/>
                </a:lnTo>
                <a:cubicBezTo>
                  <a:pt x="98265" y="105703"/>
                  <a:pt x="92235" y="105703"/>
                  <a:pt x="88516" y="101984"/>
                </a:cubicBezTo>
                <a:lnTo>
                  <a:pt x="71438" y="84906"/>
                </a:lnTo>
                <a:lnTo>
                  <a:pt x="47215" y="109128"/>
                </a:lnTo>
                <a:cubicBezTo>
                  <a:pt x="43432" y="112783"/>
                  <a:pt x="37402" y="112678"/>
                  <a:pt x="33747" y="108894"/>
                </a:cubicBezTo>
                <a:cubicBezTo>
                  <a:pt x="30182" y="105203"/>
                  <a:pt x="30182" y="99351"/>
                  <a:pt x="33747" y="95660"/>
                </a:cubicBezTo>
                <a:lnTo>
                  <a:pt x="64703" y="64703"/>
                </a:lnTo>
                <a:cubicBezTo>
                  <a:pt x="68423" y="60985"/>
                  <a:pt x="74452" y="60985"/>
                  <a:pt x="78172" y="64703"/>
                </a:cubicBezTo>
                <a:lnTo>
                  <a:pt x="95250" y="81782"/>
                </a:lnTo>
                <a:lnTo>
                  <a:pt x="131788" y="45244"/>
                </a:lnTo>
                <a:lnTo>
                  <a:pt x="111919" y="45244"/>
                </a:lnTo>
                <a:cubicBezTo>
                  <a:pt x="106658" y="45244"/>
                  <a:pt x="102394" y="40979"/>
                  <a:pt x="102394" y="35719"/>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lt1"/>
              </a:solidFill>
            </a:endParaRPr>
          </a:p>
        </p:txBody>
      </p:sp>
      <p:sp>
        <p:nvSpPr>
          <p:cNvPr id="21" name="Rectangle 20">
            <a:extLst>
              <a:ext uri="{FF2B5EF4-FFF2-40B4-BE49-F238E27FC236}">
                <a16:creationId xmlns:a16="http://schemas.microsoft.com/office/drawing/2014/main" id="{C4689E38-C145-2FD2-DEC7-DBDB79202180}"/>
              </a:ext>
            </a:extLst>
          </p:cNvPr>
          <p:cNvSpPr>
            <a:spLocks/>
          </p:cNvSpPr>
          <p:nvPr/>
        </p:nvSpPr>
        <p:spPr bwMode="auto">
          <a:xfrm>
            <a:off x="1502010"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What improvements would your business like to gain in system performance? </a:t>
            </a:r>
          </a:p>
        </p:txBody>
      </p:sp>
      <p:sp>
        <p:nvSpPr>
          <p:cNvPr id="6" name="Graphic 245" descr="Icon of two steps">
            <a:extLst>
              <a:ext uri="{FF2B5EF4-FFF2-40B4-BE49-F238E27FC236}">
                <a16:creationId xmlns:a16="http://schemas.microsoft.com/office/drawing/2014/main" id="{8979EEF2-2AC9-391B-AEFF-C2AB1E2ED6FD}"/>
              </a:ext>
            </a:extLst>
          </p:cNvPr>
          <p:cNvSpPr>
            <a:spLocks/>
          </p:cNvSpPr>
          <p:nvPr/>
        </p:nvSpPr>
        <p:spPr>
          <a:xfrm>
            <a:off x="6379148" y="1544695"/>
            <a:ext cx="296056" cy="296054"/>
          </a:xfrm>
          <a:custGeom>
            <a:avLst/>
            <a:gdLst>
              <a:gd name="connsiteX0" fmla="*/ 95250 w 185737"/>
              <a:gd name="connsiteY0" fmla="*/ 13097 h 185737"/>
              <a:gd name="connsiteX1" fmla="*/ 108347 w 185737"/>
              <a:gd name="connsiteY1" fmla="*/ 0 h 185737"/>
              <a:gd name="connsiteX2" fmla="*/ 144066 w 185737"/>
              <a:gd name="connsiteY2" fmla="*/ 0 h 185737"/>
              <a:gd name="connsiteX3" fmla="*/ 157163 w 185737"/>
              <a:gd name="connsiteY3" fmla="*/ 13097 h 185737"/>
              <a:gd name="connsiteX4" fmla="*/ 157163 w 185737"/>
              <a:gd name="connsiteY4" fmla="*/ 66675 h 185737"/>
              <a:gd name="connsiteX5" fmla="*/ 142875 w 185737"/>
              <a:gd name="connsiteY5" fmla="*/ 66675 h 185737"/>
              <a:gd name="connsiteX6" fmla="*/ 142875 w 185737"/>
              <a:gd name="connsiteY6" fmla="*/ 14288 h 185737"/>
              <a:gd name="connsiteX7" fmla="*/ 109538 w 185737"/>
              <a:gd name="connsiteY7" fmla="*/ 14288 h 185737"/>
              <a:gd name="connsiteX8" fmla="*/ 109538 w 185737"/>
              <a:gd name="connsiteY8" fmla="*/ 48816 h 185737"/>
              <a:gd name="connsiteX9" fmla="*/ 96441 w 185737"/>
              <a:gd name="connsiteY9" fmla="*/ 61913 h 185737"/>
              <a:gd name="connsiteX10" fmla="*/ 61913 w 185737"/>
              <a:gd name="connsiteY10" fmla="*/ 61913 h 185737"/>
              <a:gd name="connsiteX11" fmla="*/ 61913 w 185737"/>
              <a:gd name="connsiteY11" fmla="*/ 96441 h 185737"/>
              <a:gd name="connsiteX12" fmla="*/ 48816 w 185737"/>
              <a:gd name="connsiteY12" fmla="*/ 109538 h 185737"/>
              <a:gd name="connsiteX13" fmla="*/ 14288 w 185737"/>
              <a:gd name="connsiteY13" fmla="*/ 109538 h 185737"/>
              <a:gd name="connsiteX14" fmla="*/ 14288 w 185737"/>
              <a:gd name="connsiteY14" fmla="*/ 142875 h 185737"/>
              <a:gd name="connsiteX15" fmla="*/ 66675 w 185737"/>
              <a:gd name="connsiteY15" fmla="*/ 142875 h 185737"/>
              <a:gd name="connsiteX16" fmla="*/ 66675 w 185737"/>
              <a:gd name="connsiteY16" fmla="*/ 157163 h 185737"/>
              <a:gd name="connsiteX17" fmla="*/ 13097 w 185737"/>
              <a:gd name="connsiteY17" fmla="*/ 157163 h 185737"/>
              <a:gd name="connsiteX18" fmla="*/ 0 w 185737"/>
              <a:gd name="connsiteY18" fmla="*/ 144066 h 185737"/>
              <a:gd name="connsiteX19" fmla="*/ 0 w 185737"/>
              <a:gd name="connsiteY19" fmla="*/ 108347 h 185737"/>
              <a:gd name="connsiteX20" fmla="*/ 13097 w 185737"/>
              <a:gd name="connsiteY20" fmla="*/ 95250 h 185737"/>
              <a:gd name="connsiteX21" fmla="*/ 47625 w 185737"/>
              <a:gd name="connsiteY21" fmla="*/ 95250 h 185737"/>
              <a:gd name="connsiteX22" fmla="*/ 47625 w 185737"/>
              <a:gd name="connsiteY22" fmla="*/ 60722 h 185737"/>
              <a:gd name="connsiteX23" fmla="*/ 60722 w 185737"/>
              <a:gd name="connsiteY23" fmla="*/ 47625 h 185737"/>
              <a:gd name="connsiteX24" fmla="*/ 95250 w 185737"/>
              <a:gd name="connsiteY24" fmla="*/ 47625 h 185737"/>
              <a:gd name="connsiteX25" fmla="*/ 95250 w 185737"/>
              <a:gd name="connsiteY25" fmla="*/ 13097 h 185737"/>
              <a:gd name="connsiteX26" fmla="*/ 123825 w 185737"/>
              <a:gd name="connsiteY26" fmla="*/ 89297 h 185737"/>
              <a:gd name="connsiteX27" fmla="*/ 136922 w 185737"/>
              <a:gd name="connsiteY27" fmla="*/ 76200 h 185737"/>
              <a:gd name="connsiteX28" fmla="*/ 172641 w 185737"/>
              <a:gd name="connsiteY28" fmla="*/ 76200 h 185737"/>
              <a:gd name="connsiteX29" fmla="*/ 185738 w 185737"/>
              <a:gd name="connsiteY29" fmla="*/ 89297 h 185737"/>
              <a:gd name="connsiteX30" fmla="*/ 185738 w 185737"/>
              <a:gd name="connsiteY30" fmla="*/ 154781 h 185737"/>
              <a:gd name="connsiteX31" fmla="*/ 154781 w 185737"/>
              <a:gd name="connsiteY31" fmla="*/ 185738 h 185737"/>
              <a:gd name="connsiteX32" fmla="*/ 89297 w 185737"/>
              <a:gd name="connsiteY32" fmla="*/ 185738 h 185737"/>
              <a:gd name="connsiteX33" fmla="*/ 76200 w 185737"/>
              <a:gd name="connsiteY33" fmla="*/ 172641 h 185737"/>
              <a:gd name="connsiteX34" fmla="*/ 76200 w 185737"/>
              <a:gd name="connsiteY34" fmla="*/ 136922 h 185737"/>
              <a:gd name="connsiteX35" fmla="*/ 89297 w 185737"/>
              <a:gd name="connsiteY35" fmla="*/ 123825 h 185737"/>
              <a:gd name="connsiteX36" fmla="*/ 123825 w 185737"/>
              <a:gd name="connsiteY36" fmla="*/ 123825 h 185737"/>
              <a:gd name="connsiteX37" fmla="*/ 123825 w 185737"/>
              <a:gd name="connsiteY37" fmla="*/ 89297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5737" h="185737">
                <a:moveTo>
                  <a:pt x="95250" y="13097"/>
                </a:moveTo>
                <a:cubicBezTo>
                  <a:pt x="95250" y="5858"/>
                  <a:pt x="101117" y="0"/>
                  <a:pt x="108347" y="0"/>
                </a:cubicBezTo>
                <a:lnTo>
                  <a:pt x="144066" y="0"/>
                </a:lnTo>
                <a:cubicBezTo>
                  <a:pt x="151305" y="0"/>
                  <a:pt x="157163" y="5867"/>
                  <a:pt x="157163" y="13097"/>
                </a:cubicBezTo>
                <a:lnTo>
                  <a:pt x="157163" y="66675"/>
                </a:lnTo>
                <a:lnTo>
                  <a:pt x="142875" y="66675"/>
                </a:lnTo>
                <a:lnTo>
                  <a:pt x="142875" y="14288"/>
                </a:lnTo>
                <a:lnTo>
                  <a:pt x="109538" y="14288"/>
                </a:lnTo>
                <a:lnTo>
                  <a:pt x="109538" y="48816"/>
                </a:lnTo>
                <a:cubicBezTo>
                  <a:pt x="109538" y="56055"/>
                  <a:pt x="103670" y="61913"/>
                  <a:pt x="96441" y="61913"/>
                </a:cubicBezTo>
                <a:lnTo>
                  <a:pt x="61913" y="61913"/>
                </a:lnTo>
                <a:lnTo>
                  <a:pt x="61913" y="96441"/>
                </a:lnTo>
                <a:cubicBezTo>
                  <a:pt x="61913" y="103680"/>
                  <a:pt x="56045" y="109538"/>
                  <a:pt x="48816" y="109538"/>
                </a:cubicBezTo>
                <a:lnTo>
                  <a:pt x="14288" y="109538"/>
                </a:lnTo>
                <a:lnTo>
                  <a:pt x="14288" y="142875"/>
                </a:lnTo>
                <a:lnTo>
                  <a:pt x="66675" y="142875"/>
                </a:lnTo>
                <a:lnTo>
                  <a:pt x="66675" y="157163"/>
                </a:lnTo>
                <a:lnTo>
                  <a:pt x="13097" y="157163"/>
                </a:lnTo>
                <a:cubicBezTo>
                  <a:pt x="5858" y="157163"/>
                  <a:pt x="0" y="151295"/>
                  <a:pt x="0" y="144066"/>
                </a:cubicBezTo>
                <a:lnTo>
                  <a:pt x="0" y="108347"/>
                </a:lnTo>
                <a:cubicBezTo>
                  <a:pt x="0" y="101108"/>
                  <a:pt x="5867" y="95250"/>
                  <a:pt x="13097" y="95250"/>
                </a:cubicBezTo>
                <a:lnTo>
                  <a:pt x="47625" y="95250"/>
                </a:lnTo>
                <a:lnTo>
                  <a:pt x="47625" y="60722"/>
                </a:lnTo>
                <a:cubicBezTo>
                  <a:pt x="47625" y="53483"/>
                  <a:pt x="53492" y="47625"/>
                  <a:pt x="60722" y="47625"/>
                </a:cubicBezTo>
                <a:lnTo>
                  <a:pt x="95250" y="47625"/>
                </a:lnTo>
                <a:lnTo>
                  <a:pt x="95250" y="13097"/>
                </a:lnTo>
                <a:close/>
                <a:moveTo>
                  <a:pt x="123825" y="89297"/>
                </a:moveTo>
                <a:cubicBezTo>
                  <a:pt x="123825" y="82058"/>
                  <a:pt x="129692" y="76200"/>
                  <a:pt x="136922" y="76200"/>
                </a:cubicBezTo>
                <a:lnTo>
                  <a:pt x="172641" y="76200"/>
                </a:lnTo>
                <a:cubicBezTo>
                  <a:pt x="179880" y="76200"/>
                  <a:pt x="185738" y="82067"/>
                  <a:pt x="185738" y="89297"/>
                </a:cubicBezTo>
                <a:lnTo>
                  <a:pt x="185738" y="154781"/>
                </a:lnTo>
                <a:cubicBezTo>
                  <a:pt x="185738" y="171878"/>
                  <a:pt x="171878" y="185738"/>
                  <a:pt x="154781" y="185738"/>
                </a:cubicBezTo>
                <a:lnTo>
                  <a:pt x="89297" y="185738"/>
                </a:lnTo>
                <a:cubicBezTo>
                  <a:pt x="82058" y="185738"/>
                  <a:pt x="76200" y="179870"/>
                  <a:pt x="76200" y="172641"/>
                </a:cubicBezTo>
                <a:lnTo>
                  <a:pt x="76200" y="136922"/>
                </a:lnTo>
                <a:cubicBezTo>
                  <a:pt x="76200" y="129683"/>
                  <a:pt x="82067" y="123825"/>
                  <a:pt x="89297" y="123825"/>
                </a:cubicBezTo>
                <a:lnTo>
                  <a:pt x="123825" y="123825"/>
                </a:lnTo>
                <a:lnTo>
                  <a:pt x="123825" y="89297"/>
                </a:ln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lt1"/>
              </a:solidFill>
            </a:endParaRPr>
          </a:p>
        </p:txBody>
      </p:sp>
      <p:sp>
        <p:nvSpPr>
          <p:cNvPr id="47" name="Rectangle 46">
            <a:extLst>
              <a:ext uri="{FF2B5EF4-FFF2-40B4-BE49-F238E27FC236}">
                <a16:creationId xmlns:a16="http://schemas.microsoft.com/office/drawing/2014/main" id="{64C5B2DF-B202-CCA1-7A26-4418478B8E8D}"/>
              </a:ext>
            </a:extLst>
          </p:cNvPr>
          <p:cNvSpPr>
            <a:spLocks/>
          </p:cNvSpPr>
          <p:nvPr/>
        </p:nvSpPr>
        <p:spPr bwMode="auto">
          <a:xfrm>
            <a:off x="6987072" y="1418979"/>
            <a:ext cx="4124090" cy="430887"/>
          </a:xfrm>
          <a:prstGeom prst="rect">
            <a:avLst/>
          </a:prstGeom>
          <a:noFill/>
          <a:ln w="50800">
            <a:noFill/>
          </a:ln>
          <a:effectLst>
            <a:outerShdw blurRad="254000" algn="ctr" rotWithShape="0">
              <a:schemeClr val="bg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Segoe UI" panose="020B0502040204020203" pitchFamily="34" charset="0"/>
              </a:rPr>
              <a:t>How are you preparing your business for the future? </a:t>
            </a:r>
          </a:p>
        </p:txBody>
      </p:sp>
      <p:graphicFrame>
        <p:nvGraphicFramePr>
          <p:cNvPr id="56" name="Table 55">
            <a:extLst>
              <a:ext uri="{FF2B5EF4-FFF2-40B4-BE49-F238E27FC236}">
                <a16:creationId xmlns:a16="http://schemas.microsoft.com/office/drawing/2014/main" id="{06D17CA0-6E23-8A6C-ECEA-DC6AB6832613}"/>
              </a:ext>
            </a:extLst>
          </p:cNvPr>
          <p:cNvGraphicFramePr>
            <a:graphicFrameLocks noGrp="1"/>
          </p:cNvGraphicFramePr>
          <p:nvPr>
            <p:extLst>
              <p:ext uri="{D42A27DB-BD31-4B8C-83A1-F6EECF244321}">
                <p14:modId xmlns:p14="http://schemas.microsoft.com/office/powerpoint/2010/main" val="111552296"/>
              </p:ext>
            </p:extLst>
          </p:nvPr>
        </p:nvGraphicFramePr>
        <p:xfrm>
          <a:off x="662142" y="2220141"/>
          <a:ext cx="10867715" cy="3933034"/>
        </p:xfrm>
        <a:graphic>
          <a:graphicData uri="http://schemas.openxmlformats.org/drawingml/2006/table">
            <a:tbl>
              <a:tblPr firstRow="1" firstCol="1" bandRow="1">
                <a:tableStyleId>{2D5ABB26-0587-4C30-8999-92F81FD0307C}</a:tableStyleId>
              </a:tblPr>
              <a:tblGrid>
                <a:gridCol w="3140601">
                  <a:extLst>
                    <a:ext uri="{9D8B030D-6E8A-4147-A177-3AD203B41FA5}">
                      <a16:colId xmlns:a16="http://schemas.microsoft.com/office/drawing/2014/main" val="3813887343"/>
                    </a:ext>
                  </a:extLst>
                </a:gridCol>
                <a:gridCol w="3672114">
                  <a:extLst>
                    <a:ext uri="{9D8B030D-6E8A-4147-A177-3AD203B41FA5}">
                      <a16:colId xmlns:a16="http://schemas.microsoft.com/office/drawing/2014/main" val="971530762"/>
                    </a:ext>
                  </a:extLst>
                </a:gridCol>
                <a:gridCol w="4055000">
                  <a:extLst>
                    <a:ext uri="{9D8B030D-6E8A-4147-A177-3AD203B41FA5}">
                      <a16:colId xmlns:a16="http://schemas.microsoft.com/office/drawing/2014/main" val="3149579193"/>
                    </a:ext>
                  </a:extLst>
                </a:gridCol>
              </a:tblGrid>
              <a:tr h="476438">
                <a:tc>
                  <a:txBody>
                    <a:bodyPr/>
                    <a:lstStyle/>
                    <a:p>
                      <a:pPr marL="0" marR="0" algn="l">
                        <a:lnSpc>
                          <a:spcPct val="100000"/>
                        </a:lnSpc>
                        <a:spcBef>
                          <a:spcPts val="0"/>
                        </a:spcBef>
                        <a:spcAft>
                          <a:spcPts val="1200"/>
                        </a:spcAft>
                      </a:pPr>
                      <a:r>
                        <a:rPr lang="en-IN" sz="1600" b="0" dirty="0">
                          <a:solidFill>
                            <a:srgbClr val="000000"/>
                          </a:solidFill>
                          <a:effectLst/>
                          <a:latin typeface="+mj-lt"/>
                          <a:cs typeface="Segoe UI" panose="020B0502040204020203" pitchFamily="34" charset="0"/>
                        </a:rPr>
                        <a:t>Listen for</a:t>
                      </a:r>
                    </a:p>
                  </a:txBody>
                  <a:tcPr marL="134997" marR="89998" marT="89998" marB="89998" anchor="ctr">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Respond</a:t>
                      </a:r>
                    </a:p>
                  </a:txBody>
                  <a:tcPr marL="89998" marR="89998" marT="89998" marB="899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marL="0" marR="0" algn="l">
                        <a:lnSpc>
                          <a:spcPct val="100000"/>
                        </a:lnSpc>
                        <a:spcBef>
                          <a:spcPts val="0"/>
                        </a:spcBef>
                        <a:spcAft>
                          <a:spcPts val="1200"/>
                        </a:spcAft>
                      </a:pPr>
                      <a:r>
                        <a:rPr lang="en-IN" sz="1600" dirty="0">
                          <a:solidFill>
                            <a:srgbClr val="000000"/>
                          </a:solidFill>
                          <a:effectLst/>
                          <a:latin typeface="+mj-lt"/>
                          <a:cs typeface="Segoe UI" panose="020B0502040204020203" pitchFamily="34" charset="0"/>
                        </a:rPr>
                        <a:t>Recommend</a:t>
                      </a:r>
                    </a:p>
                  </a:txBody>
                  <a:tcPr marL="89998" marR="89998" marT="89998" marB="89998" anchor="ctr">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834581"/>
                  </a:ext>
                </a:extLst>
              </a:tr>
              <a:tr h="3298254">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slowdowns or system downtime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Concerns about business continuity</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Need to modernize technology and infrastructure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to gain or maintain competitive advantage</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Desire to leverage the cloud</a:t>
                      </a:r>
                    </a:p>
                    <a:p>
                      <a:pPr marL="0" marR="0" lvl="0" indent="0" algn="l" defTabSz="594623" rtl="0" eaLnBrk="1" latinLnBrk="0" hangingPunct="1">
                        <a:lnSpc>
                          <a:spcPct val="100000"/>
                        </a:lnSpc>
                        <a:spcBef>
                          <a:spcPts val="0"/>
                        </a:spcBef>
                        <a:spcAft>
                          <a:spcPts val="300"/>
                        </a:spcAft>
                        <a:buClr>
                          <a:schemeClr val="tx1"/>
                        </a:buClr>
                        <a:buFont typeface="Arial" panose="020B0604020202020204" pitchFamily="34" charset="0"/>
                        <a:buNone/>
                        <a:tabLst/>
                      </a:pPr>
                      <a:endParaRPr lang="en-US" sz="1400" kern="100" dirty="0">
                        <a:ln w="3175">
                          <a:noFill/>
                        </a:ln>
                        <a:solidFill>
                          <a:srgbClr val="000000"/>
                        </a:solidFill>
                        <a:latin typeface="+mn-lt"/>
                        <a:ea typeface="Calibri" panose="020F0502020204030204" pitchFamily="34" charset="0"/>
                        <a:cs typeface="Times New Roman" panose="02020603050405020304" pitchFamily="18" charset="0"/>
                      </a:endParaRPr>
                    </a:p>
                  </a:txBody>
                  <a:tcPr marL="134997" marR="89998" marT="89998" marB="89998">
                    <a:lnL>
                      <a:noFill/>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can help businesses like yours ensure business continuity and prevent costly downtime that can impact revenue or productivity.</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It also enables new business capabilities and competitive advantage through emerging technologies like AI and machine learning (ML).</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Windows Server 2025 helps SMBs become cloud-ready and improve agility. It’s optimized for on-premises environments while offering flexible hybrid capabilities that enable SMBs to gain the additional innovation benefits of Microsoft Azure. </a:t>
                      </a:r>
                    </a:p>
                  </a:txBody>
                  <a:tcPr marL="89998" marR="89998" marT="89998" marB="89998">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Updated hardware and Windows Server 2025 enable cloud-style innovations in an on-premises environment.</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It also delivers key benefits to help your business:</a:t>
                      </a:r>
                    </a:p>
                    <a:p>
                      <a:pPr marL="571500" marR="0" lvl="0" indent="-228600" algn="l" defTabSz="594623" rtl="0" eaLnBrk="1" fontAlgn="auto" latinLnBrk="0" hangingPunct="1">
                        <a:lnSpc>
                          <a:spcPct val="100000"/>
                        </a:lnSpc>
                        <a:spcBef>
                          <a:spcPts val="0"/>
                        </a:spcBef>
                        <a:spcAft>
                          <a:spcPts val="300"/>
                        </a:spcAft>
                        <a:buClr>
                          <a:schemeClr val="tx1"/>
                        </a:buClr>
                        <a:buSzTx/>
                        <a:buFont typeface="Segoe UI" panose="020B0502040204020203"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Improve scalability and flexibility to better manage capacity spikes.</a:t>
                      </a:r>
                    </a:p>
                    <a:p>
                      <a:pPr marL="571500" marR="0" lvl="0" indent="-228600" algn="l" defTabSz="594623" rtl="0" eaLnBrk="1" fontAlgn="auto" latinLnBrk="0" hangingPunct="1">
                        <a:lnSpc>
                          <a:spcPct val="100000"/>
                        </a:lnSpc>
                        <a:spcBef>
                          <a:spcPts val="0"/>
                        </a:spcBef>
                        <a:spcAft>
                          <a:spcPts val="300"/>
                        </a:spcAft>
                        <a:buClr>
                          <a:schemeClr val="tx1"/>
                        </a:buClr>
                        <a:buSzTx/>
                        <a:buFont typeface="Segoe UI" panose="020B0502040204020203"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Reduce system performance issues and downtime.</a:t>
                      </a:r>
                    </a:p>
                    <a:p>
                      <a:pPr marL="571500" marR="0" lvl="0" indent="-228600" algn="l" defTabSz="594623" rtl="0" eaLnBrk="1" fontAlgn="auto" latinLnBrk="0" hangingPunct="1">
                        <a:lnSpc>
                          <a:spcPct val="100000"/>
                        </a:lnSpc>
                        <a:spcBef>
                          <a:spcPts val="0"/>
                        </a:spcBef>
                        <a:spcAft>
                          <a:spcPts val="300"/>
                        </a:spcAft>
                        <a:buClr>
                          <a:schemeClr val="tx1"/>
                        </a:buClr>
                        <a:buSzTx/>
                        <a:buFont typeface="Segoe UI" panose="020B0502040204020203" pitchFamily="34" charset="0"/>
                        <a:buChar char="–"/>
                        <a:tabLst/>
                        <a:defRPr/>
                      </a:pPr>
                      <a:r>
                        <a:rPr lang="en-US" sz="1400" kern="100" dirty="0">
                          <a:ln w="3175">
                            <a:noFill/>
                          </a:ln>
                          <a:solidFill>
                            <a:srgbClr val="000000"/>
                          </a:solidFill>
                          <a:latin typeface="+mn-lt"/>
                          <a:ea typeface="Calibri" panose="020F0502020204030204" pitchFamily="34" charset="0"/>
                          <a:cs typeface="Times New Roman" panose="02020603050405020304" pitchFamily="18" charset="0"/>
                        </a:rPr>
                        <a:t>Simplify application management and eased compatibility issues.</a:t>
                      </a:r>
                    </a:p>
                    <a:p>
                      <a:pPr marL="228600" marR="0" lvl="0" indent="-228600" algn="l" defTabSz="594623"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endParaRPr lang="en-US" sz="1400" kern="100" dirty="0">
                        <a:ln w="3175">
                          <a:noFill/>
                        </a:ln>
                        <a:solidFill>
                          <a:srgbClr val="000000"/>
                        </a:solidFill>
                        <a:latin typeface="+mn-lt"/>
                        <a:ea typeface="Calibri" panose="020F0502020204030204" pitchFamily="34" charset="0"/>
                        <a:cs typeface="Times New Roman" panose="02020603050405020304" pitchFamily="18" charset="0"/>
                      </a:endParaRPr>
                    </a:p>
                  </a:txBody>
                  <a:tcPr marL="89998" marR="89998" marT="89998" marB="89998">
                    <a:lnL w="6350" cap="flat" cmpd="sng" algn="ctr">
                      <a:solidFill>
                        <a:srgbClr val="D9D9D6"/>
                      </a:solid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2494205"/>
                  </a:ext>
                </a:extLst>
              </a:tr>
            </a:tbl>
          </a:graphicData>
        </a:graphic>
      </p:graphicFrame>
      <p:sp>
        <p:nvSpPr>
          <p:cNvPr id="18" name="Graphic 25">
            <a:hlinkClick r:id="rId3" action="ppaction://hlinksldjump"/>
            <a:extLst>
              <a:ext uri="{FF2B5EF4-FFF2-40B4-BE49-F238E27FC236}">
                <a16:creationId xmlns:a16="http://schemas.microsoft.com/office/drawing/2014/main" id="{7D6492A4-8427-79B9-BE33-0990F0CC4DE1}"/>
              </a:ext>
            </a:extLst>
          </p:cNvPr>
          <p:cNvSpPr/>
          <p:nvPr/>
        </p:nvSpPr>
        <p:spPr>
          <a:xfrm>
            <a:off x="3677443" y="6382146"/>
            <a:ext cx="1257336" cy="253026"/>
          </a:xfrm>
          <a:prstGeom prst="roundRect">
            <a:avLst>
              <a:gd name="adj" fmla="val 49041"/>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Preparation</a:t>
            </a:r>
          </a:p>
        </p:txBody>
      </p:sp>
      <p:sp>
        <p:nvSpPr>
          <p:cNvPr id="12" name="Rectangle: Rounded Corners 11">
            <a:hlinkClick r:id="rId4" action="ppaction://hlinksldjump"/>
            <a:extLst>
              <a:ext uri="{FF2B5EF4-FFF2-40B4-BE49-F238E27FC236}">
                <a16:creationId xmlns:a16="http://schemas.microsoft.com/office/drawing/2014/main" id="{B5F98D36-5B25-E5F7-3DAF-F7D9B9A74A49}"/>
              </a:ext>
            </a:extLst>
          </p:cNvPr>
          <p:cNvSpPr/>
          <p:nvPr/>
        </p:nvSpPr>
        <p:spPr>
          <a:xfrm>
            <a:off x="5010117" y="6382146"/>
            <a:ext cx="2167000" cy="253026"/>
          </a:xfrm>
          <a:prstGeom prst="roundRect">
            <a:avLst>
              <a:gd name="adj" fmla="val 50000"/>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13171F"/>
                </a:solidFill>
                <a:effectLst/>
                <a:uLnTx/>
                <a:uFillTx/>
                <a:latin typeface="Segoe UI"/>
                <a:ea typeface="+mn-ea"/>
                <a:cs typeface="+mn-cs"/>
              </a:rPr>
              <a:t>Call script &amp; discussion guide </a:t>
            </a:r>
          </a:p>
        </p:txBody>
      </p:sp>
      <p:sp>
        <p:nvSpPr>
          <p:cNvPr id="19" name="Graphic 25">
            <a:hlinkClick r:id="rId5" action="ppaction://hlinksldjump"/>
            <a:extLst>
              <a:ext uri="{FF2B5EF4-FFF2-40B4-BE49-F238E27FC236}">
                <a16:creationId xmlns:a16="http://schemas.microsoft.com/office/drawing/2014/main" id="{BB522223-284C-E2FC-3258-5C547A078567}"/>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Segoe UI"/>
                <a:ea typeface="+mn-ea"/>
                <a:cs typeface="Segoe UI" panose="020B0502040204020203" pitchFamily="34" charset="0"/>
              </a:rPr>
              <a:t>Wrap-up</a:t>
            </a:r>
          </a:p>
        </p:txBody>
      </p:sp>
      <p:sp>
        <p:nvSpPr>
          <p:cNvPr id="10" name="Slide Number Placeholder 4">
            <a:extLst>
              <a:ext uri="{FF2B5EF4-FFF2-40B4-BE49-F238E27FC236}">
                <a16:creationId xmlns:a16="http://schemas.microsoft.com/office/drawing/2014/main" id="{E953134C-2F36-3F23-78F8-CE5F14872F51}"/>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164051746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4F3F5"/>
        </a:solidFill>
        <a:effectLst/>
      </p:bgPr>
    </p:bg>
    <p:spTree>
      <p:nvGrpSpPr>
        <p:cNvPr id="1" name=""/>
        <p:cNvGrpSpPr/>
        <p:nvPr/>
      </p:nvGrpSpPr>
      <p:grpSpPr>
        <a:xfrm>
          <a:off x="0" y="0"/>
          <a:ext cx="0" cy="0"/>
          <a:chOff x="0" y="0"/>
          <a:chExt cx="0" cy="0"/>
        </a:xfrm>
      </p:grpSpPr>
      <p:sp>
        <p:nvSpPr>
          <p:cNvPr id="36" name="Title 61">
            <a:extLst>
              <a:ext uri="{FF2B5EF4-FFF2-40B4-BE49-F238E27FC236}">
                <a16:creationId xmlns:a16="http://schemas.microsoft.com/office/drawing/2014/main" id="{EE1D3D34-F5A5-A77F-9502-2ED7352425DC}"/>
              </a:ext>
            </a:extLst>
          </p:cNvPr>
          <p:cNvSpPr>
            <a:spLocks noGrp="1"/>
          </p:cNvSpPr>
          <p:nvPr>
            <p:ph type="title"/>
          </p:nvPr>
        </p:nvSpPr>
        <p:spPr>
          <a:xfrm>
            <a:off x="584201" y="2598004"/>
            <a:ext cx="4553858" cy="2492990"/>
          </a:xfrm>
        </p:spPr>
        <p:txBody>
          <a:bodyPr/>
          <a:lstStyle/>
          <a:p>
            <a:r>
              <a:rPr lang="en-US" noProof="0" dirty="0"/>
              <a:t>Handling objections</a:t>
            </a:r>
            <a:endParaRPr lang="en-US" dirty="0"/>
          </a:p>
        </p:txBody>
      </p:sp>
      <p:sp>
        <p:nvSpPr>
          <p:cNvPr id="4" name="Title 61">
            <a:extLst>
              <a:ext uri="{FF2B5EF4-FFF2-40B4-BE49-F238E27FC236}">
                <a16:creationId xmlns:a16="http://schemas.microsoft.com/office/drawing/2014/main" id="{A0345D5A-52FC-FA20-E3AA-2C4929062610}"/>
              </a:ext>
            </a:extLst>
          </p:cNvPr>
          <p:cNvSpPr txBox="1">
            <a:spLocks/>
          </p:cNvSpPr>
          <p:nvPr/>
        </p:nvSpPr>
        <p:spPr>
          <a:xfrm>
            <a:off x="588264" y="2098554"/>
            <a:ext cx="3036344" cy="369332"/>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200" b="0" kern="1200" cap="none" spc="-50" baseline="0">
                <a:ln w="3175">
                  <a:noFill/>
                </a:ln>
                <a:solidFill>
                  <a:srgbClr val="091F2C"/>
                </a:solidFill>
                <a:effectLst/>
                <a:latin typeface="+mj-lt"/>
                <a:ea typeface="+mn-ea"/>
                <a:cs typeface="Segoe UI" pitchFamily="34" charset="0"/>
              </a:defRPr>
            </a:lvl1pPr>
          </a:lstStyle>
          <a:p>
            <a:pPr>
              <a:spcBef>
                <a:spcPts val="0"/>
              </a:spcBef>
            </a:pPr>
            <a:r>
              <a:rPr lang="en-US" sz="2400" spc="0" dirty="0">
                <a:ln>
                  <a:noFill/>
                </a:ln>
                <a:solidFill>
                  <a:srgbClr val="13171F"/>
                </a:solidFill>
                <a:cs typeface="Segoe UI Semibold" panose="020B0502040204020203" pitchFamily="34" charset="0"/>
              </a:rPr>
              <a:t>Windows Server 2025</a:t>
            </a:r>
          </a:p>
        </p:txBody>
      </p:sp>
      <p:pic>
        <p:nvPicPr>
          <p:cNvPr id="2" name="Picture 1" descr="Microsoft logo">
            <a:extLst>
              <a:ext uri="{FF2B5EF4-FFF2-40B4-BE49-F238E27FC236}">
                <a16:creationId xmlns:a16="http://schemas.microsoft.com/office/drawing/2014/main" id="{83E9CE01-A865-596F-0FA9-82AE7666C998}"/>
              </a:ext>
            </a:extLst>
          </p:cNvPr>
          <p:cNvPicPr>
            <a:picLocks noChangeAspect="1"/>
          </p:cNvPicPr>
          <p:nvPr/>
        </p:nvPicPr>
        <p:blipFill>
          <a:blip r:embed="rId3"/>
          <a:stretch>
            <a:fillRect/>
          </a:stretch>
        </p:blipFill>
        <p:spPr>
          <a:xfrm>
            <a:off x="584200" y="588189"/>
            <a:ext cx="1373981" cy="295235"/>
          </a:xfrm>
          <a:prstGeom prst="rect">
            <a:avLst/>
          </a:prstGeom>
        </p:spPr>
      </p:pic>
      <p:sp>
        <p:nvSpPr>
          <p:cNvPr id="10" name="Slide Number Placeholder 4">
            <a:extLst>
              <a:ext uri="{FF2B5EF4-FFF2-40B4-BE49-F238E27FC236}">
                <a16:creationId xmlns:a16="http://schemas.microsoft.com/office/drawing/2014/main" id="{4ACCC813-1C49-657D-C1F6-02BB0D102564}"/>
              </a:ext>
            </a:extLst>
          </p:cNvPr>
          <p:cNvSpPr txBox="1">
            <a:spLocks/>
          </p:cNvSpPr>
          <p:nvPr/>
        </p:nvSpPr>
        <p:spPr>
          <a:xfrm>
            <a:off x="11102861" y="6564313"/>
            <a:ext cx="792466" cy="123111"/>
          </a:xfrm>
          <a:prstGeom prst="rect">
            <a:avLst/>
          </a:prstGeom>
        </p:spPr>
        <p:txBody>
          <a:bodyPr vert="horz" wrap="square" lIns="0" tIns="0" rIns="0" bIns="0" rtlCol="0" anchor="ctr">
            <a:spAutoFit/>
          </a:bodyPr>
          <a:lstStyle>
            <a:defPPr>
              <a:defRPr lang="en-US"/>
            </a:defPPr>
            <a:lvl1pPr marL="0" algn="r" defTabSz="914367" rtl="0" eaLnBrk="1" latinLnBrk="0" hangingPunct="1">
              <a:defRPr sz="800"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r" defTabSz="914367" rtl="0" eaLnBrk="1" fontAlgn="auto" latinLnBrk="0" hangingPunct="1">
              <a:lnSpc>
                <a:spcPct val="100000"/>
              </a:lnSpc>
              <a:spcBef>
                <a:spcPts val="0"/>
              </a:spcBef>
              <a:spcAft>
                <a:spcPts val="0"/>
              </a:spcAft>
              <a:buClrTx/>
              <a:buSzTx/>
              <a:buFontTx/>
              <a:buNone/>
              <a:tabLst/>
              <a:defRPr/>
            </a:pPr>
            <a:fld id="{0F0F523D-4DA0-4642-AC4E-F986DBA3B540}"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424794038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690A9E-7B7B-0B1B-AFD2-8E37DA767A07}"/>
            </a:ext>
          </a:extLst>
        </p:cNvPr>
        <p:cNvGrpSpPr/>
        <p:nvPr/>
      </p:nvGrpSpPr>
      <p:grpSpPr>
        <a:xfrm>
          <a:off x="0" y="0"/>
          <a:ext cx="0" cy="0"/>
          <a:chOff x="0" y="0"/>
          <a:chExt cx="0" cy="0"/>
        </a:xfrm>
      </p:grpSpPr>
      <p:sp>
        <p:nvSpPr>
          <p:cNvPr id="38" name="Freeform: Shape 37">
            <a:extLst>
              <a:ext uri="{FF2B5EF4-FFF2-40B4-BE49-F238E27FC236}">
                <a16:creationId xmlns:a16="http://schemas.microsoft.com/office/drawing/2014/main" id="{76D75314-DD25-05ED-0430-528ABF30AF3C}"/>
              </a:ext>
              <a:ext uri="{C183D7F6-B498-43B3-948B-1728B52AA6E4}">
                <adec:decorative xmlns:adec="http://schemas.microsoft.com/office/drawing/2017/decorative" val="1"/>
              </a:ext>
            </a:extLst>
          </p:cNvPr>
          <p:cNvSpPr/>
          <p:nvPr/>
        </p:nvSpPr>
        <p:spPr bwMode="auto">
          <a:xfrm>
            <a:off x="582612" y="2303813"/>
            <a:ext cx="11026776" cy="3854728"/>
          </a:xfrm>
          <a:custGeom>
            <a:avLst/>
            <a:gdLst>
              <a:gd name="connsiteX0" fmla="*/ 172191 w 11026776"/>
              <a:gd name="connsiteY0" fmla="*/ 0 h 3854728"/>
              <a:gd name="connsiteX1" fmla="*/ 5410739 w 11026776"/>
              <a:gd name="connsiteY1" fmla="*/ 0 h 3854728"/>
              <a:gd name="connsiteX2" fmla="*/ 5410739 w 11026776"/>
              <a:gd name="connsiteY2" fmla="*/ 251935 h 3854728"/>
              <a:gd name="connsiteX3" fmla="*/ 5513388 w 11026776"/>
              <a:gd name="connsiteY3" fmla="*/ 354584 h 3854728"/>
              <a:gd name="connsiteX4" fmla="*/ 5513387 w 11026776"/>
              <a:gd name="connsiteY4" fmla="*/ 354585 h 3854728"/>
              <a:gd name="connsiteX5" fmla="*/ 5616036 w 11026776"/>
              <a:gd name="connsiteY5" fmla="*/ 251936 h 3854728"/>
              <a:gd name="connsiteX6" fmla="*/ 5616037 w 11026776"/>
              <a:gd name="connsiteY6" fmla="*/ 0 h 3854728"/>
              <a:gd name="connsiteX7" fmla="*/ 10854585 w 11026776"/>
              <a:gd name="connsiteY7" fmla="*/ 0 h 3854728"/>
              <a:gd name="connsiteX8" fmla="*/ 11026776 w 11026776"/>
              <a:gd name="connsiteY8" fmla="*/ 172191 h 3854728"/>
              <a:gd name="connsiteX9" fmla="*/ 11026776 w 11026776"/>
              <a:gd name="connsiteY9" fmla="*/ 3682537 h 3854728"/>
              <a:gd name="connsiteX10" fmla="*/ 10854585 w 11026776"/>
              <a:gd name="connsiteY10" fmla="*/ 3854728 h 3854728"/>
              <a:gd name="connsiteX11" fmla="*/ 172191 w 11026776"/>
              <a:gd name="connsiteY11" fmla="*/ 3854728 h 3854728"/>
              <a:gd name="connsiteX12" fmla="*/ 0 w 11026776"/>
              <a:gd name="connsiteY12" fmla="*/ 3682537 h 3854728"/>
              <a:gd name="connsiteX13" fmla="*/ 0 w 11026776"/>
              <a:gd name="connsiteY13" fmla="*/ 172191 h 3854728"/>
              <a:gd name="connsiteX14" fmla="*/ 172191 w 11026776"/>
              <a:gd name="connsiteY14" fmla="*/ 0 h 38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776" h="3854728">
                <a:moveTo>
                  <a:pt x="172191" y="0"/>
                </a:moveTo>
                <a:lnTo>
                  <a:pt x="5410739" y="0"/>
                </a:lnTo>
                <a:lnTo>
                  <a:pt x="5410739" y="251935"/>
                </a:lnTo>
                <a:cubicBezTo>
                  <a:pt x="5410739" y="308626"/>
                  <a:pt x="5456697" y="354584"/>
                  <a:pt x="5513388" y="354584"/>
                </a:cubicBezTo>
                <a:lnTo>
                  <a:pt x="5513387" y="354585"/>
                </a:lnTo>
                <a:cubicBezTo>
                  <a:pt x="5570078" y="354585"/>
                  <a:pt x="5616036" y="308627"/>
                  <a:pt x="5616036" y="251936"/>
                </a:cubicBezTo>
                <a:lnTo>
                  <a:pt x="5616037" y="0"/>
                </a:lnTo>
                <a:lnTo>
                  <a:pt x="10854585" y="0"/>
                </a:lnTo>
                <a:cubicBezTo>
                  <a:pt x="10949683" y="0"/>
                  <a:pt x="11026776" y="77093"/>
                  <a:pt x="11026776" y="172191"/>
                </a:cubicBezTo>
                <a:lnTo>
                  <a:pt x="11026776" y="3682537"/>
                </a:lnTo>
                <a:cubicBezTo>
                  <a:pt x="11026776" y="3777635"/>
                  <a:pt x="10949683" y="3854728"/>
                  <a:pt x="10854585" y="3854728"/>
                </a:cubicBezTo>
                <a:lnTo>
                  <a:pt x="172191" y="3854728"/>
                </a:lnTo>
                <a:cubicBezTo>
                  <a:pt x="77093" y="3854728"/>
                  <a:pt x="0" y="3777635"/>
                  <a:pt x="0" y="3682537"/>
                </a:cubicBezTo>
                <a:lnTo>
                  <a:pt x="0" y="172191"/>
                </a:lnTo>
                <a:cubicBezTo>
                  <a:pt x="0" y="77093"/>
                  <a:pt x="77093" y="0"/>
                  <a:pt x="172191"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54" name="Freeform: Shape 53">
            <a:extLst>
              <a:ext uri="{FF2B5EF4-FFF2-40B4-BE49-F238E27FC236}">
                <a16:creationId xmlns:a16="http://schemas.microsoft.com/office/drawing/2014/main" id="{55992A5F-E7A8-A17B-6065-59BA72E96B08}"/>
              </a:ext>
              <a:ext uri="{C183D7F6-B498-43B3-948B-1728B52AA6E4}">
                <adec:decorative xmlns:adec="http://schemas.microsoft.com/office/drawing/2017/decorative" val="1"/>
              </a:ext>
            </a:extLst>
          </p:cNvPr>
          <p:cNvSpPr>
            <a:spLocks/>
          </p:cNvSpPr>
          <p:nvPr/>
        </p:nvSpPr>
        <p:spPr>
          <a:xfrm flipH="1">
            <a:off x="681827" y="1557081"/>
            <a:ext cx="5311524" cy="1445933"/>
          </a:xfrm>
          <a:custGeom>
            <a:avLst/>
            <a:gdLst>
              <a:gd name="connsiteX0" fmla="*/ 5180488 w 5311524"/>
              <a:gd name="connsiteY0" fmla="*/ 0 h 1445933"/>
              <a:gd name="connsiteX1" fmla="*/ 761963 w 5311524"/>
              <a:gd name="connsiteY1" fmla="*/ 0 h 1445933"/>
              <a:gd name="connsiteX2" fmla="*/ 627499 w 5311524"/>
              <a:gd name="connsiteY2" fmla="*/ 108323 h 1445933"/>
              <a:gd name="connsiteX3" fmla="*/ 100181 w 5311524"/>
              <a:gd name="connsiteY3" fmla="*/ 675590 h 1445933"/>
              <a:gd name="connsiteX4" fmla="*/ 0 w 5311524"/>
              <a:gd name="connsiteY4" fmla="*/ 806010 h 1445933"/>
              <a:gd name="connsiteX5" fmla="*/ 0 w 5311524"/>
              <a:gd name="connsiteY5" fmla="*/ 1022165 h 1445933"/>
              <a:gd name="connsiteX6" fmla="*/ 0 w 5311524"/>
              <a:gd name="connsiteY6" fmla="*/ 1098723 h 1445933"/>
              <a:gd name="connsiteX7" fmla="*/ 0 w 5311524"/>
              <a:gd name="connsiteY7" fmla="*/ 1314878 h 1445933"/>
              <a:gd name="connsiteX8" fmla="*/ 131036 w 5311524"/>
              <a:gd name="connsiteY8" fmla="*/ 1445933 h 1445933"/>
              <a:gd name="connsiteX9" fmla="*/ 5180488 w 5311524"/>
              <a:gd name="connsiteY9" fmla="*/ 1445933 h 1445933"/>
              <a:gd name="connsiteX10" fmla="*/ 5311524 w 5311524"/>
              <a:gd name="connsiteY10" fmla="*/ 1314878 h 1445933"/>
              <a:gd name="connsiteX11" fmla="*/ 5311524 w 5311524"/>
              <a:gd name="connsiteY11" fmla="*/ 1098723 h 1445933"/>
              <a:gd name="connsiteX12" fmla="*/ 5311524 w 5311524"/>
              <a:gd name="connsiteY12" fmla="*/ 347209 h 1445933"/>
              <a:gd name="connsiteX13" fmla="*/ 5311524 w 5311524"/>
              <a:gd name="connsiteY13" fmla="*/ 131054 h 1445933"/>
              <a:gd name="connsiteX14" fmla="*/ 5180488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5180488" y="0"/>
                </a:moveTo>
                <a:lnTo>
                  <a:pt x="761963" y="0"/>
                </a:lnTo>
                <a:cubicBezTo>
                  <a:pt x="697335" y="0"/>
                  <a:pt x="640451" y="44827"/>
                  <a:pt x="627499" y="108323"/>
                </a:cubicBezTo>
                <a:cubicBezTo>
                  <a:pt x="571251" y="381480"/>
                  <a:pt x="365808" y="600285"/>
                  <a:pt x="100181" y="675590"/>
                </a:cubicBezTo>
                <a:cubicBezTo>
                  <a:pt x="41266" y="692226"/>
                  <a:pt x="0" y="744928"/>
                  <a:pt x="0" y="806010"/>
                </a:cubicBezTo>
                <a:lnTo>
                  <a:pt x="0" y="1022165"/>
                </a:lnTo>
                <a:lnTo>
                  <a:pt x="0" y="1098723"/>
                </a:lnTo>
                <a:lnTo>
                  <a:pt x="0" y="1314878"/>
                </a:lnTo>
                <a:cubicBezTo>
                  <a:pt x="0" y="1387264"/>
                  <a:pt x="58662" y="1445933"/>
                  <a:pt x="131036" y="1445933"/>
                </a:cubicBezTo>
                <a:lnTo>
                  <a:pt x="5180488" y="1445933"/>
                </a:lnTo>
                <a:cubicBezTo>
                  <a:pt x="5252863" y="1445933"/>
                  <a:pt x="5311524" y="1387264"/>
                  <a:pt x="5311524" y="1314878"/>
                </a:cubicBezTo>
                <a:lnTo>
                  <a:pt x="5311524" y="1098723"/>
                </a:lnTo>
                <a:lnTo>
                  <a:pt x="5311524" y="347209"/>
                </a:lnTo>
                <a:lnTo>
                  <a:pt x="5311524" y="131054"/>
                </a:lnTo>
                <a:cubicBezTo>
                  <a:pt x="5311524" y="58670"/>
                  <a:pt x="5252863" y="0"/>
                  <a:pt x="5180488"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5" name="Freeform: Shape 54">
            <a:extLst>
              <a:ext uri="{FF2B5EF4-FFF2-40B4-BE49-F238E27FC236}">
                <a16:creationId xmlns:a16="http://schemas.microsoft.com/office/drawing/2014/main" id="{3239FA62-EDCE-DCAF-6982-D0517AB82F7E}"/>
              </a:ext>
              <a:ext uri="{C183D7F6-B498-43B3-948B-1728B52AA6E4}">
                <adec:decorative xmlns:adec="http://schemas.microsoft.com/office/drawing/2017/decorative" val="1"/>
              </a:ext>
            </a:extLst>
          </p:cNvPr>
          <p:cNvSpPr>
            <a:spLocks/>
          </p:cNvSpPr>
          <p:nvPr/>
        </p:nvSpPr>
        <p:spPr>
          <a:xfrm>
            <a:off x="6198649" y="1557081"/>
            <a:ext cx="5311524" cy="1445933"/>
          </a:xfrm>
          <a:custGeom>
            <a:avLst/>
            <a:gdLst>
              <a:gd name="connsiteX0" fmla="*/ 761963 w 5311524"/>
              <a:gd name="connsiteY0" fmla="*/ 0 h 1445933"/>
              <a:gd name="connsiteX1" fmla="*/ 5180488 w 5311524"/>
              <a:gd name="connsiteY1" fmla="*/ 0 h 1445933"/>
              <a:gd name="connsiteX2" fmla="*/ 5311524 w 5311524"/>
              <a:gd name="connsiteY2" fmla="*/ 131054 h 1445933"/>
              <a:gd name="connsiteX3" fmla="*/ 5311524 w 5311524"/>
              <a:gd name="connsiteY3" fmla="*/ 347209 h 1445933"/>
              <a:gd name="connsiteX4" fmla="*/ 5311524 w 5311524"/>
              <a:gd name="connsiteY4" fmla="*/ 1098723 h 1445933"/>
              <a:gd name="connsiteX5" fmla="*/ 5311524 w 5311524"/>
              <a:gd name="connsiteY5" fmla="*/ 1314878 h 1445933"/>
              <a:gd name="connsiteX6" fmla="*/ 5180488 w 5311524"/>
              <a:gd name="connsiteY6" fmla="*/ 1445933 h 1445933"/>
              <a:gd name="connsiteX7" fmla="*/ 131036 w 5311524"/>
              <a:gd name="connsiteY7" fmla="*/ 1445933 h 1445933"/>
              <a:gd name="connsiteX8" fmla="*/ 0 w 5311524"/>
              <a:gd name="connsiteY8" fmla="*/ 1314878 h 1445933"/>
              <a:gd name="connsiteX9" fmla="*/ 0 w 5311524"/>
              <a:gd name="connsiteY9" fmla="*/ 1098723 h 1445933"/>
              <a:gd name="connsiteX10" fmla="*/ 0 w 5311524"/>
              <a:gd name="connsiteY10" fmla="*/ 1022165 h 1445933"/>
              <a:gd name="connsiteX11" fmla="*/ 0 w 5311524"/>
              <a:gd name="connsiteY11" fmla="*/ 806010 h 1445933"/>
              <a:gd name="connsiteX12" fmla="*/ 100181 w 5311524"/>
              <a:gd name="connsiteY12" fmla="*/ 675590 h 1445933"/>
              <a:gd name="connsiteX13" fmla="*/ 627499 w 5311524"/>
              <a:gd name="connsiteY13" fmla="*/ 108323 h 1445933"/>
              <a:gd name="connsiteX14" fmla="*/ 761963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761963" y="0"/>
                </a:moveTo>
                <a:lnTo>
                  <a:pt x="5180488" y="0"/>
                </a:lnTo>
                <a:cubicBezTo>
                  <a:pt x="5252863" y="0"/>
                  <a:pt x="5311524" y="58670"/>
                  <a:pt x="5311524" y="131054"/>
                </a:cubicBezTo>
                <a:lnTo>
                  <a:pt x="5311524" y="347209"/>
                </a:lnTo>
                <a:lnTo>
                  <a:pt x="5311524" y="1098723"/>
                </a:lnTo>
                <a:lnTo>
                  <a:pt x="5311524" y="1314878"/>
                </a:lnTo>
                <a:cubicBezTo>
                  <a:pt x="5311524" y="1387264"/>
                  <a:pt x="5252863" y="1445933"/>
                  <a:pt x="5180488" y="1445933"/>
                </a:cubicBezTo>
                <a:lnTo>
                  <a:pt x="131036" y="1445933"/>
                </a:lnTo>
                <a:cubicBezTo>
                  <a:pt x="58662" y="1445933"/>
                  <a:pt x="0" y="1387264"/>
                  <a:pt x="0" y="1314878"/>
                </a:cubicBezTo>
                <a:lnTo>
                  <a:pt x="0" y="1098723"/>
                </a:lnTo>
                <a:lnTo>
                  <a:pt x="0" y="1022165"/>
                </a:lnTo>
                <a:lnTo>
                  <a:pt x="0" y="806010"/>
                </a:lnTo>
                <a:cubicBezTo>
                  <a:pt x="0" y="744928"/>
                  <a:pt x="41266" y="692226"/>
                  <a:pt x="100181" y="675590"/>
                </a:cubicBezTo>
                <a:cubicBezTo>
                  <a:pt x="365808" y="600285"/>
                  <a:pt x="571251" y="381480"/>
                  <a:pt x="627499" y="108323"/>
                </a:cubicBezTo>
                <a:cubicBezTo>
                  <a:pt x="640451" y="44827"/>
                  <a:pt x="697335" y="0"/>
                  <a:pt x="761963"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FC0E8419-2B2A-7611-0CF3-465750F86487}"/>
              </a:ext>
              <a:ext uri="{C183D7F6-B498-43B3-948B-1728B52AA6E4}">
                <adec:decorative xmlns:adec="http://schemas.microsoft.com/office/drawing/2017/decorative" val="1"/>
              </a:ext>
            </a:extLst>
          </p:cNvPr>
          <p:cNvSpPr txBox="1">
            <a:spLocks/>
          </p:cNvSpPr>
          <p:nvPr/>
        </p:nvSpPr>
        <p:spPr>
          <a:xfrm>
            <a:off x="681826"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endParaRPr>
          </a:p>
        </p:txBody>
      </p:sp>
      <p:sp>
        <p:nvSpPr>
          <p:cNvPr id="12" name="Oval 11">
            <a:extLst>
              <a:ext uri="{FF2B5EF4-FFF2-40B4-BE49-F238E27FC236}">
                <a16:creationId xmlns:a16="http://schemas.microsoft.com/office/drawing/2014/main" id="{7923ACB4-6500-454C-9779-A03D405E3A9F}"/>
              </a:ext>
              <a:ext uri="{C183D7F6-B498-43B3-948B-1728B52AA6E4}">
                <adec:decorative xmlns:adec="http://schemas.microsoft.com/office/drawing/2017/decorative" val="1"/>
              </a:ext>
            </a:extLst>
          </p:cNvPr>
          <p:cNvSpPr/>
          <p:nvPr/>
        </p:nvSpPr>
        <p:spPr bwMode="auto">
          <a:xfrm>
            <a:off x="5572125" y="1013744"/>
            <a:ext cx="1047750" cy="1047750"/>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latin typeface="Segoe UI"/>
              <a:ea typeface="Calibri"/>
              <a:cs typeface="Segoe Sans Display" pitchFamily="2" charset="0"/>
            </a:endParaRPr>
          </a:p>
        </p:txBody>
      </p:sp>
      <p:sp>
        <p:nvSpPr>
          <p:cNvPr id="14" name="TextBox 13">
            <a:extLst>
              <a:ext uri="{FF2B5EF4-FFF2-40B4-BE49-F238E27FC236}">
                <a16:creationId xmlns:a16="http://schemas.microsoft.com/office/drawing/2014/main" id="{AD695DA7-4CEE-E00E-2D11-93C623876EEE}"/>
              </a:ext>
              <a:ext uri="{C183D7F6-B498-43B3-948B-1728B52AA6E4}">
                <adec:decorative xmlns:adec="http://schemas.microsoft.com/office/drawing/2017/decorative" val="1"/>
              </a:ext>
            </a:extLst>
          </p:cNvPr>
          <p:cNvSpPr txBox="1">
            <a:spLocks/>
          </p:cNvSpPr>
          <p:nvPr/>
        </p:nvSpPr>
        <p:spPr>
          <a:xfrm>
            <a:off x="6198649"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endParaRPr>
          </a:p>
        </p:txBody>
      </p:sp>
      <p:sp>
        <p:nvSpPr>
          <p:cNvPr id="61" name="Rectangle: Rounded Corners 60">
            <a:extLst>
              <a:ext uri="{FF2B5EF4-FFF2-40B4-BE49-F238E27FC236}">
                <a16:creationId xmlns:a16="http://schemas.microsoft.com/office/drawing/2014/main" id="{20A071A2-48C7-2950-ACB7-954CDE1FC5DE}"/>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51" name="Title 50">
            <a:extLst>
              <a:ext uri="{FF2B5EF4-FFF2-40B4-BE49-F238E27FC236}">
                <a16:creationId xmlns:a16="http://schemas.microsoft.com/office/drawing/2014/main" id="{BB44686B-2718-80BA-D564-55F3B2E15516}"/>
              </a:ext>
            </a:extLst>
          </p:cNvPr>
          <p:cNvSpPr>
            <a:spLocks noGrp="1"/>
          </p:cNvSpPr>
          <p:nvPr>
            <p:ph type="title"/>
          </p:nvPr>
        </p:nvSpPr>
        <p:spPr/>
        <p:txBody>
          <a:bodyPr vert="horz" wrap="square" lIns="0" tIns="0" rIns="0" bIns="0" rtlCol="0" anchor="t">
            <a:spAutoFit/>
          </a:bodyPr>
          <a:lstStyle/>
          <a:p>
            <a:r>
              <a:rPr lang="en-GB" dirty="0"/>
              <a:t>Handling objections </a:t>
            </a:r>
          </a:p>
        </p:txBody>
      </p:sp>
      <p:sp>
        <p:nvSpPr>
          <p:cNvPr id="52" name="TextBox 51">
            <a:extLst>
              <a:ext uri="{FF2B5EF4-FFF2-40B4-BE49-F238E27FC236}">
                <a16:creationId xmlns:a16="http://schemas.microsoft.com/office/drawing/2014/main" id="{D17AFAFD-38EF-2A5C-9382-FF158B5C38F9}"/>
              </a:ext>
            </a:extLst>
          </p:cNvPr>
          <p:cNvSpPr txBox="1">
            <a:spLocks/>
          </p:cNvSpPr>
          <p:nvPr/>
        </p:nvSpPr>
        <p:spPr>
          <a:xfrm>
            <a:off x="588263" y="1073969"/>
            <a:ext cx="5467252" cy="307777"/>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a:solidFill>
                  <a:srgbClr val="0078D4"/>
                </a:solidFill>
                <a:latin typeface="+mj-lt"/>
                <a:cs typeface="Segoe UI" panose="020B0502040204020203" pitchFamily="34" charset="0"/>
              </a:defRPr>
            </a:lvl1pPr>
          </a:lstStyle>
          <a:p>
            <a:r>
              <a:rPr lang="en-US" sz="2000" dirty="0"/>
              <a:t>Objections and replies:</a:t>
            </a:r>
          </a:p>
        </p:txBody>
      </p:sp>
      <p:sp>
        <p:nvSpPr>
          <p:cNvPr id="58" name="Graphic 18" descr="Icon of a chat bubble">
            <a:extLst>
              <a:ext uri="{FF2B5EF4-FFF2-40B4-BE49-F238E27FC236}">
                <a16:creationId xmlns:a16="http://schemas.microsoft.com/office/drawing/2014/main" id="{13DB2045-C8C6-1C06-46CB-970D30FB4C65}"/>
              </a:ext>
            </a:extLst>
          </p:cNvPr>
          <p:cNvSpPr>
            <a:spLocks/>
          </p:cNvSpPr>
          <p:nvPr/>
        </p:nvSpPr>
        <p:spPr>
          <a:xfrm>
            <a:off x="5810134" y="1281113"/>
            <a:ext cx="571732" cy="513012"/>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48" name="TextBox 47">
            <a:extLst>
              <a:ext uri="{FF2B5EF4-FFF2-40B4-BE49-F238E27FC236}">
                <a16:creationId xmlns:a16="http://schemas.microsoft.com/office/drawing/2014/main" id="{BE4D5994-B1BA-5C88-5AA1-80F70AA6F35F}"/>
              </a:ext>
            </a:extLst>
          </p:cNvPr>
          <p:cNvSpPr txBox="1"/>
          <p:nvPr/>
        </p:nvSpPr>
        <p:spPr>
          <a:xfrm>
            <a:off x="892092" y="1638776"/>
            <a:ext cx="4709162" cy="984885"/>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r>
              <a:rPr lang="en-US" dirty="0">
                <a:solidFill>
                  <a:srgbClr val="FFFFFF"/>
                </a:solidFill>
              </a:rPr>
              <a:t>Our existing applications work fine on our </a:t>
            </a:r>
            <a:br>
              <a:rPr lang="en-US" dirty="0">
                <a:solidFill>
                  <a:srgbClr val="FFFFFF"/>
                </a:solidFill>
              </a:rPr>
            </a:br>
            <a:r>
              <a:rPr lang="en-US" dirty="0">
                <a:solidFill>
                  <a:srgbClr val="FFFFFF"/>
                </a:solidFill>
              </a:rPr>
              <a:t>current server infrastructure with older versions </a:t>
            </a:r>
            <a:br>
              <a:rPr lang="en-US" dirty="0">
                <a:solidFill>
                  <a:srgbClr val="FFFFFF"/>
                </a:solidFill>
              </a:rPr>
            </a:br>
            <a:r>
              <a:rPr lang="en-US" dirty="0">
                <a:solidFill>
                  <a:srgbClr val="FFFFFF"/>
                </a:solidFill>
              </a:rPr>
              <a:t>of Windows Server. Why should we invest in </a:t>
            </a:r>
            <a:br>
              <a:rPr lang="en-US" dirty="0">
                <a:solidFill>
                  <a:srgbClr val="FFFFFF"/>
                </a:solidFill>
              </a:rPr>
            </a:br>
            <a:r>
              <a:rPr lang="en-US" dirty="0">
                <a:solidFill>
                  <a:srgbClr val="FFFFFF"/>
                </a:solidFill>
              </a:rPr>
              <a:t>Windows Server 2025?</a:t>
            </a:r>
          </a:p>
        </p:txBody>
      </p:sp>
      <p:sp>
        <p:nvSpPr>
          <p:cNvPr id="56" name="Graphic 14">
            <a:extLst>
              <a:ext uri="{FF2B5EF4-FFF2-40B4-BE49-F238E27FC236}">
                <a16:creationId xmlns:a16="http://schemas.microsoft.com/office/drawing/2014/main" id="{DAF79961-B9C1-52F6-260D-1B578140604F}"/>
              </a:ext>
            </a:extLst>
          </p:cNvPr>
          <p:cNvSpPr>
            <a:spLocks/>
          </p:cNvSpPr>
          <p:nvPr/>
        </p:nvSpPr>
        <p:spPr>
          <a:xfrm>
            <a:off x="892093" y="2865980"/>
            <a:ext cx="4884401" cy="3057247"/>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indent="-177800" defTabSz="914367">
              <a:spcAft>
                <a:spcPts val="1000"/>
              </a:spcAft>
              <a:buFont typeface="Arial" panose="020B0604020202020204" pitchFamily="34" charset="0"/>
              <a:buChar char="•"/>
            </a:pPr>
            <a:r>
              <a:rPr lang="en-US" sz="1400" dirty="0">
                <a:solidFill>
                  <a:srgbClr val="000000"/>
                </a:solidFill>
              </a:rPr>
              <a:t>Security risks have evolved, and businesses need a modern product for a modern security environment.</a:t>
            </a:r>
          </a:p>
          <a:p>
            <a:pPr marL="177800" indent="-177800" defTabSz="914367">
              <a:spcAft>
                <a:spcPts val="1000"/>
              </a:spcAft>
              <a:buFont typeface="Arial" panose="020B0604020202020204" pitchFamily="34" charset="0"/>
              <a:buChar char="•"/>
            </a:pPr>
            <a:r>
              <a:rPr lang="en-US" sz="1400" dirty="0">
                <a:solidFill>
                  <a:srgbClr val="000000"/>
                </a:solidFill>
              </a:rPr>
              <a:t>Many security advancements will not work on outdated hardware. Windows Server 2025 includes advanced security features like Secured-core, which uses hardware, firmware, and operating system capabilities to their full extent to help protect against current and future threats.</a:t>
            </a:r>
          </a:p>
          <a:p>
            <a:pPr marL="177800" indent="-177800" defTabSz="914367">
              <a:spcAft>
                <a:spcPts val="1000"/>
              </a:spcAft>
              <a:buFont typeface="Arial" panose="020B0604020202020204" pitchFamily="34" charset="0"/>
              <a:buChar char="•"/>
            </a:pPr>
            <a:r>
              <a:rPr lang="en-US" sz="1400" dirty="0">
                <a:solidFill>
                  <a:srgbClr val="000000"/>
                </a:solidFill>
              </a:rPr>
              <a:t>Windows Server 2025 can help you streamline server infrastructure management, improve performance, and enhance security while also reducing infrastructure costs. This takes your organization to the next level, creating new ways to grow, protect customers, and stay in step with a rapidly-changing business and technology landscape. </a:t>
            </a:r>
          </a:p>
        </p:txBody>
      </p:sp>
      <p:sp>
        <p:nvSpPr>
          <p:cNvPr id="49" name="TextBox 48">
            <a:extLst>
              <a:ext uri="{FF2B5EF4-FFF2-40B4-BE49-F238E27FC236}">
                <a16:creationId xmlns:a16="http://schemas.microsoft.com/office/drawing/2014/main" id="{684FBB13-93D4-9923-DA38-C0AC1CFC55B2}"/>
              </a:ext>
            </a:extLst>
          </p:cNvPr>
          <p:cNvSpPr txBox="1"/>
          <p:nvPr/>
        </p:nvSpPr>
        <p:spPr>
          <a:xfrm>
            <a:off x="6859070" y="1884997"/>
            <a:ext cx="4441908"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r>
              <a:rPr lang="en-IN" dirty="0">
                <a:solidFill>
                  <a:srgbClr val="FFFFFF"/>
                </a:solidFill>
              </a:rPr>
              <a:t>Our IT budget is limited. How would Windows Server 2025 fit into it?</a:t>
            </a:r>
            <a:r>
              <a:rPr lang="en-US" dirty="0">
                <a:solidFill>
                  <a:srgbClr val="FFFFFF"/>
                </a:solidFill>
              </a:rPr>
              <a:t> </a:t>
            </a:r>
          </a:p>
        </p:txBody>
      </p:sp>
      <p:sp>
        <p:nvSpPr>
          <p:cNvPr id="57" name="Graphic 14">
            <a:extLst>
              <a:ext uri="{FF2B5EF4-FFF2-40B4-BE49-F238E27FC236}">
                <a16:creationId xmlns:a16="http://schemas.microsoft.com/office/drawing/2014/main" id="{D1C3AD67-CC09-8C0C-4BAB-FA396E03FE0E}"/>
              </a:ext>
            </a:extLst>
          </p:cNvPr>
          <p:cNvSpPr>
            <a:spLocks/>
          </p:cNvSpPr>
          <p:nvPr/>
        </p:nvSpPr>
        <p:spPr>
          <a:xfrm>
            <a:off x="6415507" y="2865980"/>
            <a:ext cx="4884401" cy="2498120"/>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indent="-177800" defTabSz="914367">
              <a:spcAft>
                <a:spcPts val="1000"/>
              </a:spcAft>
              <a:buFont typeface="Arial" panose="020B0604020202020204" pitchFamily="34" charset="0"/>
              <a:buChar char="•"/>
            </a:pPr>
            <a:r>
              <a:rPr lang="en-US" sz="1400" dirty="0">
                <a:solidFill>
                  <a:srgbClr val="000000"/>
                </a:solidFill>
              </a:rPr>
              <a:t>Windows Server 2025 is designed to modernize your core server infrastructure while working with many of your existing network components. It's compatible with some of your current network, usually requiring no new storage configurations. This flexibility allows you to upgrade your core server hardware without overhauling your entire network.</a:t>
            </a:r>
          </a:p>
          <a:p>
            <a:pPr marL="177800" indent="-177800" defTabSz="914367">
              <a:spcAft>
                <a:spcPts val="1000"/>
              </a:spcAft>
              <a:buFont typeface="Arial" panose="020B0604020202020204" pitchFamily="34" charset="0"/>
              <a:buChar char="•"/>
            </a:pPr>
            <a:r>
              <a:rPr lang="en-US" sz="1400" dirty="0">
                <a:solidFill>
                  <a:srgbClr val="000000"/>
                </a:solidFill>
              </a:rPr>
              <a:t>Windows Server 2025 helps ensure seamless deployment and steady-state operations, while reducing on-premises infrastructure costs and enabling improved performance, easily scalable virtualization, and high reliability. </a:t>
            </a:r>
          </a:p>
        </p:txBody>
      </p:sp>
      <p:sp>
        <p:nvSpPr>
          <p:cNvPr id="63" name="Graphic 25">
            <a:hlinkClick r:id="rId3" action="ppaction://hlinksldjump"/>
            <a:extLst>
              <a:ext uri="{FF2B5EF4-FFF2-40B4-BE49-F238E27FC236}">
                <a16:creationId xmlns:a16="http://schemas.microsoft.com/office/drawing/2014/main" id="{4B652DF0-3B25-2FCE-3FE6-53F9D80D52D8}"/>
              </a:ext>
            </a:extLst>
          </p:cNvPr>
          <p:cNvSpPr/>
          <p:nvPr/>
        </p:nvSpPr>
        <p:spPr>
          <a:xfrm>
            <a:off x="3677443" y="6382146"/>
            <a:ext cx="1257336" cy="253026"/>
          </a:xfrm>
          <a:prstGeom prst="roundRect">
            <a:avLst>
              <a:gd name="adj" fmla="val 49041"/>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r>
              <a:rPr lang="en-US" sz="1000" dirty="0">
                <a:solidFill>
                  <a:srgbClr val="FFFFFF"/>
                </a:solidFill>
                <a:cs typeface="Segoe UI" panose="020B0502040204020203" pitchFamily="34" charset="0"/>
              </a:rPr>
              <a:t>Preparation</a:t>
            </a:r>
          </a:p>
        </p:txBody>
      </p:sp>
      <p:sp>
        <p:nvSpPr>
          <p:cNvPr id="62" name="Rectangle: Rounded Corners 61" descr="Call script &amp; discussion guide ">
            <a:hlinkClick r:id="rId4" action="ppaction://hlinksldjump"/>
            <a:extLst>
              <a:ext uri="{FF2B5EF4-FFF2-40B4-BE49-F238E27FC236}">
                <a16:creationId xmlns:a16="http://schemas.microsoft.com/office/drawing/2014/main" id="{080D1004-CBB9-B4EE-7DB0-2F6BAD020326}"/>
              </a:ext>
            </a:extLst>
          </p:cNvPr>
          <p:cNvSpPr/>
          <p:nvPr/>
        </p:nvSpPr>
        <p:spPr>
          <a:xfrm>
            <a:off x="5010117" y="6382146"/>
            <a:ext cx="2167000" cy="253026"/>
          </a:xfrm>
          <a:prstGeom prst="roundRect">
            <a:avLst>
              <a:gd name="adj" fmla="val 50000"/>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r>
              <a:rPr lang="en-US" sz="1000" dirty="0">
                <a:solidFill>
                  <a:srgbClr val="13171F"/>
                </a:solidFill>
              </a:rPr>
              <a:t>Call script &amp; discussion guide </a:t>
            </a:r>
          </a:p>
        </p:txBody>
      </p:sp>
      <p:sp>
        <p:nvSpPr>
          <p:cNvPr id="64" name="Graphic 25">
            <a:hlinkClick r:id="rId5" action="ppaction://hlinksldjump"/>
            <a:extLst>
              <a:ext uri="{FF2B5EF4-FFF2-40B4-BE49-F238E27FC236}">
                <a16:creationId xmlns:a16="http://schemas.microsoft.com/office/drawing/2014/main" id="{E441F0CA-3E62-6145-0A70-79B9E94EF827}"/>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60" name="Slide Number Placeholder 4">
            <a:extLst>
              <a:ext uri="{FF2B5EF4-FFF2-40B4-BE49-F238E27FC236}">
                <a16:creationId xmlns:a16="http://schemas.microsoft.com/office/drawing/2014/main" id="{01FB8467-56F4-6401-DACF-35ABE4152BC2}"/>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32</a:t>
            </a:fld>
            <a:endParaRPr lang="en-US" dirty="0"/>
          </a:p>
        </p:txBody>
      </p:sp>
    </p:spTree>
    <p:extLst>
      <p:ext uri="{BB962C8B-B14F-4D97-AF65-F5344CB8AC3E}">
        <p14:creationId xmlns:p14="http://schemas.microsoft.com/office/powerpoint/2010/main" val="262518345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690A9E-7B7B-0B1B-AFD2-8E37DA767A0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ED3793E5-5289-97DD-E8B4-F45A5DCFF68E}"/>
              </a:ext>
              <a:ext uri="{C183D7F6-B498-43B3-948B-1728B52AA6E4}">
                <adec:decorative xmlns:adec="http://schemas.microsoft.com/office/drawing/2017/decorative" val="1"/>
              </a:ext>
            </a:extLst>
          </p:cNvPr>
          <p:cNvSpPr/>
          <p:nvPr/>
        </p:nvSpPr>
        <p:spPr bwMode="auto">
          <a:xfrm>
            <a:off x="582612" y="2303813"/>
            <a:ext cx="11026776" cy="3854728"/>
          </a:xfrm>
          <a:custGeom>
            <a:avLst/>
            <a:gdLst>
              <a:gd name="connsiteX0" fmla="*/ 172191 w 11026776"/>
              <a:gd name="connsiteY0" fmla="*/ 0 h 3854728"/>
              <a:gd name="connsiteX1" fmla="*/ 5410739 w 11026776"/>
              <a:gd name="connsiteY1" fmla="*/ 0 h 3854728"/>
              <a:gd name="connsiteX2" fmla="*/ 5410739 w 11026776"/>
              <a:gd name="connsiteY2" fmla="*/ 251935 h 3854728"/>
              <a:gd name="connsiteX3" fmla="*/ 5513388 w 11026776"/>
              <a:gd name="connsiteY3" fmla="*/ 354584 h 3854728"/>
              <a:gd name="connsiteX4" fmla="*/ 5513387 w 11026776"/>
              <a:gd name="connsiteY4" fmla="*/ 354585 h 3854728"/>
              <a:gd name="connsiteX5" fmla="*/ 5616036 w 11026776"/>
              <a:gd name="connsiteY5" fmla="*/ 251936 h 3854728"/>
              <a:gd name="connsiteX6" fmla="*/ 5616037 w 11026776"/>
              <a:gd name="connsiteY6" fmla="*/ 0 h 3854728"/>
              <a:gd name="connsiteX7" fmla="*/ 10854585 w 11026776"/>
              <a:gd name="connsiteY7" fmla="*/ 0 h 3854728"/>
              <a:gd name="connsiteX8" fmla="*/ 11026776 w 11026776"/>
              <a:gd name="connsiteY8" fmla="*/ 172191 h 3854728"/>
              <a:gd name="connsiteX9" fmla="*/ 11026776 w 11026776"/>
              <a:gd name="connsiteY9" fmla="*/ 3682537 h 3854728"/>
              <a:gd name="connsiteX10" fmla="*/ 10854585 w 11026776"/>
              <a:gd name="connsiteY10" fmla="*/ 3854728 h 3854728"/>
              <a:gd name="connsiteX11" fmla="*/ 172191 w 11026776"/>
              <a:gd name="connsiteY11" fmla="*/ 3854728 h 3854728"/>
              <a:gd name="connsiteX12" fmla="*/ 0 w 11026776"/>
              <a:gd name="connsiteY12" fmla="*/ 3682537 h 3854728"/>
              <a:gd name="connsiteX13" fmla="*/ 0 w 11026776"/>
              <a:gd name="connsiteY13" fmla="*/ 172191 h 3854728"/>
              <a:gd name="connsiteX14" fmla="*/ 172191 w 11026776"/>
              <a:gd name="connsiteY14" fmla="*/ 0 h 38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776" h="3854728">
                <a:moveTo>
                  <a:pt x="172191" y="0"/>
                </a:moveTo>
                <a:lnTo>
                  <a:pt x="5410739" y="0"/>
                </a:lnTo>
                <a:lnTo>
                  <a:pt x="5410739" y="251935"/>
                </a:lnTo>
                <a:cubicBezTo>
                  <a:pt x="5410739" y="308626"/>
                  <a:pt x="5456697" y="354584"/>
                  <a:pt x="5513388" y="354584"/>
                </a:cubicBezTo>
                <a:lnTo>
                  <a:pt x="5513387" y="354585"/>
                </a:lnTo>
                <a:cubicBezTo>
                  <a:pt x="5570078" y="354585"/>
                  <a:pt x="5616036" y="308627"/>
                  <a:pt x="5616036" y="251936"/>
                </a:cubicBezTo>
                <a:lnTo>
                  <a:pt x="5616037" y="0"/>
                </a:lnTo>
                <a:lnTo>
                  <a:pt x="10854585" y="0"/>
                </a:lnTo>
                <a:cubicBezTo>
                  <a:pt x="10949683" y="0"/>
                  <a:pt x="11026776" y="77093"/>
                  <a:pt x="11026776" y="172191"/>
                </a:cubicBezTo>
                <a:lnTo>
                  <a:pt x="11026776" y="3682537"/>
                </a:lnTo>
                <a:cubicBezTo>
                  <a:pt x="11026776" y="3777635"/>
                  <a:pt x="10949683" y="3854728"/>
                  <a:pt x="10854585" y="3854728"/>
                </a:cubicBezTo>
                <a:lnTo>
                  <a:pt x="172191" y="3854728"/>
                </a:lnTo>
                <a:cubicBezTo>
                  <a:pt x="77093" y="3854728"/>
                  <a:pt x="0" y="3777635"/>
                  <a:pt x="0" y="3682537"/>
                </a:cubicBezTo>
                <a:lnTo>
                  <a:pt x="0" y="172191"/>
                </a:lnTo>
                <a:cubicBezTo>
                  <a:pt x="0" y="77093"/>
                  <a:pt x="77093" y="0"/>
                  <a:pt x="172191"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8" name="Freeform: Shape 7">
            <a:extLst>
              <a:ext uri="{FF2B5EF4-FFF2-40B4-BE49-F238E27FC236}">
                <a16:creationId xmlns:a16="http://schemas.microsoft.com/office/drawing/2014/main" id="{A2F8B374-A6AC-6F25-A74B-46B97D5389BA}"/>
              </a:ext>
              <a:ext uri="{C183D7F6-B498-43B3-948B-1728B52AA6E4}">
                <adec:decorative xmlns:adec="http://schemas.microsoft.com/office/drawing/2017/decorative" val="1"/>
              </a:ext>
            </a:extLst>
          </p:cNvPr>
          <p:cNvSpPr>
            <a:spLocks/>
          </p:cNvSpPr>
          <p:nvPr/>
        </p:nvSpPr>
        <p:spPr>
          <a:xfrm flipH="1">
            <a:off x="681827" y="1557081"/>
            <a:ext cx="5311524" cy="1445933"/>
          </a:xfrm>
          <a:custGeom>
            <a:avLst/>
            <a:gdLst>
              <a:gd name="connsiteX0" fmla="*/ 5180488 w 5311524"/>
              <a:gd name="connsiteY0" fmla="*/ 0 h 1445933"/>
              <a:gd name="connsiteX1" fmla="*/ 761963 w 5311524"/>
              <a:gd name="connsiteY1" fmla="*/ 0 h 1445933"/>
              <a:gd name="connsiteX2" fmla="*/ 627499 w 5311524"/>
              <a:gd name="connsiteY2" fmla="*/ 108323 h 1445933"/>
              <a:gd name="connsiteX3" fmla="*/ 100181 w 5311524"/>
              <a:gd name="connsiteY3" fmla="*/ 675590 h 1445933"/>
              <a:gd name="connsiteX4" fmla="*/ 0 w 5311524"/>
              <a:gd name="connsiteY4" fmla="*/ 806010 h 1445933"/>
              <a:gd name="connsiteX5" fmla="*/ 0 w 5311524"/>
              <a:gd name="connsiteY5" fmla="*/ 1022165 h 1445933"/>
              <a:gd name="connsiteX6" fmla="*/ 0 w 5311524"/>
              <a:gd name="connsiteY6" fmla="*/ 1098723 h 1445933"/>
              <a:gd name="connsiteX7" fmla="*/ 0 w 5311524"/>
              <a:gd name="connsiteY7" fmla="*/ 1314878 h 1445933"/>
              <a:gd name="connsiteX8" fmla="*/ 131036 w 5311524"/>
              <a:gd name="connsiteY8" fmla="*/ 1445933 h 1445933"/>
              <a:gd name="connsiteX9" fmla="*/ 5180488 w 5311524"/>
              <a:gd name="connsiteY9" fmla="*/ 1445933 h 1445933"/>
              <a:gd name="connsiteX10" fmla="*/ 5311524 w 5311524"/>
              <a:gd name="connsiteY10" fmla="*/ 1314878 h 1445933"/>
              <a:gd name="connsiteX11" fmla="*/ 5311524 w 5311524"/>
              <a:gd name="connsiteY11" fmla="*/ 1098723 h 1445933"/>
              <a:gd name="connsiteX12" fmla="*/ 5311524 w 5311524"/>
              <a:gd name="connsiteY12" fmla="*/ 347209 h 1445933"/>
              <a:gd name="connsiteX13" fmla="*/ 5311524 w 5311524"/>
              <a:gd name="connsiteY13" fmla="*/ 131054 h 1445933"/>
              <a:gd name="connsiteX14" fmla="*/ 5180488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5180488" y="0"/>
                </a:moveTo>
                <a:lnTo>
                  <a:pt x="761963" y="0"/>
                </a:lnTo>
                <a:cubicBezTo>
                  <a:pt x="697335" y="0"/>
                  <a:pt x="640451" y="44827"/>
                  <a:pt x="627499" y="108323"/>
                </a:cubicBezTo>
                <a:cubicBezTo>
                  <a:pt x="571251" y="381480"/>
                  <a:pt x="365808" y="600285"/>
                  <a:pt x="100181" y="675590"/>
                </a:cubicBezTo>
                <a:cubicBezTo>
                  <a:pt x="41266" y="692226"/>
                  <a:pt x="0" y="744928"/>
                  <a:pt x="0" y="806010"/>
                </a:cubicBezTo>
                <a:lnTo>
                  <a:pt x="0" y="1022165"/>
                </a:lnTo>
                <a:lnTo>
                  <a:pt x="0" y="1098723"/>
                </a:lnTo>
                <a:lnTo>
                  <a:pt x="0" y="1314878"/>
                </a:lnTo>
                <a:cubicBezTo>
                  <a:pt x="0" y="1387264"/>
                  <a:pt x="58662" y="1445933"/>
                  <a:pt x="131036" y="1445933"/>
                </a:cubicBezTo>
                <a:lnTo>
                  <a:pt x="5180488" y="1445933"/>
                </a:lnTo>
                <a:cubicBezTo>
                  <a:pt x="5252863" y="1445933"/>
                  <a:pt x="5311524" y="1387264"/>
                  <a:pt x="5311524" y="1314878"/>
                </a:cubicBezTo>
                <a:lnTo>
                  <a:pt x="5311524" y="1098723"/>
                </a:lnTo>
                <a:lnTo>
                  <a:pt x="5311524" y="347209"/>
                </a:lnTo>
                <a:lnTo>
                  <a:pt x="5311524" y="131054"/>
                </a:lnTo>
                <a:cubicBezTo>
                  <a:pt x="5311524" y="58670"/>
                  <a:pt x="5252863" y="0"/>
                  <a:pt x="5180488"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Freeform: Shape 8">
            <a:extLst>
              <a:ext uri="{FF2B5EF4-FFF2-40B4-BE49-F238E27FC236}">
                <a16:creationId xmlns:a16="http://schemas.microsoft.com/office/drawing/2014/main" id="{C25062EE-0F47-94C0-F2BF-B1C6B3E7716E}"/>
              </a:ext>
              <a:ext uri="{C183D7F6-B498-43B3-948B-1728B52AA6E4}">
                <adec:decorative xmlns:adec="http://schemas.microsoft.com/office/drawing/2017/decorative" val="1"/>
              </a:ext>
            </a:extLst>
          </p:cNvPr>
          <p:cNvSpPr>
            <a:spLocks/>
          </p:cNvSpPr>
          <p:nvPr/>
        </p:nvSpPr>
        <p:spPr>
          <a:xfrm>
            <a:off x="6198649" y="1557081"/>
            <a:ext cx="5311524" cy="1445933"/>
          </a:xfrm>
          <a:custGeom>
            <a:avLst/>
            <a:gdLst>
              <a:gd name="connsiteX0" fmla="*/ 761963 w 5311524"/>
              <a:gd name="connsiteY0" fmla="*/ 0 h 1445933"/>
              <a:gd name="connsiteX1" fmla="*/ 5180488 w 5311524"/>
              <a:gd name="connsiteY1" fmla="*/ 0 h 1445933"/>
              <a:gd name="connsiteX2" fmla="*/ 5311524 w 5311524"/>
              <a:gd name="connsiteY2" fmla="*/ 131054 h 1445933"/>
              <a:gd name="connsiteX3" fmla="*/ 5311524 w 5311524"/>
              <a:gd name="connsiteY3" fmla="*/ 347209 h 1445933"/>
              <a:gd name="connsiteX4" fmla="*/ 5311524 w 5311524"/>
              <a:gd name="connsiteY4" fmla="*/ 1098723 h 1445933"/>
              <a:gd name="connsiteX5" fmla="*/ 5311524 w 5311524"/>
              <a:gd name="connsiteY5" fmla="*/ 1314878 h 1445933"/>
              <a:gd name="connsiteX6" fmla="*/ 5180488 w 5311524"/>
              <a:gd name="connsiteY6" fmla="*/ 1445933 h 1445933"/>
              <a:gd name="connsiteX7" fmla="*/ 131036 w 5311524"/>
              <a:gd name="connsiteY7" fmla="*/ 1445933 h 1445933"/>
              <a:gd name="connsiteX8" fmla="*/ 0 w 5311524"/>
              <a:gd name="connsiteY8" fmla="*/ 1314878 h 1445933"/>
              <a:gd name="connsiteX9" fmla="*/ 0 w 5311524"/>
              <a:gd name="connsiteY9" fmla="*/ 1098723 h 1445933"/>
              <a:gd name="connsiteX10" fmla="*/ 0 w 5311524"/>
              <a:gd name="connsiteY10" fmla="*/ 1022165 h 1445933"/>
              <a:gd name="connsiteX11" fmla="*/ 0 w 5311524"/>
              <a:gd name="connsiteY11" fmla="*/ 806010 h 1445933"/>
              <a:gd name="connsiteX12" fmla="*/ 100181 w 5311524"/>
              <a:gd name="connsiteY12" fmla="*/ 675590 h 1445933"/>
              <a:gd name="connsiteX13" fmla="*/ 627499 w 5311524"/>
              <a:gd name="connsiteY13" fmla="*/ 108323 h 1445933"/>
              <a:gd name="connsiteX14" fmla="*/ 761963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761963" y="0"/>
                </a:moveTo>
                <a:lnTo>
                  <a:pt x="5180488" y="0"/>
                </a:lnTo>
                <a:cubicBezTo>
                  <a:pt x="5252863" y="0"/>
                  <a:pt x="5311524" y="58670"/>
                  <a:pt x="5311524" y="131054"/>
                </a:cubicBezTo>
                <a:lnTo>
                  <a:pt x="5311524" y="347209"/>
                </a:lnTo>
                <a:lnTo>
                  <a:pt x="5311524" y="1098723"/>
                </a:lnTo>
                <a:lnTo>
                  <a:pt x="5311524" y="1314878"/>
                </a:lnTo>
                <a:cubicBezTo>
                  <a:pt x="5311524" y="1387264"/>
                  <a:pt x="5252863" y="1445933"/>
                  <a:pt x="5180488" y="1445933"/>
                </a:cubicBezTo>
                <a:lnTo>
                  <a:pt x="131036" y="1445933"/>
                </a:lnTo>
                <a:cubicBezTo>
                  <a:pt x="58662" y="1445933"/>
                  <a:pt x="0" y="1387264"/>
                  <a:pt x="0" y="1314878"/>
                </a:cubicBezTo>
                <a:lnTo>
                  <a:pt x="0" y="1098723"/>
                </a:lnTo>
                <a:lnTo>
                  <a:pt x="0" y="1022165"/>
                </a:lnTo>
                <a:lnTo>
                  <a:pt x="0" y="806010"/>
                </a:lnTo>
                <a:cubicBezTo>
                  <a:pt x="0" y="744928"/>
                  <a:pt x="41266" y="692226"/>
                  <a:pt x="100181" y="675590"/>
                </a:cubicBezTo>
                <a:cubicBezTo>
                  <a:pt x="365808" y="600285"/>
                  <a:pt x="571251" y="381480"/>
                  <a:pt x="627499" y="108323"/>
                </a:cubicBezTo>
                <a:cubicBezTo>
                  <a:pt x="640451" y="44827"/>
                  <a:pt x="697335" y="0"/>
                  <a:pt x="761963"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4">
            <a:extLst>
              <a:ext uri="{FF2B5EF4-FFF2-40B4-BE49-F238E27FC236}">
                <a16:creationId xmlns:a16="http://schemas.microsoft.com/office/drawing/2014/main" id="{E0133990-B2D2-6C7E-6F36-ADDFCE1FBF58}"/>
              </a:ext>
              <a:ext uri="{C183D7F6-B498-43B3-948B-1728B52AA6E4}">
                <adec:decorative xmlns:adec="http://schemas.microsoft.com/office/drawing/2017/decorative" val="1"/>
              </a:ext>
            </a:extLst>
          </p:cNvPr>
          <p:cNvSpPr txBox="1">
            <a:spLocks/>
          </p:cNvSpPr>
          <p:nvPr/>
        </p:nvSpPr>
        <p:spPr>
          <a:xfrm>
            <a:off x="681826"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endParaRPr>
          </a:p>
        </p:txBody>
      </p:sp>
      <p:sp>
        <p:nvSpPr>
          <p:cNvPr id="17" name="Oval 16">
            <a:extLst>
              <a:ext uri="{FF2B5EF4-FFF2-40B4-BE49-F238E27FC236}">
                <a16:creationId xmlns:a16="http://schemas.microsoft.com/office/drawing/2014/main" id="{E93AACFF-F2BB-EFC9-5AB6-2F3272B75262}"/>
              </a:ext>
              <a:ext uri="{C183D7F6-B498-43B3-948B-1728B52AA6E4}">
                <adec:decorative xmlns:adec="http://schemas.microsoft.com/office/drawing/2017/decorative" val="1"/>
              </a:ext>
            </a:extLst>
          </p:cNvPr>
          <p:cNvSpPr/>
          <p:nvPr/>
        </p:nvSpPr>
        <p:spPr bwMode="auto">
          <a:xfrm>
            <a:off x="5572125" y="1013744"/>
            <a:ext cx="1047750" cy="1047750"/>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latin typeface="Segoe UI"/>
              <a:ea typeface="Calibri"/>
              <a:cs typeface="Segoe Sans Display" pitchFamily="2" charset="0"/>
            </a:endParaRPr>
          </a:p>
        </p:txBody>
      </p:sp>
      <p:sp>
        <p:nvSpPr>
          <p:cNvPr id="20" name="TextBox 19">
            <a:extLst>
              <a:ext uri="{FF2B5EF4-FFF2-40B4-BE49-F238E27FC236}">
                <a16:creationId xmlns:a16="http://schemas.microsoft.com/office/drawing/2014/main" id="{819E06E0-5239-5815-A812-485D546B2F36}"/>
              </a:ext>
              <a:ext uri="{C183D7F6-B498-43B3-948B-1728B52AA6E4}">
                <adec:decorative xmlns:adec="http://schemas.microsoft.com/office/drawing/2017/decorative" val="1"/>
              </a:ext>
            </a:extLst>
          </p:cNvPr>
          <p:cNvSpPr txBox="1">
            <a:spLocks/>
          </p:cNvSpPr>
          <p:nvPr/>
        </p:nvSpPr>
        <p:spPr>
          <a:xfrm>
            <a:off x="6198649"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endParaRPr>
          </a:p>
        </p:txBody>
      </p:sp>
      <p:sp>
        <p:nvSpPr>
          <p:cNvPr id="39" name="Rectangle: Rounded Corners 38">
            <a:extLst>
              <a:ext uri="{FF2B5EF4-FFF2-40B4-BE49-F238E27FC236}">
                <a16:creationId xmlns:a16="http://schemas.microsoft.com/office/drawing/2014/main" id="{32B423BA-A3FA-1EEE-6C87-707C10E5E19D}"/>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51" name="Title 50">
            <a:extLst>
              <a:ext uri="{FF2B5EF4-FFF2-40B4-BE49-F238E27FC236}">
                <a16:creationId xmlns:a16="http://schemas.microsoft.com/office/drawing/2014/main" id="{BB44686B-2718-80BA-D564-55F3B2E15516}"/>
              </a:ext>
            </a:extLst>
          </p:cNvPr>
          <p:cNvSpPr>
            <a:spLocks noGrp="1"/>
          </p:cNvSpPr>
          <p:nvPr>
            <p:ph type="title"/>
          </p:nvPr>
        </p:nvSpPr>
        <p:spPr/>
        <p:txBody>
          <a:bodyPr vert="horz" wrap="square" lIns="0" tIns="0" rIns="0" bIns="0" rtlCol="0" anchor="t">
            <a:spAutoFit/>
          </a:bodyPr>
          <a:lstStyle/>
          <a:p>
            <a:r>
              <a:rPr lang="en-GB" dirty="0"/>
              <a:t>Handling objections  </a:t>
            </a:r>
          </a:p>
        </p:txBody>
      </p:sp>
      <p:sp>
        <p:nvSpPr>
          <p:cNvPr id="10" name="TextBox 9">
            <a:extLst>
              <a:ext uri="{FF2B5EF4-FFF2-40B4-BE49-F238E27FC236}">
                <a16:creationId xmlns:a16="http://schemas.microsoft.com/office/drawing/2014/main" id="{52A4E61C-90E3-F03A-D123-ABED1FA90C28}"/>
              </a:ext>
            </a:extLst>
          </p:cNvPr>
          <p:cNvSpPr txBox="1">
            <a:spLocks/>
          </p:cNvSpPr>
          <p:nvPr/>
        </p:nvSpPr>
        <p:spPr>
          <a:xfrm>
            <a:off x="588263" y="1073969"/>
            <a:ext cx="5467252" cy="307777"/>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sz="2000">
                <a:solidFill>
                  <a:srgbClr val="0078D4"/>
                </a:solidFill>
                <a:latin typeface="+mj-lt"/>
                <a:cs typeface="Segoe UI" panose="020B0502040204020203" pitchFamily="34" charset="0"/>
              </a:defRPr>
            </a:lvl1pPr>
          </a:lstStyle>
          <a:p>
            <a:r>
              <a:rPr lang="en-US" dirty="0"/>
              <a:t>Objections and replies:</a:t>
            </a:r>
          </a:p>
        </p:txBody>
      </p:sp>
      <p:sp>
        <p:nvSpPr>
          <p:cNvPr id="36" name="Graphic 18" descr="Icon of a chat bubble">
            <a:extLst>
              <a:ext uri="{FF2B5EF4-FFF2-40B4-BE49-F238E27FC236}">
                <a16:creationId xmlns:a16="http://schemas.microsoft.com/office/drawing/2014/main" id="{284C6F38-8DE3-51CE-D53A-538823FE2E66}"/>
              </a:ext>
            </a:extLst>
          </p:cNvPr>
          <p:cNvSpPr>
            <a:spLocks/>
          </p:cNvSpPr>
          <p:nvPr/>
        </p:nvSpPr>
        <p:spPr>
          <a:xfrm>
            <a:off x="5810134" y="1281113"/>
            <a:ext cx="571732" cy="513012"/>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1" name="TextBox 30">
            <a:extLst>
              <a:ext uri="{FF2B5EF4-FFF2-40B4-BE49-F238E27FC236}">
                <a16:creationId xmlns:a16="http://schemas.microsoft.com/office/drawing/2014/main" id="{334E0EEB-7C08-A003-35CA-3AB0BA072C92}"/>
              </a:ext>
            </a:extLst>
          </p:cNvPr>
          <p:cNvSpPr txBox="1"/>
          <p:nvPr/>
        </p:nvSpPr>
        <p:spPr>
          <a:xfrm>
            <a:off x="892092" y="1884997"/>
            <a:ext cx="4709162"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r>
              <a:rPr lang="en-IN" dirty="0">
                <a:solidFill>
                  <a:srgbClr val="FFFFFF"/>
                </a:solidFill>
              </a:rPr>
              <a:t>Security is important to us. How would Windows Server 2025 elevate our overall security?</a:t>
            </a:r>
            <a:r>
              <a:rPr lang="en-US" dirty="0">
                <a:solidFill>
                  <a:srgbClr val="FFFFFF"/>
                </a:solidFill>
              </a:rPr>
              <a:t> </a:t>
            </a:r>
          </a:p>
        </p:txBody>
      </p:sp>
      <p:sp>
        <p:nvSpPr>
          <p:cNvPr id="34" name="Graphic 14">
            <a:extLst>
              <a:ext uri="{FF2B5EF4-FFF2-40B4-BE49-F238E27FC236}">
                <a16:creationId xmlns:a16="http://schemas.microsoft.com/office/drawing/2014/main" id="{4BE1EA8F-EAC8-A4A4-A474-53CF81BBB376}"/>
              </a:ext>
            </a:extLst>
          </p:cNvPr>
          <p:cNvSpPr>
            <a:spLocks/>
          </p:cNvSpPr>
          <p:nvPr/>
        </p:nvSpPr>
        <p:spPr>
          <a:xfrm>
            <a:off x="892093" y="2865980"/>
            <a:ext cx="4884401" cy="2195473"/>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indent="-177800" defTabSz="914367">
              <a:spcAft>
                <a:spcPts val="1000"/>
              </a:spcAft>
              <a:buFont typeface="Arial" panose="020B0604020202020204" pitchFamily="34" charset="0"/>
              <a:buChar char="•"/>
              <a:defRPr/>
            </a:pPr>
            <a:r>
              <a:rPr lang="en-US" sz="1400" dirty="0">
                <a:solidFill>
                  <a:srgbClr val="000000"/>
                </a:solidFill>
              </a:rPr>
              <a:t>Windows Server 2025 builds on decades of Microsoft security leadership and offers advanced, multi-layer protection against ever-evolving threats. </a:t>
            </a:r>
          </a:p>
          <a:p>
            <a:pPr marL="177800" indent="-177800" defTabSz="914367">
              <a:spcAft>
                <a:spcPts val="1000"/>
              </a:spcAft>
              <a:buFont typeface="Arial" panose="020B0604020202020204" pitchFamily="34" charset="0"/>
              <a:buChar char="•"/>
              <a:defRPr/>
            </a:pPr>
            <a:r>
              <a:rPr lang="en-US" sz="1400" dirty="0">
                <a:solidFill>
                  <a:srgbClr val="000000"/>
                </a:solidFill>
              </a:rPr>
              <a:t>It helps safeguard sensitive data with Secured-core solutions that protect your hardware, firmware, and operating system against inspection, theft, and tampering.</a:t>
            </a:r>
          </a:p>
          <a:p>
            <a:pPr marL="177800" indent="-177800" defTabSz="914367">
              <a:spcAft>
                <a:spcPts val="1000"/>
              </a:spcAft>
              <a:buFont typeface="Arial" panose="020B0604020202020204" pitchFamily="34" charset="0"/>
              <a:buChar char="•"/>
              <a:defRPr/>
            </a:pPr>
            <a:r>
              <a:rPr lang="en-US" sz="1400" dirty="0">
                <a:solidFill>
                  <a:srgbClr val="000000"/>
                </a:solidFill>
              </a:rPr>
              <a:t>It also enables secure remote work with enhanced Windows Defender capabilities, secure virtualization, and streamlined access and identity management.</a:t>
            </a:r>
          </a:p>
        </p:txBody>
      </p:sp>
      <p:sp>
        <p:nvSpPr>
          <p:cNvPr id="33" name="TextBox 32">
            <a:extLst>
              <a:ext uri="{FF2B5EF4-FFF2-40B4-BE49-F238E27FC236}">
                <a16:creationId xmlns:a16="http://schemas.microsoft.com/office/drawing/2014/main" id="{2CBED1A7-191D-35FC-32CF-2EE1F675E890}"/>
              </a:ext>
            </a:extLst>
          </p:cNvPr>
          <p:cNvSpPr txBox="1"/>
          <p:nvPr/>
        </p:nvSpPr>
        <p:spPr>
          <a:xfrm>
            <a:off x="6859070" y="2008108"/>
            <a:ext cx="4441908" cy="246221"/>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lvl="0">
              <a:defRPr/>
            </a:pPr>
            <a:r>
              <a:rPr lang="en-US" dirty="0">
                <a:solidFill>
                  <a:srgbClr val="FFFFFF"/>
                </a:solidFill>
              </a:rPr>
              <a:t>What other security benefits can I expect? </a:t>
            </a:r>
          </a:p>
        </p:txBody>
      </p:sp>
      <p:sp>
        <p:nvSpPr>
          <p:cNvPr id="35" name="Graphic 14">
            <a:extLst>
              <a:ext uri="{FF2B5EF4-FFF2-40B4-BE49-F238E27FC236}">
                <a16:creationId xmlns:a16="http://schemas.microsoft.com/office/drawing/2014/main" id="{29EBDB66-BF61-7DB5-4F30-9A9B764C9299}"/>
              </a:ext>
            </a:extLst>
          </p:cNvPr>
          <p:cNvSpPr>
            <a:spLocks/>
          </p:cNvSpPr>
          <p:nvPr/>
        </p:nvSpPr>
        <p:spPr>
          <a:xfrm>
            <a:off x="6415507" y="2865980"/>
            <a:ext cx="4884401" cy="2410916"/>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defTabSz="914367" fontAlgn="auto">
              <a:lnSpc>
                <a:spcPct val="100000"/>
              </a:lnSpc>
              <a:spcBef>
                <a:spcPts val="0"/>
              </a:spcBef>
              <a:spcAft>
                <a:spcPts val="1000"/>
              </a:spcAft>
              <a:buClrTx/>
              <a:buSzTx/>
              <a:buFont typeface="Arial" panose="020B0604020202020204" pitchFamily="34" charset="0"/>
              <a:buChar char="•"/>
              <a:tabLst/>
              <a:defRPr/>
            </a:pPr>
            <a:r>
              <a:rPr lang="en-US" sz="1400" dirty="0">
                <a:solidFill>
                  <a:srgbClr val="000000"/>
                </a:solidFill>
              </a:rPr>
              <a:t>Windows Server 2025 helps you reduce regulatory, legal, and reputational risk, and helps protect your business data and intellectual property against evolving security threats.</a:t>
            </a:r>
          </a:p>
          <a:p>
            <a:pPr marL="177800" marR="0" lvl="0" indent="-177800" defTabSz="914367" fontAlgn="auto">
              <a:lnSpc>
                <a:spcPct val="100000"/>
              </a:lnSpc>
              <a:spcBef>
                <a:spcPts val="0"/>
              </a:spcBef>
              <a:spcAft>
                <a:spcPts val="1000"/>
              </a:spcAft>
              <a:buClrTx/>
              <a:buSzTx/>
              <a:buFont typeface="Arial" panose="020B0604020202020204" pitchFamily="34" charset="0"/>
              <a:buChar char="•"/>
              <a:tabLst/>
              <a:defRPr/>
            </a:pPr>
            <a:r>
              <a:rPr lang="en-US" sz="1400" dirty="0">
                <a:solidFill>
                  <a:srgbClr val="000000"/>
                </a:solidFill>
              </a:rPr>
              <a:t>Windows Server 2025 also helps you meet industry compliance standards for data security with AES-256 encryption to help protect sensitive business data.</a:t>
            </a:r>
          </a:p>
          <a:p>
            <a:pPr marL="177800" marR="0" lvl="0" indent="-177800" defTabSz="914367" fontAlgn="auto">
              <a:lnSpc>
                <a:spcPct val="100000"/>
              </a:lnSpc>
              <a:spcBef>
                <a:spcPts val="0"/>
              </a:spcBef>
              <a:spcAft>
                <a:spcPts val="1000"/>
              </a:spcAft>
              <a:buClrTx/>
              <a:buSzTx/>
              <a:buFont typeface="Arial" panose="020B0604020202020204" pitchFamily="34" charset="0"/>
              <a:buChar char="•"/>
              <a:tabLst/>
              <a:defRPr/>
            </a:pPr>
            <a:r>
              <a:rPr lang="en-US" sz="1400" dirty="0">
                <a:solidFill>
                  <a:srgbClr val="000000"/>
                </a:solidFill>
              </a:rPr>
              <a:t>It offers increased protection from vulnerabilities in the operating system with virtualization-based security (VBS), which helps prevent the use of malicious exploits that attempt to defeat defenses.</a:t>
            </a:r>
          </a:p>
        </p:txBody>
      </p:sp>
      <p:sp>
        <p:nvSpPr>
          <p:cNvPr id="42" name="Graphic 25">
            <a:hlinkClick r:id="rId3" action="ppaction://hlinksldjump"/>
            <a:extLst>
              <a:ext uri="{FF2B5EF4-FFF2-40B4-BE49-F238E27FC236}">
                <a16:creationId xmlns:a16="http://schemas.microsoft.com/office/drawing/2014/main" id="{1E693621-05D8-F86E-81DD-DC0B3802EFB9}"/>
              </a:ext>
            </a:extLst>
          </p:cNvPr>
          <p:cNvSpPr/>
          <p:nvPr/>
        </p:nvSpPr>
        <p:spPr>
          <a:xfrm>
            <a:off x="3677443" y="6382146"/>
            <a:ext cx="1257336" cy="253026"/>
          </a:xfrm>
          <a:prstGeom prst="roundRect">
            <a:avLst>
              <a:gd name="adj" fmla="val 49041"/>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r>
              <a:rPr lang="en-US" sz="1000" dirty="0">
                <a:solidFill>
                  <a:srgbClr val="FFFFFF"/>
                </a:solidFill>
                <a:cs typeface="Segoe UI" panose="020B0502040204020203" pitchFamily="34" charset="0"/>
              </a:rPr>
              <a:t>Preparation</a:t>
            </a:r>
          </a:p>
        </p:txBody>
      </p:sp>
      <p:sp>
        <p:nvSpPr>
          <p:cNvPr id="40" name="Rectangle: Rounded Corners 39">
            <a:hlinkClick r:id="rId4" action="ppaction://hlinksldjump"/>
            <a:extLst>
              <a:ext uri="{FF2B5EF4-FFF2-40B4-BE49-F238E27FC236}">
                <a16:creationId xmlns:a16="http://schemas.microsoft.com/office/drawing/2014/main" id="{85A4E628-C6F0-6A63-3E8D-194B0444CF11}"/>
              </a:ext>
            </a:extLst>
          </p:cNvPr>
          <p:cNvSpPr/>
          <p:nvPr/>
        </p:nvSpPr>
        <p:spPr>
          <a:xfrm>
            <a:off x="5010117" y="6382146"/>
            <a:ext cx="2167000" cy="253026"/>
          </a:xfrm>
          <a:prstGeom prst="roundRect">
            <a:avLst>
              <a:gd name="adj" fmla="val 50000"/>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r>
              <a:rPr lang="en-US" sz="1000" dirty="0">
                <a:solidFill>
                  <a:srgbClr val="13171F"/>
                </a:solidFill>
              </a:rPr>
              <a:t>Call script &amp; discussion guide </a:t>
            </a:r>
          </a:p>
        </p:txBody>
      </p:sp>
      <p:sp>
        <p:nvSpPr>
          <p:cNvPr id="43" name="Graphic 25">
            <a:hlinkClick r:id="rId5" action="ppaction://hlinksldjump"/>
            <a:extLst>
              <a:ext uri="{FF2B5EF4-FFF2-40B4-BE49-F238E27FC236}">
                <a16:creationId xmlns:a16="http://schemas.microsoft.com/office/drawing/2014/main" id="{75076FE6-0E57-BF41-836B-7E8AD8239B29}"/>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38" name="Slide Number Placeholder 4">
            <a:extLst>
              <a:ext uri="{FF2B5EF4-FFF2-40B4-BE49-F238E27FC236}">
                <a16:creationId xmlns:a16="http://schemas.microsoft.com/office/drawing/2014/main" id="{2DF85FD7-14DB-31E2-7A62-F10C73D7812D}"/>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33</a:t>
            </a:fld>
            <a:endParaRPr lang="en-US" dirty="0"/>
          </a:p>
        </p:txBody>
      </p:sp>
    </p:spTree>
    <p:extLst>
      <p:ext uri="{BB962C8B-B14F-4D97-AF65-F5344CB8AC3E}">
        <p14:creationId xmlns:p14="http://schemas.microsoft.com/office/powerpoint/2010/main" val="307938367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690A9E-7B7B-0B1B-AFD2-8E37DA767A0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93A712A3-4F35-ABA5-D719-1E545D302D9E}"/>
              </a:ext>
              <a:ext uri="{C183D7F6-B498-43B3-948B-1728B52AA6E4}">
                <adec:decorative xmlns:adec="http://schemas.microsoft.com/office/drawing/2017/decorative" val="1"/>
              </a:ext>
            </a:extLst>
          </p:cNvPr>
          <p:cNvSpPr/>
          <p:nvPr/>
        </p:nvSpPr>
        <p:spPr bwMode="auto">
          <a:xfrm>
            <a:off x="582612" y="2303813"/>
            <a:ext cx="11026776" cy="3854728"/>
          </a:xfrm>
          <a:custGeom>
            <a:avLst/>
            <a:gdLst>
              <a:gd name="connsiteX0" fmla="*/ 172191 w 11026776"/>
              <a:gd name="connsiteY0" fmla="*/ 0 h 3854728"/>
              <a:gd name="connsiteX1" fmla="*/ 5410739 w 11026776"/>
              <a:gd name="connsiteY1" fmla="*/ 0 h 3854728"/>
              <a:gd name="connsiteX2" fmla="*/ 5410739 w 11026776"/>
              <a:gd name="connsiteY2" fmla="*/ 251935 h 3854728"/>
              <a:gd name="connsiteX3" fmla="*/ 5513388 w 11026776"/>
              <a:gd name="connsiteY3" fmla="*/ 354584 h 3854728"/>
              <a:gd name="connsiteX4" fmla="*/ 5513387 w 11026776"/>
              <a:gd name="connsiteY4" fmla="*/ 354585 h 3854728"/>
              <a:gd name="connsiteX5" fmla="*/ 5616036 w 11026776"/>
              <a:gd name="connsiteY5" fmla="*/ 251936 h 3854728"/>
              <a:gd name="connsiteX6" fmla="*/ 5616037 w 11026776"/>
              <a:gd name="connsiteY6" fmla="*/ 0 h 3854728"/>
              <a:gd name="connsiteX7" fmla="*/ 10854585 w 11026776"/>
              <a:gd name="connsiteY7" fmla="*/ 0 h 3854728"/>
              <a:gd name="connsiteX8" fmla="*/ 11026776 w 11026776"/>
              <a:gd name="connsiteY8" fmla="*/ 172191 h 3854728"/>
              <a:gd name="connsiteX9" fmla="*/ 11026776 w 11026776"/>
              <a:gd name="connsiteY9" fmla="*/ 3682537 h 3854728"/>
              <a:gd name="connsiteX10" fmla="*/ 10854585 w 11026776"/>
              <a:gd name="connsiteY10" fmla="*/ 3854728 h 3854728"/>
              <a:gd name="connsiteX11" fmla="*/ 172191 w 11026776"/>
              <a:gd name="connsiteY11" fmla="*/ 3854728 h 3854728"/>
              <a:gd name="connsiteX12" fmla="*/ 0 w 11026776"/>
              <a:gd name="connsiteY12" fmla="*/ 3682537 h 3854728"/>
              <a:gd name="connsiteX13" fmla="*/ 0 w 11026776"/>
              <a:gd name="connsiteY13" fmla="*/ 172191 h 3854728"/>
              <a:gd name="connsiteX14" fmla="*/ 172191 w 11026776"/>
              <a:gd name="connsiteY14" fmla="*/ 0 h 38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776" h="3854728">
                <a:moveTo>
                  <a:pt x="172191" y="0"/>
                </a:moveTo>
                <a:lnTo>
                  <a:pt x="5410739" y="0"/>
                </a:lnTo>
                <a:lnTo>
                  <a:pt x="5410739" y="251935"/>
                </a:lnTo>
                <a:cubicBezTo>
                  <a:pt x="5410739" y="308626"/>
                  <a:pt x="5456697" y="354584"/>
                  <a:pt x="5513388" y="354584"/>
                </a:cubicBezTo>
                <a:lnTo>
                  <a:pt x="5513387" y="354585"/>
                </a:lnTo>
                <a:cubicBezTo>
                  <a:pt x="5570078" y="354585"/>
                  <a:pt x="5616036" y="308627"/>
                  <a:pt x="5616036" y="251936"/>
                </a:cubicBezTo>
                <a:lnTo>
                  <a:pt x="5616037" y="0"/>
                </a:lnTo>
                <a:lnTo>
                  <a:pt x="10854585" y="0"/>
                </a:lnTo>
                <a:cubicBezTo>
                  <a:pt x="10949683" y="0"/>
                  <a:pt x="11026776" y="77093"/>
                  <a:pt x="11026776" y="172191"/>
                </a:cubicBezTo>
                <a:lnTo>
                  <a:pt x="11026776" y="3682537"/>
                </a:lnTo>
                <a:cubicBezTo>
                  <a:pt x="11026776" y="3777635"/>
                  <a:pt x="10949683" y="3854728"/>
                  <a:pt x="10854585" y="3854728"/>
                </a:cubicBezTo>
                <a:lnTo>
                  <a:pt x="172191" y="3854728"/>
                </a:lnTo>
                <a:cubicBezTo>
                  <a:pt x="77093" y="3854728"/>
                  <a:pt x="0" y="3777635"/>
                  <a:pt x="0" y="3682537"/>
                </a:cubicBezTo>
                <a:lnTo>
                  <a:pt x="0" y="172191"/>
                </a:lnTo>
                <a:cubicBezTo>
                  <a:pt x="0" y="77093"/>
                  <a:pt x="77093" y="0"/>
                  <a:pt x="172191"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8" name="Freeform: Shape 7">
            <a:extLst>
              <a:ext uri="{FF2B5EF4-FFF2-40B4-BE49-F238E27FC236}">
                <a16:creationId xmlns:a16="http://schemas.microsoft.com/office/drawing/2014/main" id="{8E956963-7CE5-7C66-530D-B41BA0C4926C}"/>
              </a:ext>
              <a:ext uri="{C183D7F6-B498-43B3-948B-1728B52AA6E4}">
                <adec:decorative xmlns:adec="http://schemas.microsoft.com/office/drawing/2017/decorative" val="1"/>
              </a:ext>
            </a:extLst>
          </p:cNvPr>
          <p:cNvSpPr>
            <a:spLocks/>
          </p:cNvSpPr>
          <p:nvPr/>
        </p:nvSpPr>
        <p:spPr>
          <a:xfrm flipH="1">
            <a:off x="681827" y="1557081"/>
            <a:ext cx="5311524" cy="1445933"/>
          </a:xfrm>
          <a:custGeom>
            <a:avLst/>
            <a:gdLst>
              <a:gd name="connsiteX0" fmla="*/ 5180488 w 5311524"/>
              <a:gd name="connsiteY0" fmla="*/ 0 h 1445933"/>
              <a:gd name="connsiteX1" fmla="*/ 761963 w 5311524"/>
              <a:gd name="connsiteY1" fmla="*/ 0 h 1445933"/>
              <a:gd name="connsiteX2" fmla="*/ 627499 w 5311524"/>
              <a:gd name="connsiteY2" fmla="*/ 108323 h 1445933"/>
              <a:gd name="connsiteX3" fmla="*/ 100181 w 5311524"/>
              <a:gd name="connsiteY3" fmla="*/ 675590 h 1445933"/>
              <a:gd name="connsiteX4" fmla="*/ 0 w 5311524"/>
              <a:gd name="connsiteY4" fmla="*/ 806010 h 1445933"/>
              <a:gd name="connsiteX5" fmla="*/ 0 w 5311524"/>
              <a:gd name="connsiteY5" fmla="*/ 1022165 h 1445933"/>
              <a:gd name="connsiteX6" fmla="*/ 0 w 5311524"/>
              <a:gd name="connsiteY6" fmla="*/ 1098723 h 1445933"/>
              <a:gd name="connsiteX7" fmla="*/ 0 w 5311524"/>
              <a:gd name="connsiteY7" fmla="*/ 1314878 h 1445933"/>
              <a:gd name="connsiteX8" fmla="*/ 131036 w 5311524"/>
              <a:gd name="connsiteY8" fmla="*/ 1445933 h 1445933"/>
              <a:gd name="connsiteX9" fmla="*/ 5180488 w 5311524"/>
              <a:gd name="connsiteY9" fmla="*/ 1445933 h 1445933"/>
              <a:gd name="connsiteX10" fmla="*/ 5311524 w 5311524"/>
              <a:gd name="connsiteY10" fmla="*/ 1314878 h 1445933"/>
              <a:gd name="connsiteX11" fmla="*/ 5311524 w 5311524"/>
              <a:gd name="connsiteY11" fmla="*/ 1098723 h 1445933"/>
              <a:gd name="connsiteX12" fmla="*/ 5311524 w 5311524"/>
              <a:gd name="connsiteY12" fmla="*/ 347209 h 1445933"/>
              <a:gd name="connsiteX13" fmla="*/ 5311524 w 5311524"/>
              <a:gd name="connsiteY13" fmla="*/ 131054 h 1445933"/>
              <a:gd name="connsiteX14" fmla="*/ 5180488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5180488" y="0"/>
                </a:moveTo>
                <a:lnTo>
                  <a:pt x="761963" y="0"/>
                </a:lnTo>
                <a:cubicBezTo>
                  <a:pt x="697335" y="0"/>
                  <a:pt x="640451" y="44827"/>
                  <a:pt x="627499" y="108323"/>
                </a:cubicBezTo>
                <a:cubicBezTo>
                  <a:pt x="571251" y="381480"/>
                  <a:pt x="365808" y="600285"/>
                  <a:pt x="100181" y="675590"/>
                </a:cubicBezTo>
                <a:cubicBezTo>
                  <a:pt x="41266" y="692226"/>
                  <a:pt x="0" y="744928"/>
                  <a:pt x="0" y="806010"/>
                </a:cubicBezTo>
                <a:lnTo>
                  <a:pt x="0" y="1022165"/>
                </a:lnTo>
                <a:lnTo>
                  <a:pt x="0" y="1098723"/>
                </a:lnTo>
                <a:lnTo>
                  <a:pt x="0" y="1314878"/>
                </a:lnTo>
                <a:cubicBezTo>
                  <a:pt x="0" y="1387264"/>
                  <a:pt x="58662" y="1445933"/>
                  <a:pt x="131036" y="1445933"/>
                </a:cubicBezTo>
                <a:lnTo>
                  <a:pt x="5180488" y="1445933"/>
                </a:lnTo>
                <a:cubicBezTo>
                  <a:pt x="5252863" y="1445933"/>
                  <a:pt x="5311524" y="1387264"/>
                  <a:pt x="5311524" y="1314878"/>
                </a:cubicBezTo>
                <a:lnTo>
                  <a:pt x="5311524" y="1098723"/>
                </a:lnTo>
                <a:lnTo>
                  <a:pt x="5311524" y="347209"/>
                </a:lnTo>
                <a:lnTo>
                  <a:pt x="5311524" y="131054"/>
                </a:lnTo>
                <a:cubicBezTo>
                  <a:pt x="5311524" y="58670"/>
                  <a:pt x="5252863" y="0"/>
                  <a:pt x="5180488"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Freeform: Shape 8">
            <a:extLst>
              <a:ext uri="{FF2B5EF4-FFF2-40B4-BE49-F238E27FC236}">
                <a16:creationId xmlns:a16="http://schemas.microsoft.com/office/drawing/2014/main" id="{E0B9FAE5-764C-EED9-42BB-9572FD6AAC97}"/>
              </a:ext>
              <a:ext uri="{C183D7F6-B498-43B3-948B-1728B52AA6E4}">
                <adec:decorative xmlns:adec="http://schemas.microsoft.com/office/drawing/2017/decorative" val="1"/>
              </a:ext>
            </a:extLst>
          </p:cNvPr>
          <p:cNvSpPr>
            <a:spLocks/>
          </p:cNvSpPr>
          <p:nvPr/>
        </p:nvSpPr>
        <p:spPr>
          <a:xfrm>
            <a:off x="6198649" y="1557081"/>
            <a:ext cx="5311524" cy="1445933"/>
          </a:xfrm>
          <a:custGeom>
            <a:avLst/>
            <a:gdLst>
              <a:gd name="connsiteX0" fmla="*/ 761963 w 5311524"/>
              <a:gd name="connsiteY0" fmla="*/ 0 h 1445933"/>
              <a:gd name="connsiteX1" fmla="*/ 5180488 w 5311524"/>
              <a:gd name="connsiteY1" fmla="*/ 0 h 1445933"/>
              <a:gd name="connsiteX2" fmla="*/ 5311524 w 5311524"/>
              <a:gd name="connsiteY2" fmla="*/ 131054 h 1445933"/>
              <a:gd name="connsiteX3" fmla="*/ 5311524 w 5311524"/>
              <a:gd name="connsiteY3" fmla="*/ 347209 h 1445933"/>
              <a:gd name="connsiteX4" fmla="*/ 5311524 w 5311524"/>
              <a:gd name="connsiteY4" fmla="*/ 1098723 h 1445933"/>
              <a:gd name="connsiteX5" fmla="*/ 5311524 w 5311524"/>
              <a:gd name="connsiteY5" fmla="*/ 1314878 h 1445933"/>
              <a:gd name="connsiteX6" fmla="*/ 5180488 w 5311524"/>
              <a:gd name="connsiteY6" fmla="*/ 1445933 h 1445933"/>
              <a:gd name="connsiteX7" fmla="*/ 131036 w 5311524"/>
              <a:gd name="connsiteY7" fmla="*/ 1445933 h 1445933"/>
              <a:gd name="connsiteX8" fmla="*/ 0 w 5311524"/>
              <a:gd name="connsiteY8" fmla="*/ 1314878 h 1445933"/>
              <a:gd name="connsiteX9" fmla="*/ 0 w 5311524"/>
              <a:gd name="connsiteY9" fmla="*/ 1098723 h 1445933"/>
              <a:gd name="connsiteX10" fmla="*/ 0 w 5311524"/>
              <a:gd name="connsiteY10" fmla="*/ 1022165 h 1445933"/>
              <a:gd name="connsiteX11" fmla="*/ 0 w 5311524"/>
              <a:gd name="connsiteY11" fmla="*/ 806010 h 1445933"/>
              <a:gd name="connsiteX12" fmla="*/ 100181 w 5311524"/>
              <a:gd name="connsiteY12" fmla="*/ 675590 h 1445933"/>
              <a:gd name="connsiteX13" fmla="*/ 627499 w 5311524"/>
              <a:gd name="connsiteY13" fmla="*/ 108323 h 1445933"/>
              <a:gd name="connsiteX14" fmla="*/ 761963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761963" y="0"/>
                </a:moveTo>
                <a:lnTo>
                  <a:pt x="5180488" y="0"/>
                </a:lnTo>
                <a:cubicBezTo>
                  <a:pt x="5252863" y="0"/>
                  <a:pt x="5311524" y="58670"/>
                  <a:pt x="5311524" y="131054"/>
                </a:cubicBezTo>
                <a:lnTo>
                  <a:pt x="5311524" y="347209"/>
                </a:lnTo>
                <a:lnTo>
                  <a:pt x="5311524" y="1098723"/>
                </a:lnTo>
                <a:lnTo>
                  <a:pt x="5311524" y="1314878"/>
                </a:lnTo>
                <a:cubicBezTo>
                  <a:pt x="5311524" y="1387264"/>
                  <a:pt x="5252863" y="1445933"/>
                  <a:pt x="5180488" y="1445933"/>
                </a:cubicBezTo>
                <a:lnTo>
                  <a:pt x="131036" y="1445933"/>
                </a:lnTo>
                <a:cubicBezTo>
                  <a:pt x="58662" y="1445933"/>
                  <a:pt x="0" y="1387264"/>
                  <a:pt x="0" y="1314878"/>
                </a:cubicBezTo>
                <a:lnTo>
                  <a:pt x="0" y="1098723"/>
                </a:lnTo>
                <a:lnTo>
                  <a:pt x="0" y="1022165"/>
                </a:lnTo>
                <a:lnTo>
                  <a:pt x="0" y="806010"/>
                </a:lnTo>
                <a:cubicBezTo>
                  <a:pt x="0" y="744928"/>
                  <a:pt x="41266" y="692226"/>
                  <a:pt x="100181" y="675590"/>
                </a:cubicBezTo>
                <a:cubicBezTo>
                  <a:pt x="365808" y="600285"/>
                  <a:pt x="571251" y="381480"/>
                  <a:pt x="627499" y="108323"/>
                </a:cubicBezTo>
                <a:cubicBezTo>
                  <a:pt x="640451" y="44827"/>
                  <a:pt x="697335" y="0"/>
                  <a:pt x="761963"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4">
            <a:extLst>
              <a:ext uri="{FF2B5EF4-FFF2-40B4-BE49-F238E27FC236}">
                <a16:creationId xmlns:a16="http://schemas.microsoft.com/office/drawing/2014/main" id="{1608CD68-1DCF-3639-DD51-428BB72C55D2}"/>
              </a:ext>
              <a:ext uri="{C183D7F6-B498-43B3-948B-1728B52AA6E4}">
                <adec:decorative xmlns:adec="http://schemas.microsoft.com/office/drawing/2017/decorative" val="1"/>
              </a:ext>
            </a:extLst>
          </p:cNvPr>
          <p:cNvSpPr txBox="1">
            <a:spLocks/>
          </p:cNvSpPr>
          <p:nvPr/>
        </p:nvSpPr>
        <p:spPr>
          <a:xfrm>
            <a:off x="681826"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endParaRPr>
          </a:p>
        </p:txBody>
      </p:sp>
      <p:sp>
        <p:nvSpPr>
          <p:cNvPr id="17" name="Oval 16">
            <a:extLst>
              <a:ext uri="{FF2B5EF4-FFF2-40B4-BE49-F238E27FC236}">
                <a16:creationId xmlns:a16="http://schemas.microsoft.com/office/drawing/2014/main" id="{F9F606F0-92D6-406C-812E-81AF10B0267A}"/>
              </a:ext>
              <a:ext uri="{C183D7F6-B498-43B3-948B-1728B52AA6E4}">
                <adec:decorative xmlns:adec="http://schemas.microsoft.com/office/drawing/2017/decorative" val="1"/>
              </a:ext>
            </a:extLst>
          </p:cNvPr>
          <p:cNvSpPr/>
          <p:nvPr/>
        </p:nvSpPr>
        <p:spPr bwMode="auto">
          <a:xfrm>
            <a:off x="5572125" y="1013744"/>
            <a:ext cx="1047750" cy="1047750"/>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latin typeface="Segoe UI"/>
              <a:ea typeface="Calibri"/>
              <a:cs typeface="Segoe Sans Display" pitchFamily="2" charset="0"/>
            </a:endParaRPr>
          </a:p>
        </p:txBody>
      </p:sp>
      <p:sp>
        <p:nvSpPr>
          <p:cNvPr id="20" name="TextBox 19">
            <a:extLst>
              <a:ext uri="{FF2B5EF4-FFF2-40B4-BE49-F238E27FC236}">
                <a16:creationId xmlns:a16="http://schemas.microsoft.com/office/drawing/2014/main" id="{D3633AB0-849E-9BFF-5F8B-0C5159C90602}"/>
              </a:ext>
              <a:ext uri="{C183D7F6-B498-43B3-948B-1728B52AA6E4}">
                <adec:decorative xmlns:adec="http://schemas.microsoft.com/office/drawing/2017/decorative" val="1"/>
              </a:ext>
            </a:extLst>
          </p:cNvPr>
          <p:cNvSpPr txBox="1">
            <a:spLocks/>
          </p:cNvSpPr>
          <p:nvPr/>
        </p:nvSpPr>
        <p:spPr>
          <a:xfrm>
            <a:off x="6198649"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endParaRPr>
          </a:p>
        </p:txBody>
      </p:sp>
      <p:sp>
        <p:nvSpPr>
          <p:cNvPr id="39" name="Rectangle: Rounded Corners 38">
            <a:extLst>
              <a:ext uri="{FF2B5EF4-FFF2-40B4-BE49-F238E27FC236}">
                <a16:creationId xmlns:a16="http://schemas.microsoft.com/office/drawing/2014/main" id="{34EEF0E8-27AE-3056-B370-E46A75CE96AF}"/>
              </a:ext>
              <a:ext uri="{C183D7F6-B498-43B3-948B-1728B52AA6E4}">
                <adec:decorative xmlns:adec="http://schemas.microsoft.com/office/drawing/2017/decorative" val="1"/>
              </a:ext>
            </a:extLst>
          </p:cNvPr>
          <p:cNvSpPr/>
          <p:nvPr/>
        </p:nvSpPr>
        <p:spPr bwMode="auto">
          <a:xfrm>
            <a:off x="3631407" y="6344385"/>
            <a:ext cx="4929186" cy="328548"/>
          </a:xfrm>
          <a:prstGeom prst="roundRect">
            <a:avLst>
              <a:gd name="adj" fmla="val 500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82880" tIns="182880" rIns="0" bIns="46637" numCol="1" rtlCol="0" anchor="t" anchorCtr="0" compatLnSpc="1">
            <a:prstTxWarp prst="textNoShape">
              <a:avLst/>
            </a:prstTxWarp>
          </a:bodyPr>
          <a:lstStyle/>
          <a:p>
            <a:pPr defTabSz="932472" fontAlgn="base">
              <a:spcBef>
                <a:spcPct val="0"/>
              </a:spcBef>
              <a:spcAft>
                <a:spcPct val="0"/>
              </a:spcAft>
            </a:pPr>
            <a:endParaRPr lang="en-US" sz="800" dirty="0">
              <a:solidFill>
                <a:schemeClr val="lt1"/>
              </a:solidFill>
              <a:ea typeface="Noto Sans" panose="020B0502040504020204" pitchFamily="34" charset="0"/>
              <a:cs typeface="Noto Sans" panose="020B0502040504020204" pitchFamily="34" charset="0"/>
            </a:endParaRPr>
          </a:p>
        </p:txBody>
      </p:sp>
      <p:sp>
        <p:nvSpPr>
          <p:cNvPr id="51" name="Title 50">
            <a:extLst>
              <a:ext uri="{FF2B5EF4-FFF2-40B4-BE49-F238E27FC236}">
                <a16:creationId xmlns:a16="http://schemas.microsoft.com/office/drawing/2014/main" id="{BB44686B-2718-80BA-D564-55F3B2E15516}"/>
              </a:ext>
            </a:extLst>
          </p:cNvPr>
          <p:cNvSpPr>
            <a:spLocks noGrp="1"/>
          </p:cNvSpPr>
          <p:nvPr>
            <p:ph type="title"/>
          </p:nvPr>
        </p:nvSpPr>
        <p:spPr/>
        <p:txBody>
          <a:bodyPr vert="horz" wrap="square" lIns="0" tIns="0" rIns="0" bIns="0" rtlCol="0" anchor="t">
            <a:spAutoFit/>
          </a:bodyPr>
          <a:lstStyle/>
          <a:p>
            <a:r>
              <a:rPr lang="en-GB" dirty="0"/>
              <a:t>Handling objections   </a:t>
            </a:r>
          </a:p>
        </p:txBody>
      </p:sp>
      <p:sp>
        <p:nvSpPr>
          <p:cNvPr id="10" name="TextBox 9">
            <a:extLst>
              <a:ext uri="{FF2B5EF4-FFF2-40B4-BE49-F238E27FC236}">
                <a16:creationId xmlns:a16="http://schemas.microsoft.com/office/drawing/2014/main" id="{627BE179-B39D-B104-0FE5-91903A7B140B}"/>
              </a:ext>
            </a:extLst>
          </p:cNvPr>
          <p:cNvSpPr txBox="1">
            <a:spLocks/>
          </p:cNvSpPr>
          <p:nvPr/>
        </p:nvSpPr>
        <p:spPr>
          <a:xfrm>
            <a:off x="588263" y="1073969"/>
            <a:ext cx="5467252" cy="307777"/>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sz="2000">
                <a:solidFill>
                  <a:srgbClr val="0078D4"/>
                </a:solidFill>
                <a:latin typeface="+mj-lt"/>
                <a:cs typeface="Segoe UI" panose="020B0502040204020203" pitchFamily="34" charset="0"/>
              </a:defRPr>
            </a:lvl1pPr>
          </a:lstStyle>
          <a:p>
            <a:r>
              <a:rPr lang="en-US" dirty="0"/>
              <a:t>Objections and replies:</a:t>
            </a:r>
          </a:p>
        </p:txBody>
      </p:sp>
      <p:sp>
        <p:nvSpPr>
          <p:cNvPr id="36" name="Graphic 18" descr="Icon of a chat bubble">
            <a:extLst>
              <a:ext uri="{FF2B5EF4-FFF2-40B4-BE49-F238E27FC236}">
                <a16:creationId xmlns:a16="http://schemas.microsoft.com/office/drawing/2014/main" id="{A35BBA90-BC71-0B34-4432-68CEDBE7B4C5}"/>
              </a:ext>
            </a:extLst>
          </p:cNvPr>
          <p:cNvSpPr>
            <a:spLocks/>
          </p:cNvSpPr>
          <p:nvPr/>
        </p:nvSpPr>
        <p:spPr>
          <a:xfrm>
            <a:off x="5810134" y="1281113"/>
            <a:ext cx="571732" cy="513012"/>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1" name="TextBox 30">
            <a:extLst>
              <a:ext uri="{FF2B5EF4-FFF2-40B4-BE49-F238E27FC236}">
                <a16:creationId xmlns:a16="http://schemas.microsoft.com/office/drawing/2014/main" id="{E9B7D5B7-0186-3A84-2A80-CD0910A20429}"/>
              </a:ext>
            </a:extLst>
          </p:cNvPr>
          <p:cNvSpPr txBox="1"/>
          <p:nvPr/>
        </p:nvSpPr>
        <p:spPr>
          <a:xfrm>
            <a:off x="892092" y="1884997"/>
            <a:ext cx="4709162"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r>
              <a:rPr lang="en-US" dirty="0">
                <a:solidFill>
                  <a:srgbClr val="FFFFFF"/>
                </a:solidFill>
              </a:rPr>
              <a:t>How would upgrading to Windows Server 2025 modernize our server infrastructure? </a:t>
            </a:r>
          </a:p>
        </p:txBody>
      </p:sp>
      <p:sp>
        <p:nvSpPr>
          <p:cNvPr id="34" name="Graphic 14">
            <a:extLst>
              <a:ext uri="{FF2B5EF4-FFF2-40B4-BE49-F238E27FC236}">
                <a16:creationId xmlns:a16="http://schemas.microsoft.com/office/drawing/2014/main" id="{C75EB056-CFEF-B9FC-300F-DFA0B2741C15}"/>
              </a:ext>
            </a:extLst>
          </p:cNvPr>
          <p:cNvSpPr>
            <a:spLocks/>
          </p:cNvSpPr>
          <p:nvPr/>
        </p:nvSpPr>
        <p:spPr>
          <a:xfrm>
            <a:off x="892093" y="2865980"/>
            <a:ext cx="4884401" cy="3057247"/>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indent="-177800" defTabSz="914367">
              <a:spcAft>
                <a:spcPts val="1000"/>
              </a:spcAft>
              <a:buFont typeface="Arial" panose="020B0604020202020204" pitchFamily="34" charset="0"/>
              <a:buChar char="•"/>
              <a:defRPr/>
            </a:pPr>
            <a:r>
              <a:rPr lang="en-US" sz="1400" dirty="0">
                <a:solidFill>
                  <a:srgbClr val="000000"/>
                </a:solidFill>
              </a:rPr>
              <a:t>By upgrading to Windows Server 2025, your business gets the latest hardware and software capabilities while enabling hybrid cloud services to transform legacy IT environments with modern, innovative, and cloud-ready technologies.</a:t>
            </a:r>
          </a:p>
          <a:p>
            <a:pPr marL="177800" indent="-177800" defTabSz="914367">
              <a:spcAft>
                <a:spcPts val="1000"/>
              </a:spcAft>
              <a:buFont typeface="Arial" panose="020B0604020202020204" pitchFamily="34" charset="0"/>
              <a:buChar char="•"/>
              <a:defRPr/>
            </a:pPr>
            <a:r>
              <a:rPr lang="en-US" sz="1400" dirty="0">
                <a:solidFill>
                  <a:srgbClr val="000000"/>
                </a:solidFill>
              </a:rPr>
              <a:t>Purchasing new server hardware and running the latest version of Windows Server opens the door for businesses like yours to modernize their on-premises infrastructure while gaining many of the performance, security, and innovation benefits of the cloud. </a:t>
            </a:r>
          </a:p>
          <a:p>
            <a:pPr marL="177800" indent="-177800" defTabSz="914367">
              <a:spcAft>
                <a:spcPts val="1000"/>
              </a:spcAft>
              <a:buFont typeface="Arial" panose="020B0604020202020204" pitchFamily="34" charset="0"/>
              <a:buChar char="•"/>
              <a:defRPr/>
            </a:pPr>
            <a:r>
              <a:rPr lang="en-US" sz="1400" dirty="0">
                <a:solidFill>
                  <a:srgbClr val="000000"/>
                </a:solidFill>
              </a:rPr>
              <a:t>Scale effectively and economically with high-performance, software-defined storage and networking that can start small and grow as needed, making it affordable for businesses of virtually every size.</a:t>
            </a:r>
          </a:p>
        </p:txBody>
      </p:sp>
      <p:sp>
        <p:nvSpPr>
          <p:cNvPr id="33" name="TextBox 32">
            <a:extLst>
              <a:ext uri="{FF2B5EF4-FFF2-40B4-BE49-F238E27FC236}">
                <a16:creationId xmlns:a16="http://schemas.microsoft.com/office/drawing/2014/main" id="{57D0D38B-7B73-4FC8-8004-68977BB94387}"/>
              </a:ext>
            </a:extLst>
          </p:cNvPr>
          <p:cNvSpPr txBox="1"/>
          <p:nvPr/>
        </p:nvSpPr>
        <p:spPr>
          <a:xfrm>
            <a:off x="6859070" y="1884997"/>
            <a:ext cx="4441908"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a:defRPr/>
            </a:pPr>
            <a:r>
              <a:rPr lang="en-US" dirty="0">
                <a:solidFill>
                  <a:srgbClr val="FFFFFF"/>
                </a:solidFill>
              </a:rPr>
              <a:t>How are remote capabilities in Windows Server 2025 different from older editions? </a:t>
            </a:r>
          </a:p>
        </p:txBody>
      </p:sp>
      <p:sp>
        <p:nvSpPr>
          <p:cNvPr id="35" name="Graphic 14">
            <a:extLst>
              <a:ext uri="{FF2B5EF4-FFF2-40B4-BE49-F238E27FC236}">
                <a16:creationId xmlns:a16="http://schemas.microsoft.com/office/drawing/2014/main" id="{9C01BD9A-9E41-1095-205D-66E482AC3BD2}"/>
              </a:ext>
            </a:extLst>
          </p:cNvPr>
          <p:cNvSpPr>
            <a:spLocks/>
          </p:cNvSpPr>
          <p:nvPr/>
        </p:nvSpPr>
        <p:spPr>
          <a:xfrm>
            <a:off x="6415507" y="2865980"/>
            <a:ext cx="5081168" cy="3057247"/>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indent="-177800" defTabSz="914367">
              <a:spcAft>
                <a:spcPts val="1000"/>
              </a:spcAft>
              <a:buFont typeface="Arial" panose="020B0604020202020204" pitchFamily="34" charset="0"/>
              <a:buChar char="•"/>
              <a:defRPr/>
            </a:pPr>
            <a:r>
              <a:rPr lang="en-US" sz="1400" dirty="0">
                <a:solidFill>
                  <a:srgbClr val="000000"/>
                </a:solidFill>
              </a:rPr>
              <a:t>Windows Server 2025 enables remote users to run applications and desktops from almost anywhere with </a:t>
            </a:r>
            <a:br>
              <a:rPr lang="en-US" sz="1400" dirty="0">
                <a:solidFill>
                  <a:srgbClr val="000000"/>
                </a:solidFill>
              </a:rPr>
            </a:br>
            <a:r>
              <a:rPr lang="en-US" sz="1400" dirty="0">
                <a:solidFill>
                  <a:srgbClr val="000000"/>
                </a:solidFill>
              </a:rPr>
              <a:t>Remote Desktop Services (RDS)—so they can work effectively from places that are safe and convenient for them. </a:t>
            </a:r>
          </a:p>
          <a:p>
            <a:pPr marL="177800" indent="-177800" defTabSz="914367">
              <a:spcAft>
                <a:spcPts val="1000"/>
              </a:spcAft>
              <a:buFont typeface="Arial" panose="020B0604020202020204" pitchFamily="34" charset="0"/>
              <a:buChar char="•"/>
              <a:defRPr/>
            </a:pPr>
            <a:r>
              <a:rPr lang="en-US" sz="1400" dirty="0">
                <a:solidFill>
                  <a:srgbClr val="000000"/>
                </a:solidFill>
              </a:rPr>
              <a:t>RDS deliver secure and enhanced virtualized apps and remote desktop access. RDS also deliver simplified management for better security, virtual machine (VM) isolation, and performance for intensive workloads. </a:t>
            </a:r>
          </a:p>
          <a:p>
            <a:pPr marL="177800" indent="-177800" defTabSz="914367">
              <a:spcAft>
                <a:spcPts val="1000"/>
              </a:spcAft>
              <a:buFont typeface="Arial" panose="020B0604020202020204" pitchFamily="34" charset="0"/>
              <a:buChar char="•"/>
              <a:defRPr/>
            </a:pPr>
            <a:r>
              <a:rPr lang="en-US" sz="1400" dirty="0">
                <a:solidFill>
                  <a:srgbClr val="000000"/>
                </a:solidFill>
              </a:rPr>
              <a:t>Enabling secure remote work and improving IT management, Windows Server 2025 helps ensure seamless deployment and steady-state operations, all while reducing on-premises infrastructure costs and enabling improved performance, easily scalable virtualization, and high reliability. </a:t>
            </a:r>
          </a:p>
        </p:txBody>
      </p:sp>
      <p:sp>
        <p:nvSpPr>
          <p:cNvPr id="42" name="Graphic 25">
            <a:hlinkClick r:id="rId3" action="ppaction://hlinksldjump"/>
            <a:extLst>
              <a:ext uri="{FF2B5EF4-FFF2-40B4-BE49-F238E27FC236}">
                <a16:creationId xmlns:a16="http://schemas.microsoft.com/office/drawing/2014/main" id="{CAF272F4-C5F5-0FB4-685D-86872E32F328}"/>
              </a:ext>
            </a:extLst>
          </p:cNvPr>
          <p:cNvSpPr/>
          <p:nvPr/>
        </p:nvSpPr>
        <p:spPr>
          <a:xfrm>
            <a:off x="3677443" y="6382146"/>
            <a:ext cx="1257336" cy="253026"/>
          </a:xfrm>
          <a:prstGeom prst="roundRect">
            <a:avLst>
              <a:gd name="adj" fmla="val 49041"/>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r>
              <a:rPr lang="en-US" sz="1000" dirty="0">
                <a:solidFill>
                  <a:srgbClr val="FFFFFF"/>
                </a:solidFill>
                <a:cs typeface="Segoe UI" panose="020B0502040204020203" pitchFamily="34" charset="0"/>
              </a:rPr>
              <a:t>Preparation</a:t>
            </a:r>
          </a:p>
        </p:txBody>
      </p:sp>
      <p:sp>
        <p:nvSpPr>
          <p:cNvPr id="40" name="Rectangle: Rounded Corners 39">
            <a:hlinkClick r:id="rId4" action="ppaction://hlinksldjump"/>
            <a:extLst>
              <a:ext uri="{FF2B5EF4-FFF2-40B4-BE49-F238E27FC236}">
                <a16:creationId xmlns:a16="http://schemas.microsoft.com/office/drawing/2014/main" id="{A16DA6A4-79C3-095B-CA4F-2360312011B1}"/>
              </a:ext>
            </a:extLst>
          </p:cNvPr>
          <p:cNvSpPr/>
          <p:nvPr/>
        </p:nvSpPr>
        <p:spPr>
          <a:xfrm>
            <a:off x="5010117" y="6382146"/>
            <a:ext cx="2167000" cy="253026"/>
          </a:xfrm>
          <a:prstGeom prst="roundRect">
            <a:avLst>
              <a:gd name="adj" fmla="val 50000"/>
            </a:avLst>
          </a:prstGeom>
          <a:solidFill>
            <a:srgbClr val="FFFFFF"/>
          </a:solidFill>
          <a:ln w="3175" cap="flat">
            <a:solidFill>
              <a:srgbClr val="FFFFFF"/>
            </a:solidFill>
            <a:prstDash val="solid"/>
            <a:miter/>
          </a:ln>
          <a:effectLst>
            <a:outerShdw blurRad="139700" dist="76200" algn="ctr" rotWithShape="0">
              <a:prstClr val="black">
                <a:alpha val="4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67"/>
            <a:r>
              <a:rPr lang="en-US" sz="1000" dirty="0">
                <a:solidFill>
                  <a:srgbClr val="13171F"/>
                </a:solidFill>
              </a:rPr>
              <a:t>Call script &amp; discussion guide </a:t>
            </a:r>
          </a:p>
        </p:txBody>
      </p:sp>
      <p:sp>
        <p:nvSpPr>
          <p:cNvPr id="43" name="Graphic 25">
            <a:hlinkClick r:id="rId5" action="ppaction://hlinksldjump"/>
            <a:extLst>
              <a:ext uri="{FF2B5EF4-FFF2-40B4-BE49-F238E27FC236}">
                <a16:creationId xmlns:a16="http://schemas.microsoft.com/office/drawing/2014/main" id="{A5DB71AB-F6C3-4FC2-FE02-C44B3A6A3915}"/>
              </a:ext>
            </a:extLst>
          </p:cNvPr>
          <p:cNvSpPr/>
          <p:nvPr/>
        </p:nvSpPr>
        <p:spPr>
          <a:xfrm flipH="1">
            <a:off x="7252456" y="6382146"/>
            <a:ext cx="1257336" cy="253026"/>
          </a:xfrm>
          <a:prstGeom prst="roundRect">
            <a:avLst>
              <a:gd name="adj" fmla="val 50000"/>
            </a:avLst>
          </a:prstGeom>
          <a:solidFill>
            <a:schemeClr val="tx1">
              <a:alpha val="20000"/>
            </a:schemeClr>
          </a:solidFill>
          <a:ln w="6350" cap="flat">
            <a:solidFill>
              <a:schemeClr val="tx1">
                <a:lumMod val="50000"/>
                <a:lumOff val="50000"/>
                <a:alpha val="58000"/>
              </a:schemeClr>
            </a:solidFill>
            <a:prstDash val="solid"/>
            <a:miter/>
          </a:ln>
          <a:effectLst>
            <a:outerShdw blurRad="139700" dist="762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ea typeface="+mn-ea"/>
                <a:cs typeface="Segoe UI" panose="020B0502040204020203" pitchFamily="34" charset="0"/>
              </a:rPr>
              <a:t>Wrap-up</a:t>
            </a:r>
          </a:p>
        </p:txBody>
      </p:sp>
      <p:sp>
        <p:nvSpPr>
          <p:cNvPr id="38" name="Slide Number Placeholder 4">
            <a:extLst>
              <a:ext uri="{FF2B5EF4-FFF2-40B4-BE49-F238E27FC236}">
                <a16:creationId xmlns:a16="http://schemas.microsoft.com/office/drawing/2014/main" id="{A5FFF1C3-B43C-46B4-08AD-915B6C2C9CF9}"/>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34</a:t>
            </a:fld>
            <a:endParaRPr lang="en-US" dirty="0"/>
          </a:p>
        </p:txBody>
      </p:sp>
    </p:spTree>
    <p:extLst>
      <p:ext uri="{BB962C8B-B14F-4D97-AF65-F5344CB8AC3E}">
        <p14:creationId xmlns:p14="http://schemas.microsoft.com/office/powerpoint/2010/main" val="68633544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F3F5"/>
        </a:solidFill>
        <a:effectLst/>
      </p:bgPr>
    </p:bg>
    <p:spTree>
      <p:nvGrpSpPr>
        <p:cNvPr id="1" name=""/>
        <p:cNvGrpSpPr/>
        <p:nvPr/>
      </p:nvGrpSpPr>
      <p:grpSpPr>
        <a:xfrm>
          <a:off x="0" y="0"/>
          <a:ext cx="0" cy="0"/>
          <a:chOff x="0" y="0"/>
          <a:chExt cx="0" cy="0"/>
        </a:xfrm>
      </p:grpSpPr>
      <p:sp>
        <p:nvSpPr>
          <p:cNvPr id="25" name="Title 61">
            <a:extLst>
              <a:ext uri="{FF2B5EF4-FFF2-40B4-BE49-F238E27FC236}">
                <a16:creationId xmlns:a16="http://schemas.microsoft.com/office/drawing/2014/main" id="{91B727CB-1E58-32AC-6C3F-DC24533C19F4}"/>
              </a:ext>
            </a:extLst>
          </p:cNvPr>
          <p:cNvSpPr>
            <a:spLocks noGrp="1"/>
          </p:cNvSpPr>
          <p:nvPr>
            <p:ph type="title"/>
          </p:nvPr>
        </p:nvSpPr>
        <p:spPr>
          <a:xfrm>
            <a:off x="584201" y="2598004"/>
            <a:ext cx="4553858" cy="2492990"/>
          </a:xfrm>
        </p:spPr>
        <p:txBody>
          <a:bodyPr/>
          <a:lstStyle/>
          <a:p>
            <a:r>
              <a:rPr lang="en-US" noProof="0" dirty="0"/>
              <a:t>Call wrap-up</a:t>
            </a:r>
            <a:endParaRPr lang="en-US" dirty="0"/>
          </a:p>
        </p:txBody>
      </p:sp>
      <p:sp>
        <p:nvSpPr>
          <p:cNvPr id="3" name="Title 61">
            <a:extLst>
              <a:ext uri="{FF2B5EF4-FFF2-40B4-BE49-F238E27FC236}">
                <a16:creationId xmlns:a16="http://schemas.microsoft.com/office/drawing/2014/main" id="{9F096411-C77A-DE41-1162-15592F69A617}"/>
              </a:ext>
            </a:extLst>
          </p:cNvPr>
          <p:cNvSpPr txBox="1">
            <a:spLocks/>
          </p:cNvSpPr>
          <p:nvPr/>
        </p:nvSpPr>
        <p:spPr>
          <a:xfrm>
            <a:off x="588264" y="2098554"/>
            <a:ext cx="3036344" cy="369332"/>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200" b="0" kern="1200" cap="none" spc="-50" baseline="0">
                <a:ln w="3175">
                  <a:noFill/>
                </a:ln>
                <a:solidFill>
                  <a:srgbClr val="091F2C"/>
                </a:solidFill>
                <a:effectLst/>
                <a:latin typeface="+mj-lt"/>
                <a:ea typeface="+mn-ea"/>
                <a:cs typeface="Segoe UI" pitchFamily="34" charset="0"/>
              </a:defRPr>
            </a:lvl1pPr>
          </a:lstStyle>
          <a:p>
            <a:pPr>
              <a:spcBef>
                <a:spcPts val="0"/>
              </a:spcBef>
            </a:pPr>
            <a:r>
              <a:rPr lang="en-US" sz="2400" spc="0" dirty="0">
                <a:ln>
                  <a:noFill/>
                </a:ln>
                <a:solidFill>
                  <a:srgbClr val="13171F"/>
                </a:solidFill>
                <a:cs typeface="Segoe UI Semibold" panose="020B0502040204020203" pitchFamily="34" charset="0"/>
              </a:rPr>
              <a:t>Windows Server 2025</a:t>
            </a:r>
          </a:p>
        </p:txBody>
      </p:sp>
      <p:pic>
        <p:nvPicPr>
          <p:cNvPr id="24" name="Picture 23" descr="Microsoft logo">
            <a:extLst>
              <a:ext uri="{FF2B5EF4-FFF2-40B4-BE49-F238E27FC236}">
                <a16:creationId xmlns:a16="http://schemas.microsoft.com/office/drawing/2014/main" id="{C9FBE8B6-DB5A-16CC-D991-C82D1C1BA070}"/>
              </a:ext>
            </a:extLst>
          </p:cNvPr>
          <p:cNvPicPr>
            <a:picLocks noChangeAspect="1"/>
          </p:cNvPicPr>
          <p:nvPr/>
        </p:nvPicPr>
        <p:blipFill>
          <a:blip r:embed="rId3"/>
          <a:stretch>
            <a:fillRect/>
          </a:stretch>
        </p:blipFill>
        <p:spPr>
          <a:xfrm>
            <a:off x="584200" y="588189"/>
            <a:ext cx="1373981" cy="295235"/>
          </a:xfrm>
          <a:prstGeom prst="rect">
            <a:avLst/>
          </a:prstGeom>
        </p:spPr>
      </p:pic>
      <p:sp>
        <p:nvSpPr>
          <p:cNvPr id="2" name="Slide Number Placeholder 4">
            <a:extLst>
              <a:ext uri="{FF2B5EF4-FFF2-40B4-BE49-F238E27FC236}">
                <a16:creationId xmlns:a16="http://schemas.microsoft.com/office/drawing/2014/main" id="{D7FA4B77-5221-21D6-4B2E-CAF8BF00E936}"/>
              </a:ext>
            </a:extLst>
          </p:cNvPr>
          <p:cNvSpPr txBox="1">
            <a:spLocks/>
          </p:cNvSpPr>
          <p:nvPr/>
        </p:nvSpPr>
        <p:spPr>
          <a:xfrm>
            <a:off x="11102861" y="6564313"/>
            <a:ext cx="792466" cy="123111"/>
          </a:xfrm>
          <a:prstGeom prst="rect">
            <a:avLst/>
          </a:prstGeom>
        </p:spPr>
        <p:txBody>
          <a:bodyPr vert="horz" wrap="square" lIns="0" tIns="0" rIns="0" bIns="0" rtlCol="0" anchor="ctr">
            <a:spAutoFit/>
          </a:bodyPr>
          <a:lstStyle>
            <a:defPPr>
              <a:defRPr lang="en-US"/>
            </a:defPPr>
            <a:lvl1pPr marL="0" algn="r" defTabSz="914367" rtl="0" eaLnBrk="1" latinLnBrk="0" hangingPunct="1">
              <a:defRPr sz="800"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r" defTabSz="914367" rtl="0" eaLnBrk="1" fontAlgn="auto" latinLnBrk="0" hangingPunct="1">
              <a:lnSpc>
                <a:spcPct val="100000"/>
              </a:lnSpc>
              <a:spcBef>
                <a:spcPts val="0"/>
              </a:spcBef>
              <a:spcAft>
                <a:spcPts val="0"/>
              </a:spcAft>
              <a:buClrTx/>
              <a:buSzTx/>
              <a:buFontTx/>
              <a:buNone/>
              <a:tabLst/>
              <a:defRPr/>
            </a:pPr>
            <a:fld id="{0F0F523D-4DA0-4642-AC4E-F986DBA3B540}"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35</a:t>
            </a:fld>
            <a:endParaRPr kumimoji="0" lang="en-US" sz="800" b="0" i="0" u="none" strike="noStrike" kern="1200" cap="none" spc="0" normalizeH="0" baseline="0" noProof="0" dirty="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194160682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4F44F8F-6FEF-1261-763D-E4C59849963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 y="1301750"/>
            <a:ext cx="5467151" cy="5138379"/>
          </a:xfrm>
          <a:custGeom>
            <a:avLst/>
            <a:gdLst>
              <a:gd name="connsiteX0" fmla="*/ 0 w 5467151"/>
              <a:gd name="connsiteY0" fmla="*/ 0 h 5138379"/>
              <a:gd name="connsiteX1" fmla="*/ 399599 w 5467151"/>
              <a:gd name="connsiteY1" fmla="*/ 0 h 5138379"/>
              <a:gd name="connsiteX2" fmla="*/ 584224 w 5467151"/>
              <a:gd name="connsiteY2" fmla="*/ 184639 h 5138379"/>
              <a:gd name="connsiteX3" fmla="*/ 584224 w 5467151"/>
              <a:gd name="connsiteY3" fmla="*/ 1846002 h 5138379"/>
              <a:gd name="connsiteX4" fmla="*/ 792849 w 5467151"/>
              <a:gd name="connsiteY4" fmla="*/ 2054641 h 5138379"/>
              <a:gd name="connsiteX5" fmla="*/ 5282526 w 5467151"/>
              <a:gd name="connsiteY5" fmla="*/ 2054641 h 5138379"/>
              <a:gd name="connsiteX6" fmla="*/ 5467151 w 5467151"/>
              <a:gd name="connsiteY6" fmla="*/ 2239280 h 5138379"/>
              <a:gd name="connsiteX7" fmla="*/ 5467151 w 5467151"/>
              <a:gd name="connsiteY7" fmla="*/ 4957805 h 5138379"/>
              <a:gd name="connsiteX8" fmla="*/ 5286589 w 5467151"/>
              <a:gd name="connsiteY8" fmla="*/ 5138379 h 5138379"/>
              <a:gd name="connsiteX9" fmla="*/ 0 w 5467151"/>
              <a:gd name="connsiteY9" fmla="*/ 5138379 h 5138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67151" h="5138379">
                <a:moveTo>
                  <a:pt x="0" y="0"/>
                </a:moveTo>
                <a:lnTo>
                  <a:pt x="399599" y="0"/>
                </a:lnTo>
                <a:cubicBezTo>
                  <a:pt x="501563" y="0"/>
                  <a:pt x="584224" y="82669"/>
                  <a:pt x="584224" y="184639"/>
                </a:cubicBezTo>
                <a:lnTo>
                  <a:pt x="584224" y="1846002"/>
                </a:lnTo>
                <a:cubicBezTo>
                  <a:pt x="584224" y="1961305"/>
                  <a:pt x="677680" y="2054641"/>
                  <a:pt x="792849" y="2054641"/>
                </a:cubicBezTo>
                <a:lnTo>
                  <a:pt x="5282526" y="2054641"/>
                </a:lnTo>
                <a:cubicBezTo>
                  <a:pt x="5384488" y="2054641"/>
                  <a:pt x="5467151" y="2137309"/>
                  <a:pt x="5467151" y="2239280"/>
                </a:cubicBezTo>
                <a:lnTo>
                  <a:pt x="5467151" y="4957805"/>
                </a:lnTo>
                <a:cubicBezTo>
                  <a:pt x="5467151" y="5057616"/>
                  <a:pt x="5386266" y="5138379"/>
                  <a:pt x="5286589" y="5138379"/>
                </a:cubicBezTo>
                <a:lnTo>
                  <a:pt x="0" y="5138379"/>
                </a:lnTo>
                <a:close/>
              </a:path>
            </a:pathLst>
          </a:custGeom>
        </p:spPr>
      </p:pic>
      <p:sp>
        <p:nvSpPr>
          <p:cNvPr id="14" name="Graphic 12">
            <a:extLst>
              <a:ext uri="{FF2B5EF4-FFF2-40B4-BE49-F238E27FC236}">
                <a16:creationId xmlns:a16="http://schemas.microsoft.com/office/drawing/2014/main" id="{BE09B968-3611-BEFF-6EC6-6EA5C26FE93B}"/>
              </a:ext>
              <a:ext uri="{C183D7F6-B498-43B3-948B-1728B52AA6E4}">
                <adec:decorative xmlns:adec="http://schemas.microsoft.com/office/drawing/2017/decorative" val="1"/>
              </a:ext>
            </a:extLst>
          </p:cNvPr>
          <p:cNvSpPr>
            <a:spLocks/>
          </p:cNvSpPr>
          <p:nvPr/>
        </p:nvSpPr>
        <p:spPr>
          <a:xfrm>
            <a:off x="1" y="1301750"/>
            <a:ext cx="5467149" cy="5138379"/>
          </a:xfrm>
          <a:custGeom>
            <a:avLst/>
            <a:gdLst>
              <a:gd name="connsiteX0" fmla="*/ 0 w 4101083"/>
              <a:gd name="connsiteY0" fmla="*/ 0 h 3854196"/>
              <a:gd name="connsiteX1" fmla="*/ 299752 w 4101083"/>
              <a:gd name="connsiteY1" fmla="*/ 0 h 3854196"/>
              <a:gd name="connsiteX2" fmla="*/ 438245 w 4101083"/>
              <a:gd name="connsiteY2" fmla="*/ 138494 h 3854196"/>
              <a:gd name="connsiteX3" fmla="*/ 438245 w 4101083"/>
              <a:gd name="connsiteY3" fmla="*/ 1384649 h 3854196"/>
              <a:gd name="connsiteX4" fmla="*/ 594741 w 4101083"/>
              <a:gd name="connsiteY4" fmla="*/ 1541145 h 3854196"/>
              <a:gd name="connsiteX5" fmla="*/ 3962591 w 4101083"/>
              <a:gd name="connsiteY5" fmla="*/ 1541145 h 3854196"/>
              <a:gd name="connsiteX6" fmla="*/ 4101084 w 4101083"/>
              <a:gd name="connsiteY6" fmla="*/ 1679639 h 3854196"/>
              <a:gd name="connsiteX7" fmla="*/ 4101084 w 4101083"/>
              <a:gd name="connsiteY7" fmla="*/ 3718751 h 3854196"/>
              <a:gd name="connsiteX8" fmla="*/ 3965639 w 4101083"/>
              <a:gd name="connsiteY8" fmla="*/ 3854196 h 3854196"/>
              <a:gd name="connsiteX9" fmla="*/ 0 w 4101083"/>
              <a:gd name="connsiteY9" fmla="*/ 3854196 h 3854196"/>
              <a:gd name="connsiteX10" fmla="*/ 0 w 4101083"/>
              <a:gd name="connsiteY10" fmla="*/ 0 h 3854196"/>
              <a:gd name="connsiteX11" fmla="*/ 0 w 4101083"/>
              <a:gd name="connsiteY11" fmla="*/ 0 h 385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01083" h="3854196">
                <a:moveTo>
                  <a:pt x="0" y="0"/>
                </a:moveTo>
                <a:lnTo>
                  <a:pt x="299752" y="0"/>
                </a:lnTo>
                <a:cubicBezTo>
                  <a:pt x="376238" y="0"/>
                  <a:pt x="438245" y="62008"/>
                  <a:pt x="438245" y="138494"/>
                </a:cubicBezTo>
                <a:lnTo>
                  <a:pt x="438245" y="1384649"/>
                </a:lnTo>
                <a:cubicBezTo>
                  <a:pt x="438245" y="1471136"/>
                  <a:pt x="508349" y="1541145"/>
                  <a:pt x="594741" y="1541145"/>
                </a:cubicBezTo>
                <a:lnTo>
                  <a:pt x="3962591" y="1541145"/>
                </a:lnTo>
                <a:cubicBezTo>
                  <a:pt x="4039076" y="1541145"/>
                  <a:pt x="4101084" y="1603153"/>
                  <a:pt x="4101084" y="1679639"/>
                </a:cubicBezTo>
                <a:lnTo>
                  <a:pt x="4101084" y="3718751"/>
                </a:lnTo>
                <a:cubicBezTo>
                  <a:pt x="4101084" y="3793617"/>
                  <a:pt x="4040410" y="3854196"/>
                  <a:pt x="3965639" y="3854196"/>
                </a:cubicBezTo>
                <a:lnTo>
                  <a:pt x="0" y="3854196"/>
                </a:lnTo>
                <a:lnTo>
                  <a:pt x="0" y="0"/>
                </a:lnTo>
                <a:lnTo>
                  <a:pt x="0" y="0"/>
                </a:lnTo>
                <a:close/>
              </a:path>
            </a:pathLst>
          </a:custGeom>
          <a:gradFill flip="none" rotWithShape="1">
            <a:gsLst>
              <a:gs pos="0">
                <a:srgbClr val="2A7CD0"/>
              </a:gs>
              <a:gs pos="67000">
                <a:schemeClr val="tx1">
                  <a:alpha val="70000"/>
                </a:schemeClr>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1" name="Rectangle: Rounded Corners 40">
            <a:extLst>
              <a:ext uri="{FF2B5EF4-FFF2-40B4-BE49-F238E27FC236}">
                <a16:creationId xmlns:a16="http://schemas.microsoft.com/office/drawing/2014/main" id="{B9300008-B453-38D0-EC9F-ACD639C73A6C}"/>
              </a:ext>
              <a:ext uri="{C183D7F6-B498-43B3-948B-1728B52AA6E4}">
                <adec:decorative xmlns:adec="http://schemas.microsoft.com/office/drawing/2017/decorative" val="1"/>
              </a:ext>
            </a:extLst>
          </p:cNvPr>
          <p:cNvSpPr>
            <a:spLocks/>
          </p:cNvSpPr>
          <p:nvPr/>
        </p:nvSpPr>
        <p:spPr bwMode="auto">
          <a:xfrm>
            <a:off x="5638598" y="1181145"/>
            <a:ext cx="5951784" cy="5258984"/>
          </a:xfrm>
          <a:prstGeom prst="roundRect">
            <a:avLst>
              <a:gd name="adj" fmla="val 2970"/>
            </a:avLst>
          </a:prstGeom>
          <a:solidFill>
            <a:srgbClr val="FFFFFF"/>
          </a:solidFill>
          <a:ln w="6350" cap="flat">
            <a:solidFill>
              <a:schemeClr val="bg1"/>
            </a:soli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indent="-228600" defTabSz="913607" eaLnBrk="0" fontAlgn="base" hangingPunct="0">
              <a:spcAft>
                <a:spcPts val="1000"/>
              </a:spcAft>
              <a:buSzPct val="100000"/>
              <a:buFont typeface="Arial" panose="020B0604020202020204" pitchFamily="34" charset="0"/>
              <a:buChar char="•"/>
            </a:pPr>
            <a:endParaRPr lang="en-US" sz="1400" kern="100" dirty="0">
              <a:solidFill>
                <a:srgbClr val="000000"/>
              </a:solidFill>
              <a:ea typeface="Calibri"/>
              <a:cs typeface="Segoe Sans Display" pitchFamily="2" charset="0"/>
            </a:endParaRPr>
          </a:p>
        </p:txBody>
      </p:sp>
      <p:sp>
        <p:nvSpPr>
          <p:cNvPr id="15" name="Graphic 25">
            <a:hlinkClick r:id="" action="ppaction://noaction"/>
            <a:extLst>
              <a:ext uri="{FF2B5EF4-FFF2-40B4-BE49-F238E27FC236}">
                <a16:creationId xmlns:a16="http://schemas.microsoft.com/office/drawing/2014/main" id="{272F611F-580A-CA6B-66FD-944502064BDC}"/>
              </a:ext>
              <a:ext uri="{C183D7F6-B498-43B3-948B-1728B52AA6E4}">
                <adec:decorative xmlns:adec="http://schemas.microsoft.com/office/drawing/2017/decorative" val="1"/>
              </a:ext>
            </a:extLst>
          </p:cNvPr>
          <p:cNvSpPr>
            <a:spLocks/>
          </p:cNvSpPr>
          <p:nvPr/>
        </p:nvSpPr>
        <p:spPr>
          <a:xfrm>
            <a:off x="731317" y="1181145"/>
            <a:ext cx="4735833" cy="2028743"/>
          </a:xfrm>
          <a:prstGeom prst="roundRect">
            <a:avLst>
              <a:gd name="adj" fmla="val 7591"/>
            </a:avLst>
          </a:pr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27" name="Freeform: Shape 26">
            <a:extLst>
              <a:ext uri="{FF2B5EF4-FFF2-40B4-BE49-F238E27FC236}">
                <a16:creationId xmlns:a16="http://schemas.microsoft.com/office/drawing/2014/main" id="{EDB73231-8022-C94F-50EF-0EB4979D9109}"/>
              </a:ext>
              <a:ext uri="{C183D7F6-B498-43B3-948B-1728B52AA6E4}">
                <adec:decorative xmlns:adec="http://schemas.microsoft.com/office/drawing/2017/decorative" val="1"/>
              </a:ext>
            </a:extLst>
          </p:cNvPr>
          <p:cNvSpPr/>
          <p:nvPr/>
        </p:nvSpPr>
        <p:spPr bwMode="auto">
          <a:xfrm flipH="1" flipV="1">
            <a:off x="412750" y="3070310"/>
            <a:ext cx="5054398" cy="714287"/>
          </a:xfrm>
          <a:custGeom>
            <a:avLst/>
            <a:gdLst>
              <a:gd name="connsiteX0" fmla="*/ 4935348 w 5054398"/>
              <a:gd name="connsiteY0" fmla="*/ 714287 h 714287"/>
              <a:gd name="connsiteX1" fmla="*/ 4882923 w 5054398"/>
              <a:gd name="connsiteY1" fmla="*/ 714287 h 714287"/>
              <a:gd name="connsiteX2" fmla="*/ 4882923 w 5054398"/>
              <a:gd name="connsiteY2" fmla="*/ 636846 h 714287"/>
              <a:gd name="connsiteX3" fmla="*/ 4674298 w 5054398"/>
              <a:gd name="connsiteY3" fmla="*/ 428207 h 714287"/>
              <a:gd name="connsiteX4" fmla="*/ 184622 w 5054398"/>
              <a:gd name="connsiteY4" fmla="*/ 428207 h 714287"/>
              <a:gd name="connsiteX5" fmla="*/ 14506 w 5054398"/>
              <a:gd name="connsiteY5" fmla="*/ 315436 h 714287"/>
              <a:gd name="connsiteX6" fmla="*/ 0 w 5054398"/>
              <a:gd name="connsiteY6" fmla="*/ 243585 h 714287"/>
              <a:gd name="connsiteX7" fmla="*/ 0 w 5054398"/>
              <a:gd name="connsiteY7" fmla="*/ 119050 h 714287"/>
              <a:gd name="connsiteX8" fmla="*/ 119050 w 5054398"/>
              <a:gd name="connsiteY8" fmla="*/ 0 h 714287"/>
              <a:gd name="connsiteX9" fmla="*/ 4935348 w 5054398"/>
              <a:gd name="connsiteY9" fmla="*/ 0 h 714287"/>
              <a:gd name="connsiteX10" fmla="*/ 5054398 w 5054398"/>
              <a:gd name="connsiteY10" fmla="*/ 119050 h 714287"/>
              <a:gd name="connsiteX11" fmla="*/ 5054398 w 5054398"/>
              <a:gd name="connsiteY11" fmla="*/ 595237 h 714287"/>
              <a:gd name="connsiteX12" fmla="*/ 4935348 w 5054398"/>
              <a:gd name="connsiteY12" fmla="*/ 714287 h 71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54398" h="714287">
                <a:moveTo>
                  <a:pt x="4935348" y="714287"/>
                </a:moveTo>
                <a:lnTo>
                  <a:pt x="4882923" y="714287"/>
                </a:lnTo>
                <a:lnTo>
                  <a:pt x="4882923" y="636846"/>
                </a:lnTo>
                <a:cubicBezTo>
                  <a:pt x="4882923" y="521542"/>
                  <a:pt x="4789467" y="428207"/>
                  <a:pt x="4674298" y="428207"/>
                </a:cubicBezTo>
                <a:lnTo>
                  <a:pt x="184622" y="428207"/>
                </a:lnTo>
                <a:cubicBezTo>
                  <a:pt x="108150" y="428207"/>
                  <a:pt x="42534" y="381706"/>
                  <a:pt x="14506" y="315436"/>
                </a:cubicBezTo>
                <a:lnTo>
                  <a:pt x="0" y="243585"/>
                </a:lnTo>
                <a:lnTo>
                  <a:pt x="0" y="119050"/>
                </a:lnTo>
                <a:cubicBezTo>
                  <a:pt x="0" y="53301"/>
                  <a:pt x="53301" y="0"/>
                  <a:pt x="119050" y="0"/>
                </a:cubicBezTo>
                <a:lnTo>
                  <a:pt x="4935348" y="0"/>
                </a:lnTo>
                <a:cubicBezTo>
                  <a:pt x="5001097" y="0"/>
                  <a:pt x="5054398" y="53301"/>
                  <a:pt x="5054398" y="119050"/>
                </a:cubicBezTo>
                <a:lnTo>
                  <a:pt x="5054398" y="595237"/>
                </a:lnTo>
                <a:cubicBezTo>
                  <a:pt x="5054398" y="660986"/>
                  <a:pt x="5001097" y="714287"/>
                  <a:pt x="4935348" y="714287"/>
                </a:cubicBezTo>
                <a:close/>
              </a:path>
            </a:pathLst>
          </a:custGeom>
          <a:gradFill>
            <a:gsLst>
              <a:gs pos="0">
                <a:srgbClr val="2A7CD0">
                  <a:alpha val="0"/>
                </a:srgbClr>
              </a:gs>
              <a:gs pos="67000">
                <a:schemeClr val="tx1">
                  <a:alpha val="70000"/>
                </a:schemeClr>
              </a:gs>
            </a:gsLst>
            <a:lin ang="27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1" name="Rectangle 10">
            <a:extLst>
              <a:ext uri="{FF2B5EF4-FFF2-40B4-BE49-F238E27FC236}">
                <a16:creationId xmlns:a16="http://schemas.microsoft.com/office/drawing/2014/main" id="{CB40F116-4200-F388-D4B2-722A366B32E1}"/>
              </a:ext>
              <a:ext uri="{C183D7F6-B498-43B3-948B-1728B52AA6E4}">
                <adec:decorative xmlns:adec="http://schemas.microsoft.com/office/drawing/2017/decorative" val="1"/>
              </a:ext>
            </a:extLst>
          </p:cNvPr>
          <p:cNvSpPr/>
          <p:nvPr/>
        </p:nvSpPr>
        <p:spPr bwMode="auto">
          <a:xfrm>
            <a:off x="6324652" y="1181145"/>
            <a:ext cx="1684905" cy="5247723"/>
          </a:xfrm>
          <a:prstGeom prst="rect">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cxnSp>
        <p:nvCxnSpPr>
          <p:cNvPr id="13" name="Straight Connector 12">
            <a:extLst>
              <a:ext uri="{FF2B5EF4-FFF2-40B4-BE49-F238E27FC236}">
                <a16:creationId xmlns:a16="http://schemas.microsoft.com/office/drawing/2014/main" id="{A21CBDB4-8210-6E7A-585A-D68B9D7FD5E4}"/>
              </a:ext>
              <a:ext uri="{C183D7F6-B498-43B3-948B-1728B52AA6E4}">
                <adec:decorative xmlns:adec="http://schemas.microsoft.com/office/drawing/2017/decorative" val="1"/>
              </a:ext>
            </a:extLst>
          </p:cNvPr>
          <p:cNvCxnSpPr>
            <a:cxnSpLocks/>
          </p:cNvCxnSpPr>
          <p:nvPr/>
        </p:nvCxnSpPr>
        <p:spPr>
          <a:xfrm>
            <a:off x="6324652" y="2950643"/>
            <a:ext cx="1684906" cy="0"/>
          </a:xfrm>
          <a:prstGeom prst="line">
            <a:avLst/>
          </a:prstGeom>
          <a:ln>
            <a:solidFill>
              <a:srgbClr val="FFFFFF"/>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12F16-913B-251D-DE50-EE61ACFF3047}"/>
              </a:ext>
              <a:ext uri="{C183D7F6-B498-43B3-948B-1728B52AA6E4}">
                <adec:decorative xmlns:adec="http://schemas.microsoft.com/office/drawing/2017/decorative" val="1"/>
              </a:ext>
            </a:extLst>
          </p:cNvPr>
          <p:cNvCxnSpPr>
            <a:cxnSpLocks/>
          </p:cNvCxnSpPr>
          <p:nvPr/>
        </p:nvCxnSpPr>
        <p:spPr>
          <a:xfrm>
            <a:off x="6324652" y="4024302"/>
            <a:ext cx="1684906" cy="0"/>
          </a:xfrm>
          <a:prstGeom prst="line">
            <a:avLst/>
          </a:prstGeom>
          <a:ln>
            <a:solidFill>
              <a:srgbClr val="FFFFFF"/>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FD1DC64E-1711-E447-6BB7-A7A615811D31}"/>
              </a:ext>
            </a:extLst>
          </p:cNvPr>
          <p:cNvSpPr>
            <a:spLocks noGrp="1"/>
          </p:cNvSpPr>
          <p:nvPr>
            <p:ph type="title"/>
          </p:nvPr>
        </p:nvSpPr>
        <p:spPr>
          <a:xfrm>
            <a:off x="584200" y="365125"/>
            <a:ext cx="10912475" cy="492443"/>
          </a:xfrm>
        </p:spPr>
        <p:txBody>
          <a:bodyPr/>
          <a:lstStyle/>
          <a:p>
            <a:r>
              <a:rPr lang="en-US" dirty="0"/>
              <a:t>Wrap up and call to action (CTA) </a:t>
            </a:r>
            <a:endParaRPr lang="en-GB" dirty="0"/>
          </a:p>
        </p:txBody>
      </p:sp>
      <p:sp>
        <p:nvSpPr>
          <p:cNvPr id="38" name="TextBox 37">
            <a:extLst>
              <a:ext uri="{FF2B5EF4-FFF2-40B4-BE49-F238E27FC236}">
                <a16:creationId xmlns:a16="http://schemas.microsoft.com/office/drawing/2014/main" id="{CCBF6642-E217-3D8D-A7A5-871E1822E651}"/>
              </a:ext>
            </a:extLst>
          </p:cNvPr>
          <p:cNvSpPr txBox="1">
            <a:spLocks/>
          </p:cNvSpPr>
          <p:nvPr/>
        </p:nvSpPr>
        <p:spPr>
          <a:xfrm>
            <a:off x="844174" y="1300084"/>
            <a:ext cx="4510119" cy="1770227"/>
          </a:xfrm>
          <a:prstGeom prst="roundRect">
            <a:avLst>
              <a:gd name="adj" fmla="val 4943"/>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78D4"/>
                </a:solidFill>
                <a:effectLst/>
                <a:uLnTx/>
                <a:uFillTx/>
                <a:latin typeface="+mj-lt"/>
                <a:ea typeface="+mn-ea"/>
                <a:cs typeface="Segoe UI" panose="020B0502040204020203" pitchFamily="34" charset="0"/>
              </a:rPr>
              <a:t>Talk next steps. Summarize the call and move the customer to one of three CTAs.</a:t>
            </a:r>
          </a:p>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r>
              <a:rPr kumimoji="0" lang="en-US" b="0" i="0" u="none" strike="noStrike" kern="1200" cap="none" spc="0" normalizeH="0" baseline="0" noProof="0" dirty="0">
                <a:ln>
                  <a:noFill/>
                </a:ln>
                <a:solidFill>
                  <a:srgbClr val="000000"/>
                </a:solidFill>
                <a:effectLst/>
                <a:uLnTx/>
                <a:uFillTx/>
                <a:ea typeface="+mn-ea"/>
                <a:cs typeface="Segoe UI" panose="020B0502040204020203" pitchFamily="34" charset="0"/>
              </a:rPr>
              <a:t>Recommend the right upgrade path. Help your customers navigate the various pathways to update to Windows Server 2025 and modern hardware, in view of their unique needs and existing setup.</a:t>
            </a:r>
          </a:p>
        </p:txBody>
      </p:sp>
      <p:sp>
        <p:nvSpPr>
          <p:cNvPr id="39" name="TextBox 38">
            <a:extLst>
              <a:ext uri="{FF2B5EF4-FFF2-40B4-BE49-F238E27FC236}">
                <a16:creationId xmlns:a16="http://schemas.microsoft.com/office/drawing/2014/main" id="{C128855F-8D4C-043E-DFF6-DB2215FE530B}"/>
              </a:ext>
            </a:extLst>
          </p:cNvPr>
          <p:cNvSpPr txBox="1"/>
          <p:nvPr/>
        </p:nvSpPr>
        <p:spPr>
          <a:xfrm>
            <a:off x="584200" y="3456830"/>
            <a:ext cx="429605" cy="246221"/>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j-lt"/>
                <a:ea typeface="+mn-ea"/>
                <a:cs typeface="+mn-cs"/>
              </a:rPr>
              <a:t>Say: </a:t>
            </a:r>
          </a:p>
        </p:txBody>
      </p:sp>
      <p:sp>
        <p:nvSpPr>
          <p:cNvPr id="40" name="TextBox 39">
            <a:extLst>
              <a:ext uri="{FF2B5EF4-FFF2-40B4-BE49-F238E27FC236}">
                <a16:creationId xmlns:a16="http://schemas.microsoft.com/office/drawing/2014/main" id="{0E1ED004-65DE-DB2B-8AF2-EDA3ACBEBA6E}"/>
              </a:ext>
            </a:extLst>
          </p:cNvPr>
          <p:cNvSpPr txBox="1"/>
          <p:nvPr/>
        </p:nvSpPr>
        <p:spPr>
          <a:xfrm>
            <a:off x="584200" y="3868786"/>
            <a:ext cx="4591453" cy="2231380"/>
          </a:xfrm>
          <a:prstGeom prst="rect">
            <a:avLst/>
          </a:prstGeom>
          <a:noFill/>
        </p:spPr>
        <p:txBody>
          <a:bodyPr wrap="square" lIns="0" tIns="0" rIns="0" bIns="0">
            <a:spAutoFit/>
          </a:bodyPr>
          <a:lstStyle/>
          <a:p>
            <a:pPr marL="0" marR="0" lvl="0" indent="0" algn="l" defTabSz="914400" rtl="0" eaLnBrk="1" fontAlgn="base"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ea typeface="Calibri" panose="020F0502020204030204" pitchFamily="34" charset="0"/>
                <a:cs typeface="Calibri" panose="020F0502020204030204" pitchFamily="34" charset="0"/>
              </a:rPr>
              <a:t>Thanks for speaking with me today. We talked a lot about your needs and how Windows Server 2025 and modern hardware can help move your business forward.</a:t>
            </a:r>
          </a:p>
          <a:p>
            <a:pPr marL="0" marR="0" lvl="0" indent="0" algn="l" defTabSz="914400" rtl="0" eaLnBrk="1" fontAlgn="base"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ea typeface="Calibri" panose="020F0502020204030204" pitchFamily="34" charset="0"/>
                <a:cs typeface="Calibri" panose="020F0502020204030204" pitchFamily="34" charset="0"/>
              </a:rPr>
              <a:t>Microsoft offers a range of editions and licensing options for your business, so you can get exactly the capabilities you need. Windows Server 2025 </a:t>
            </a:r>
            <a:r>
              <a:rPr lang="en-US" sz="1400" dirty="0">
                <a:solidFill>
                  <a:srgbClr val="FFFFFF"/>
                </a:solidFill>
                <a:ea typeface="Calibri" panose="020F0502020204030204" pitchFamily="34" charset="0"/>
                <a:cs typeface="Calibri" panose="020F0502020204030204" pitchFamily="34" charset="0"/>
              </a:rPr>
              <a:t>Standard edition </a:t>
            </a:r>
            <a:r>
              <a:rPr kumimoji="0" lang="en-US" sz="1400" b="0" i="0" u="none" strike="noStrike" kern="1200" cap="none" spc="0" normalizeH="0" baseline="0" noProof="0" dirty="0">
                <a:ln>
                  <a:noFill/>
                </a:ln>
                <a:solidFill>
                  <a:srgbClr val="FFFFFF"/>
                </a:solidFill>
                <a:effectLst/>
                <a:uLnTx/>
                <a:uFillTx/>
                <a:ea typeface="Calibri" panose="020F0502020204030204" pitchFamily="34" charset="0"/>
                <a:cs typeface="Calibri" panose="020F0502020204030204" pitchFamily="34" charset="0"/>
              </a:rPr>
              <a:t>is ideal for businesses with physical or minimally virtualized environments, while Windows Datacenter edition is best suited for businesses with highly virtualized datacenters and cloud environments.</a:t>
            </a:r>
          </a:p>
        </p:txBody>
      </p:sp>
      <p:sp>
        <p:nvSpPr>
          <p:cNvPr id="43" name="TextBox 42">
            <a:extLst>
              <a:ext uri="{FF2B5EF4-FFF2-40B4-BE49-F238E27FC236}">
                <a16:creationId xmlns:a16="http://schemas.microsoft.com/office/drawing/2014/main" id="{5ABA6594-B8F8-074E-8D20-8828AD8742FC}"/>
              </a:ext>
            </a:extLst>
          </p:cNvPr>
          <p:cNvSpPr txBox="1"/>
          <p:nvPr/>
        </p:nvSpPr>
        <p:spPr>
          <a:xfrm>
            <a:off x="5782853" y="1875204"/>
            <a:ext cx="343043" cy="430887"/>
          </a:xfrm>
          <a:prstGeom prst="rect">
            <a:avLst/>
          </a:prstGeom>
          <a:no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defPPr>
              <a:defRPr lang="en-US"/>
            </a:defPPr>
            <a:lvl1pPr defTabSz="932472" fontAlgn="base">
              <a:spcBef>
                <a:spcPct val="0"/>
              </a:spcBef>
              <a:spcAft>
                <a:spcPct val="0"/>
              </a:spcAft>
              <a:defRPr sz="1600">
                <a:solidFill>
                  <a:srgbClr val="FFFFFF"/>
                </a:solidFill>
                <a:latin typeface="Segoe U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300"/>
              </a:spcBef>
              <a:spcAft>
                <a:spcPts val="600"/>
              </a:spcAft>
              <a:buClrTx/>
              <a:buSzTx/>
              <a:buFontTx/>
              <a:buNone/>
              <a:tabLst/>
              <a:defRPr/>
            </a:pPr>
            <a:r>
              <a:rPr kumimoji="0" lang="en-US" sz="2800" b="0" i="0" u="none" strike="noStrike" kern="1200" cap="none" spc="0" normalizeH="0" baseline="0" noProof="0" dirty="0">
                <a:ln w="3175">
                  <a:noFill/>
                </a:ln>
                <a:solidFill>
                  <a:srgbClr val="0078D4"/>
                </a:solidFill>
                <a:effectLst/>
                <a:uLnTx/>
                <a:uFillTx/>
                <a:latin typeface="+mj-lt"/>
                <a:ea typeface="+mn-ea"/>
                <a:cs typeface="Segoe UI" pitchFamily="34" charset="0"/>
              </a:rPr>
              <a:t>01</a:t>
            </a:r>
          </a:p>
        </p:txBody>
      </p:sp>
      <p:sp>
        <p:nvSpPr>
          <p:cNvPr id="3" name="TextBox 2">
            <a:extLst>
              <a:ext uri="{FF2B5EF4-FFF2-40B4-BE49-F238E27FC236}">
                <a16:creationId xmlns:a16="http://schemas.microsoft.com/office/drawing/2014/main" id="{05FB87C3-8A12-5BE4-3BB6-0C683CDE2BFC}"/>
              </a:ext>
            </a:extLst>
          </p:cNvPr>
          <p:cNvSpPr txBox="1"/>
          <p:nvPr/>
        </p:nvSpPr>
        <p:spPr>
          <a:xfrm>
            <a:off x="6477200" y="1659760"/>
            <a:ext cx="1380047" cy="861774"/>
          </a:xfrm>
          <a:prstGeom prst="rect">
            <a:avLst/>
          </a:prstGeom>
          <a:noFill/>
        </p:spPr>
        <p:txBody>
          <a:bodyPr wrap="square" lIns="0" tIns="0" rIns="0" bIns="0" rtlCol="0">
            <a:spAutoFit/>
          </a:bodyPr>
          <a:lstStyle/>
          <a:p>
            <a:r>
              <a:rPr lang="en-US" sz="1400" b="0" kern="1200" dirty="0">
                <a:solidFill>
                  <a:srgbClr val="000000"/>
                </a:solidFill>
                <a:effectLst/>
                <a:latin typeface="+mj-lt"/>
                <a:ea typeface="Calibri" panose="020F0502020204030204" pitchFamily="34" charset="0"/>
                <a:cs typeface="Calibri" panose="020F0502020204030204" pitchFamily="34" charset="0"/>
              </a:rPr>
              <a:t>Customer wants </a:t>
            </a:r>
            <a:br>
              <a:rPr lang="en-US" sz="1400" b="0" kern="1200" dirty="0">
                <a:solidFill>
                  <a:srgbClr val="000000"/>
                </a:solidFill>
                <a:effectLst/>
                <a:latin typeface="+mj-lt"/>
                <a:ea typeface="Calibri" panose="020F0502020204030204" pitchFamily="34" charset="0"/>
                <a:cs typeface="Calibri" panose="020F0502020204030204" pitchFamily="34" charset="0"/>
              </a:rPr>
            </a:br>
            <a:r>
              <a:rPr lang="en-US" sz="1400" b="0" kern="1200" dirty="0">
                <a:solidFill>
                  <a:srgbClr val="000000"/>
                </a:solidFill>
                <a:effectLst/>
                <a:latin typeface="+mj-lt"/>
                <a:ea typeface="Calibri" panose="020F0502020204030204" pitchFamily="34" charset="0"/>
                <a:cs typeface="Calibri" panose="020F0502020204030204" pitchFamily="34" charset="0"/>
              </a:rPr>
              <a:t>to update to</a:t>
            </a:r>
            <a:br>
              <a:rPr lang="en-US" sz="1400" b="0" kern="1200" dirty="0">
                <a:solidFill>
                  <a:srgbClr val="000000"/>
                </a:solidFill>
                <a:effectLst/>
                <a:latin typeface="+mj-lt"/>
                <a:ea typeface="Calibri" panose="020F0502020204030204" pitchFamily="34" charset="0"/>
                <a:cs typeface="Calibri" panose="020F0502020204030204" pitchFamily="34" charset="0"/>
              </a:rPr>
            </a:br>
            <a:r>
              <a:rPr lang="en-US" sz="1400" b="0" kern="1200" dirty="0">
                <a:solidFill>
                  <a:srgbClr val="000000"/>
                </a:solidFill>
                <a:effectLst/>
                <a:latin typeface="+mj-lt"/>
                <a:ea typeface="Calibri" panose="020F0502020204030204" pitchFamily="34" charset="0"/>
                <a:cs typeface="Calibri" panose="020F0502020204030204" pitchFamily="34" charset="0"/>
              </a:rPr>
              <a:t>Windows Server 2025</a:t>
            </a:r>
          </a:p>
        </p:txBody>
      </p:sp>
      <p:sp>
        <p:nvSpPr>
          <p:cNvPr id="6" name="TextBox 5">
            <a:extLst>
              <a:ext uri="{FF2B5EF4-FFF2-40B4-BE49-F238E27FC236}">
                <a16:creationId xmlns:a16="http://schemas.microsoft.com/office/drawing/2014/main" id="{CB13E6BF-CA81-E583-BB12-9D28D7F5F616}"/>
              </a:ext>
            </a:extLst>
          </p:cNvPr>
          <p:cNvSpPr txBox="1"/>
          <p:nvPr/>
        </p:nvSpPr>
        <p:spPr>
          <a:xfrm>
            <a:off x="8154050" y="1444316"/>
            <a:ext cx="3291840" cy="1292662"/>
          </a:xfrm>
          <a:prstGeom prst="rect">
            <a:avLst/>
          </a:prstGeom>
          <a:noFill/>
        </p:spPr>
        <p:txBody>
          <a:bodyPr wrap="square" lIns="0" tIns="0" rIns="0" bIns="0" rtlCol="0">
            <a:spAutoFit/>
          </a:bodyPr>
          <a:lstStyle/>
          <a:p>
            <a:pPr marL="0" marR="0" indent="0">
              <a:spcBef>
                <a:spcPts val="0"/>
              </a:spcBef>
              <a:spcAft>
                <a:spcPts val="0"/>
              </a:spcAft>
              <a:buFont typeface="+mj-lt"/>
              <a:buNone/>
            </a:pPr>
            <a:r>
              <a:rPr lang="en-US" sz="1400" b="0" kern="1200" dirty="0">
                <a:solidFill>
                  <a:srgbClr val="000000"/>
                </a:solidFill>
                <a:latin typeface="+mn-lt"/>
                <a:ea typeface="Calibri" panose="020F0502020204030204" pitchFamily="34" charset="0"/>
                <a:cs typeface="Calibri" panose="020F0502020204030204" pitchFamily="34" charset="0"/>
              </a:rPr>
              <a:t>Great choice! We’re happy to help you move your business forward with Windows Server 2025. Let’s look at the range of editions and licensing options, so you can get exactly the capabilities your business needs.</a:t>
            </a:r>
          </a:p>
        </p:txBody>
      </p:sp>
      <p:sp>
        <p:nvSpPr>
          <p:cNvPr id="44" name="TextBox 43">
            <a:extLst>
              <a:ext uri="{FF2B5EF4-FFF2-40B4-BE49-F238E27FC236}">
                <a16:creationId xmlns:a16="http://schemas.microsoft.com/office/drawing/2014/main" id="{7B9FC3BD-4626-2D28-8FF0-C0F2F2079A74}"/>
              </a:ext>
            </a:extLst>
          </p:cNvPr>
          <p:cNvSpPr txBox="1"/>
          <p:nvPr/>
        </p:nvSpPr>
        <p:spPr>
          <a:xfrm>
            <a:off x="5782853" y="3272030"/>
            <a:ext cx="397545" cy="430887"/>
          </a:xfrm>
          <a:prstGeom prst="rect">
            <a:avLst/>
          </a:prstGeom>
          <a:no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defPPr>
              <a:defRPr lang="en-US"/>
            </a:defPPr>
            <a:lvl1pPr defTabSz="932472" fontAlgn="base">
              <a:spcBef>
                <a:spcPct val="0"/>
              </a:spcBef>
              <a:spcAft>
                <a:spcPct val="0"/>
              </a:spcAft>
              <a:defRPr sz="1600">
                <a:solidFill>
                  <a:srgbClr val="FFFFFF"/>
                </a:solidFill>
                <a:latin typeface="Segoe U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300"/>
              </a:spcBef>
              <a:spcAft>
                <a:spcPts val="600"/>
              </a:spcAft>
              <a:buClrTx/>
              <a:buSzTx/>
              <a:buFontTx/>
              <a:buNone/>
              <a:tabLst/>
              <a:defRPr/>
            </a:pPr>
            <a:r>
              <a:rPr kumimoji="0" lang="en-US" sz="2800" b="0" i="0" u="none" strike="noStrike" kern="1200" cap="none" spc="0" normalizeH="0" baseline="0" noProof="0" dirty="0">
                <a:ln w="3175">
                  <a:noFill/>
                </a:ln>
                <a:solidFill>
                  <a:srgbClr val="0078D4"/>
                </a:solidFill>
                <a:effectLst/>
                <a:uLnTx/>
                <a:uFillTx/>
                <a:latin typeface="+mj-lt"/>
                <a:ea typeface="+mn-ea"/>
                <a:cs typeface="Segoe UI" pitchFamily="34" charset="0"/>
              </a:rPr>
              <a:t>02</a:t>
            </a:r>
          </a:p>
        </p:txBody>
      </p:sp>
      <p:sp>
        <p:nvSpPr>
          <p:cNvPr id="4" name="TextBox 3">
            <a:extLst>
              <a:ext uri="{FF2B5EF4-FFF2-40B4-BE49-F238E27FC236}">
                <a16:creationId xmlns:a16="http://schemas.microsoft.com/office/drawing/2014/main" id="{87C52687-10D4-CB7D-4374-2C3B8714CA12}"/>
              </a:ext>
            </a:extLst>
          </p:cNvPr>
          <p:cNvSpPr txBox="1"/>
          <p:nvPr/>
        </p:nvSpPr>
        <p:spPr>
          <a:xfrm>
            <a:off x="6477202" y="3056586"/>
            <a:ext cx="1380046" cy="861774"/>
          </a:xfrm>
          <a:prstGeom prst="rect">
            <a:avLst/>
          </a:prstGeom>
          <a:noFill/>
        </p:spPr>
        <p:txBody>
          <a:bodyPr wrap="square" lIns="0" tIns="0" rIns="0" bIns="0" rtlCol="0">
            <a:spAutoFit/>
          </a:bodyPr>
          <a:lstStyle/>
          <a:p>
            <a:r>
              <a:rPr lang="en-US" sz="1400" b="0" kern="1200" dirty="0">
                <a:solidFill>
                  <a:srgbClr val="000000"/>
                </a:solidFill>
                <a:effectLst/>
                <a:latin typeface="+mj-lt"/>
                <a:ea typeface="Calibri" panose="020F0502020204030204" pitchFamily="34" charset="0"/>
                <a:cs typeface="Calibri" panose="020F0502020204030204" pitchFamily="34" charset="0"/>
              </a:rPr>
              <a:t>Customer wants to upgrade to </a:t>
            </a:r>
          </a:p>
          <a:p>
            <a:r>
              <a:rPr lang="en-US" sz="1400" b="0" kern="1200" dirty="0">
                <a:solidFill>
                  <a:srgbClr val="000000"/>
                </a:solidFill>
                <a:effectLst/>
                <a:latin typeface="+mj-lt"/>
                <a:ea typeface="Calibri" panose="020F0502020204030204" pitchFamily="34" charset="0"/>
                <a:cs typeface="Calibri" panose="020F0502020204030204" pitchFamily="34" charset="0"/>
              </a:rPr>
              <a:t>modern hardware</a:t>
            </a:r>
          </a:p>
        </p:txBody>
      </p:sp>
      <p:sp>
        <p:nvSpPr>
          <p:cNvPr id="7" name="TextBox 6">
            <a:extLst>
              <a:ext uri="{FF2B5EF4-FFF2-40B4-BE49-F238E27FC236}">
                <a16:creationId xmlns:a16="http://schemas.microsoft.com/office/drawing/2014/main" id="{C379EB4D-C3E3-BF1F-DBE0-092ED4F8723E}"/>
              </a:ext>
            </a:extLst>
          </p:cNvPr>
          <p:cNvSpPr txBox="1"/>
          <p:nvPr/>
        </p:nvSpPr>
        <p:spPr>
          <a:xfrm>
            <a:off x="8154050" y="3164307"/>
            <a:ext cx="3291840" cy="646331"/>
          </a:xfrm>
          <a:prstGeom prst="rect">
            <a:avLst/>
          </a:prstGeom>
          <a:noFill/>
        </p:spPr>
        <p:txBody>
          <a:bodyPr wrap="square" lIns="0" tIns="0" rIns="0" bIns="0" rtlCol="0">
            <a:spAutoFit/>
          </a:bodyPr>
          <a:lstStyle/>
          <a:p>
            <a:pPr marL="0" marR="0" indent="0">
              <a:spcBef>
                <a:spcPts val="0"/>
              </a:spcBef>
              <a:spcAft>
                <a:spcPts val="0"/>
              </a:spcAft>
              <a:buFont typeface="+mj-lt"/>
              <a:buNone/>
            </a:pPr>
            <a:r>
              <a:rPr lang="en-US" sz="1400" b="0" kern="1200" dirty="0">
                <a:solidFill>
                  <a:srgbClr val="000000"/>
                </a:solidFill>
                <a:latin typeface="+mn-lt"/>
                <a:ea typeface="Calibri" panose="020F0502020204030204" pitchFamily="34" charset="0"/>
                <a:cs typeface="Calibri" panose="020F0502020204030204" pitchFamily="34" charset="0"/>
              </a:rPr>
              <a:t>Excellent! Let’s set up a time to look at the hardware options that best fit your business needs.</a:t>
            </a:r>
          </a:p>
        </p:txBody>
      </p:sp>
      <p:sp>
        <p:nvSpPr>
          <p:cNvPr id="45" name="TextBox 44">
            <a:extLst>
              <a:ext uri="{FF2B5EF4-FFF2-40B4-BE49-F238E27FC236}">
                <a16:creationId xmlns:a16="http://schemas.microsoft.com/office/drawing/2014/main" id="{E08BE9ED-1248-61EA-FC4C-51BFC65CC740}"/>
              </a:ext>
            </a:extLst>
          </p:cNvPr>
          <p:cNvSpPr txBox="1"/>
          <p:nvPr/>
        </p:nvSpPr>
        <p:spPr>
          <a:xfrm>
            <a:off x="5782853" y="4992020"/>
            <a:ext cx="397545" cy="430887"/>
          </a:xfrm>
          <a:prstGeom prst="rect">
            <a:avLst/>
          </a:prstGeom>
          <a:no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defPPr>
              <a:defRPr lang="en-US"/>
            </a:defPPr>
            <a:lvl1pPr defTabSz="932472" fontAlgn="base">
              <a:spcBef>
                <a:spcPct val="0"/>
              </a:spcBef>
              <a:spcAft>
                <a:spcPct val="0"/>
              </a:spcAft>
              <a:defRPr sz="1600">
                <a:solidFill>
                  <a:srgbClr val="FFFFFF"/>
                </a:solidFill>
                <a:latin typeface="Segoe U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367" rtl="0" eaLnBrk="1" fontAlgn="auto" latinLnBrk="0" hangingPunct="1">
              <a:lnSpc>
                <a:spcPct val="100000"/>
              </a:lnSpc>
              <a:spcBef>
                <a:spcPts val="300"/>
              </a:spcBef>
              <a:spcAft>
                <a:spcPts val="600"/>
              </a:spcAft>
              <a:buClrTx/>
              <a:buSzTx/>
              <a:buFontTx/>
              <a:buNone/>
              <a:tabLst/>
              <a:defRPr/>
            </a:pPr>
            <a:r>
              <a:rPr kumimoji="0" lang="en-US" sz="2800" b="0" i="0" u="none" strike="noStrike" kern="1200" cap="none" spc="0" normalizeH="0" baseline="0" noProof="0" dirty="0">
                <a:ln w="3175">
                  <a:noFill/>
                </a:ln>
                <a:solidFill>
                  <a:srgbClr val="0078D4"/>
                </a:solidFill>
                <a:effectLst/>
                <a:uLnTx/>
                <a:uFillTx/>
                <a:latin typeface="+mj-lt"/>
                <a:ea typeface="+mn-ea"/>
                <a:cs typeface="Segoe UI" pitchFamily="34" charset="0"/>
              </a:rPr>
              <a:t>03</a:t>
            </a:r>
          </a:p>
        </p:txBody>
      </p:sp>
      <p:sp>
        <p:nvSpPr>
          <p:cNvPr id="5" name="TextBox 4">
            <a:extLst>
              <a:ext uri="{FF2B5EF4-FFF2-40B4-BE49-F238E27FC236}">
                <a16:creationId xmlns:a16="http://schemas.microsoft.com/office/drawing/2014/main" id="{126FF6AD-4648-3379-73AF-8955819A6EA1}"/>
              </a:ext>
            </a:extLst>
          </p:cNvPr>
          <p:cNvSpPr txBox="1"/>
          <p:nvPr/>
        </p:nvSpPr>
        <p:spPr>
          <a:xfrm>
            <a:off x="6477201" y="4884298"/>
            <a:ext cx="1380046" cy="646331"/>
          </a:xfrm>
          <a:prstGeom prst="rect">
            <a:avLst/>
          </a:prstGeom>
          <a:noFill/>
        </p:spPr>
        <p:txBody>
          <a:bodyPr wrap="square" lIns="0" tIns="0" rIns="0" bIns="0" rtlCol="0">
            <a:spAutoFit/>
          </a:bodyPr>
          <a:lstStyle/>
          <a:p>
            <a:r>
              <a:rPr lang="en-US" sz="1400" b="0" kern="1200" dirty="0">
                <a:solidFill>
                  <a:srgbClr val="000000"/>
                </a:solidFill>
                <a:effectLst/>
                <a:latin typeface="+mj-lt"/>
                <a:ea typeface="Calibri" panose="020F0502020204030204" pitchFamily="34" charset="0"/>
                <a:cs typeface="Calibri" panose="020F0502020204030204" pitchFamily="34" charset="0"/>
              </a:rPr>
              <a:t>Customer wants to learn more or see a demo</a:t>
            </a:r>
          </a:p>
        </p:txBody>
      </p:sp>
      <p:sp>
        <p:nvSpPr>
          <p:cNvPr id="9" name="TextBox 8">
            <a:extLst>
              <a:ext uri="{FF2B5EF4-FFF2-40B4-BE49-F238E27FC236}">
                <a16:creationId xmlns:a16="http://schemas.microsoft.com/office/drawing/2014/main" id="{3EF68ABE-C063-98E9-C106-1D39F4B6B077}"/>
              </a:ext>
            </a:extLst>
          </p:cNvPr>
          <p:cNvSpPr txBox="1"/>
          <p:nvPr/>
        </p:nvSpPr>
        <p:spPr>
          <a:xfrm>
            <a:off x="8154050" y="4237967"/>
            <a:ext cx="3291840" cy="1938992"/>
          </a:xfrm>
          <a:prstGeom prst="rect">
            <a:avLst/>
          </a:prstGeom>
          <a:noFill/>
        </p:spPr>
        <p:txBody>
          <a:bodyPr wrap="square" lIns="0" tIns="0" rIns="0" bIns="0" rtlCol="0">
            <a:spAutoFit/>
          </a:bodyPr>
          <a:lstStyle/>
          <a:p>
            <a:pPr marL="0" marR="0" indent="0">
              <a:spcBef>
                <a:spcPts val="0"/>
              </a:spcBef>
              <a:spcAft>
                <a:spcPts val="0"/>
              </a:spcAft>
              <a:buFont typeface="+mj-lt"/>
              <a:buNone/>
            </a:pPr>
            <a:r>
              <a:rPr lang="en-US" sz="1400" b="0" kern="1200" dirty="0">
                <a:solidFill>
                  <a:srgbClr val="000000"/>
                </a:solidFill>
                <a:latin typeface="+mn-lt"/>
                <a:ea typeface="Calibri" panose="020F0502020204030204" pitchFamily="34" charset="0"/>
                <a:cs typeface="Calibri" panose="020F0502020204030204" pitchFamily="34" charset="0"/>
              </a:rPr>
              <a:t>Great! I’d be happy to show you demos of powerful Windows Server 2025 tools and how they can modernize your operations and strengthen security.</a:t>
            </a:r>
            <a:r>
              <a:rPr lang="en-US" sz="1400" dirty="0">
                <a:solidFill>
                  <a:srgbClr val="000000"/>
                </a:solidFill>
                <a:ea typeface="Calibri" panose="020F0502020204030204" pitchFamily="34" charset="0"/>
                <a:cs typeface="Calibri" panose="020F0502020204030204" pitchFamily="34" charset="0"/>
              </a:rPr>
              <a:t> </a:t>
            </a:r>
            <a:r>
              <a:rPr lang="en-US" sz="1400" b="0" kern="1200" dirty="0">
                <a:solidFill>
                  <a:srgbClr val="000000"/>
                </a:solidFill>
                <a:latin typeface="+mn-lt"/>
                <a:ea typeface="Calibri" panose="020F0502020204030204" pitchFamily="34" charset="0"/>
                <a:cs typeface="Calibri" panose="020F0502020204030204" pitchFamily="34" charset="0"/>
              </a:rPr>
              <a:t>What day and time works best for you? Someone from our team will contact you to walk through a demo and show specific ways Windows Server 2025 can bring value to your organization.</a:t>
            </a:r>
          </a:p>
        </p:txBody>
      </p:sp>
      <p:sp>
        <p:nvSpPr>
          <p:cNvPr id="8" name="Slide Number Placeholder 4">
            <a:extLst>
              <a:ext uri="{FF2B5EF4-FFF2-40B4-BE49-F238E27FC236}">
                <a16:creationId xmlns:a16="http://schemas.microsoft.com/office/drawing/2014/main" id="{FF11B4CA-EBF2-38F3-A076-7F833E7DEC73}"/>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36</a:t>
            </a:fld>
            <a:endParaRPr lang="en-US" dirty="0"/>
          </a:p>
        </p:txBody>
      </p:sp>
    </p:spTree>
    <p:extLst>
      <p:ext uri="{BB962C8B-B14F-4D97-AF65-F5344CB8AC3E}">
        <p14:creationId xmlns:p14="http://schemas.microsoft.com/office/powerpoint/2010/main" val="356712551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5E60F9D6-3408-F111-2377-E4DC2F7941B1}"/>
              </a:ext>
              <a:ext uri="{C183D7F6-B498-43B3-948B-1728B52AA6E4}">
                <adec:decorative xmlns:adec="http://schemas.microsoft.com/office/drawing/2017/decorative" val="1"/>
              </a:ext>
            </a:extLst>
          </p:cNvPr>
          <p:cNvSpPr txBox="1"/>
          <p:nvPr/>
        </p:nvSpPr>
        <p:spPr>
          <a:xfrm rot="16200000">
            <a:off x="4014791" y="-1816104"/>
            <a:ext cx="4340224" cy="10845806"/>
          </a:xfrm>
          <a:custGeom>
            <a:avLst/>
            <a:gdLst>
              <a:gd name="connsiteX0" fmla="*/ 4340224 w 4340224"/>
              <a:gd name="connsiteY0" fmla="*/ 198261 h 10845806"/>
              <a:gd name="connsiteX1" fmla="*/ 4340224 w 4340224"/>
              <a:gd name="connsiteY1" fmla="*/ 10647544 h 10845806"/>
              <a:gd name="connsiteX2" fmla="*/ 4141963 w 4340224"/>
              <a:gd name="connsiteY2" fmla="*/ 10845806 h 10845806"/>
              <a:gd name="connsiteX3" fmla="*/ 198261 w 4340224"/>
              <a:gd name="connsiteY3" fmla="*/ 10845806 h 10845806"/>
              <a:gd name="connsiteX4" fmla="*/ 0 w 4340224"/>
              <a:gd name="connsiteY4" fmla="*/ 10647544 h 10845806"/>
              <a:gd name="connsiteX5" fmla="*/ 0 w 4340224"/>
              <a:gd name="connsiteY5" fmla="*/ 198261 h 10845806"/>
              <a:gd name="connsiteX6" fmla="*/ 198261 w 4340224"/>
              <a:gd name="connsiteY6" fmla="*/ 0 h 10845806"/>
              <a:gd name="connsiteX7" fmla="*/ 2087097 w 4340224"/>
              <a:gd name="connsiteY7" fmla="*/ 0 h 10845806"/>
              <a:gd name="connsiteX8" fmla="*/ 2087097 w 4340224"/>
              <a:gd name="connsiteY8" fmla="*/ 37863 h 10845806"/>
              <a:gd name="connsiteX9" fmla="*/ 2171465 w 4340224"/>
              <a:gd name="connsiteY9" fmla="*/ 122231 h 10845806"/>
              <a:gd name="connsiteX10" fmla="*/ 2171465 w 4340224"/>
              <a:gd name="connsiteY10" fmla="*/ 122232 h 10845806"/>
              <a:gd name="connsiteX11" fmla="*/ 2255833 w 4340224"/>
              <a:gd name="connsiteY11" fmla="*/ 37864 h 10845806"/>
              <a:gd name="connsiteX12" fmla="*/ 2255833 w 4340224"/>
              <a:gd name="connsiteY12" fmla="*/ 0 h 10845806"/>
              <a:gd name="connsiteX13" fmla="*/ 4141963 w 4340224"/>
              <a:gd name="connsiteY13" fmla="*/ 0 h 10845806"/>
              <a:gd name="connsiteX14" fmla="*/ 4340224 w 4340224"/>
              <a:gd name="connsiteY14" fmla="*/ 198261 h 1084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40224" h="10845806">
                <a:moveTo>
                  <a:pt x="4340224" y="198261"/>
                </a:moveTo>
                <a:lnTo>
                  <a:pt x="4340224" y="10647544"/>
                </a:lnTo>
                <a:cubicBezTo>
                  <a:pt x="4340224" y="10757042"/>
                  <a:pt x="4251460" y="10845806"/>
                  <a:pt x="4141963" y="10845806"/>
                </a:cubicBezTo>
                <a:lnTo>
                  <a:pt x="198261" y="10845806"/>
                </a:lnTo>
                <a:cubicBezTo>
                  <a:pt x="88764" y="10845806"/>
                  <a:pt x="0" y="10757042"/>
                  <a:pt x="0" y="10647544"/>
                </a:cubicBezTo>
                <a:lnTo>
                  <a:pt x="0" y="198261"/>
                </a:lnTo>
                <a:cubicBezTo>
                  <a:pt x="0" y="88764"/>
                  <a:pt x="88764" y="0"/>
                  <a:pt x="198261" y="0"/>
                </a:cubicBezTo>
                <a:lnTo>
                  <a:pt x="2087097" y="0"/>
                </a:lnTo>
                <a:lnTo>
                  <a:pt x="2087097" y="37863"/>
                </a:lnTo>
                <a:cubicBezTo>
                  <a:pt x="2087097" y="84458"/>
                  <a:pt x="2124870" y="122231"/>
                  <a:pt x="2171465" y="122231"/>
                </a:cubicBezTo>
                <a:lnTo>
                  <a:pt x="2171465" y="122232"/>
                </a:lnTo>
                <a:cubicBezTo>
                  <a:pt x="2218060" y="122232"/>
                  <a:pt x="2255833" y="84459"/>
                  <a:pt x="2255833" y="37864"/>
                </a:cubicBezTo>
                <a:lnTo>
                  <a:pt x="2255833" y="0"/>
                </a:lnTo>
                <a:lnTo>
                  <a:pt x="4141963" y="0"/>
                </a:lnTo>
                <a:cubicBezTo>
                  <a:pt x="4251460" y="0"/>
                  <a:pt x="4340224" y="88764"/>
                  <a:pt x="4340224" y="198261"/>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defPPr>
              <a:defRPr lang="en-US"/>
            </a:defPPr>
            <a:lvl1pPr marL="57150" defTabSz="914367">
              <a:spcBef>
                <a:spcPts val="300"/>
              </a:spcBef>
              <a:spcAft>
                <a:spcPts val="600"/>
              </a:spcAft>
              <a:defRPr sz="1600" kern="0">
                <a:solidFill>
                  <a:srgbClr val="0078D4"/>
                </a:solidFill>
                <a:latin typeface="Segoe UI Semibold"/>
                <a:cs typeface="Segoe UI" panose="020B0502040204020203"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dirty="0"/>
          </a:p>
        </p:txBody>
      </p:sp>
      <p:sp>
        <p:nvSpPr>
          <p:cNvPr id="19" name="TextBox 18">
            <a:extLst>
              <a:ext uri="{FF2B5EF4-FFF2-40B4-BE49-F238E27FC236}">
                <a16:creationId xmlns:a16="http://schemas.microsoft.com/office/drawing/2014/main" id="{842A8010-73AB-4A5C-9B2A-7261B32FEC65}"/>
              </a:ext>
              <a:ext uri="{C183D7F6-B498-43B3-948B-1728B52AA6E4}">
                <adec:decorative xmlns:adec="http://schemas.microsoft.com/office/drawing/2017/decorative" val="1"/>
              </a:ext>
            </a:extLst>
          </p:cNvPr>
          <p:cNvSpPr txBox="1"/>
          <p:nvPr/>
        </p:nvSpPr>
        <p:spPr>
          <a:xfrm rot="16200000">
            <a:off x="4891092" y="-3015125"/>
            <a:ext cx="2232014" cy="10845803"/>
          </a:xfrm>
          <a:prstGeom prst="roundRect">
            <a:avLst>
              <a:gd name="adj" fmla="val 7900"/>
            </a:avLst>
          </a:prstGeom>
          <a:solidFill>
            <a:srgbClr val="FFFFFF"/>
          </a:solidFill>
          <a:ln>
            <a:noFill/>
            <a:headEnd type="none" w="med" len="med"/>
            <a:tailEnd type="none" w="med" len="med"/>
          </a:ln>
          <a:effectLst>
            <a:outerShdw blurRad="444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0" i="0" u="none" strike="noStrike" cap="none" spc="0" normalizeH="0" baseline="0">
                <a:ln>
                  <a:noFill/>
                </a:ln>
                <a:solidFill>
                  <a:srgbClr val="FFFFFF"/>
                </a:solidFill>
                <a:effectLst/>
                <a:uLnTx/>
                <a:uFillTx/>
                <a:latin typeface="Segoe UI"/>
                <a:ea typeface="Segoe UI" pitchFamily="34"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dirty="0"/>
          </a:p>
        </p:txBody>
      </p:sp>
      <p:sp>
        <p:nvSpPr>
          <p:cNvPr id="4" name="TextBox 3">
            <a:extLst>
              <a:ext uri="{FF2B5EF4-FFF2-40B4-BE49-F238E27FC236}">
                <a16:creationId xmlns:a16="http://schemas.microsoft.com/office/drawing/2014/main" id="{92C20A6E-4B77-DC92-1E24-F6A33939DEB1}"/>
              </a:ext>
              <a:ext uri="{C183D7F6-B498-43B3-948B-1728B52AA6E4}">
                <adec:decorative xmlns:adec="http://schemas.microsoft.com/office/drawing/2017/decorative" val="1"/>
              </a:ext>
            </a:extLst>
          </p:cNvPr>
          <p:cNvSpPr txBox="1"/>
          <p:nvPr/>
        </p:nvSpPr>
        <p:spPr>
          <a:xfrm>
            <a:off x="762000" y="1478630"/>
            <a:ext cx="3303588" cy="1858292"/>
          </a:xfrm>
          <a:prstGeom prst="roundRect">
            <a:avLst>
              <a:gd name="adj" fmla="val 62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800" b="0" i="0" u="none" strike="noStrike" cap="none" spc="0" normalizeH="0" baseline="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dirty="0"/>
          </a:p>
        </p:txBody>
      </p:sp>
      <p:sp>
        <p:nvSpPr>
          <p:cNvPr id="21" name="TextBox 20">
            <a:extLst>
              <a:ext uri="{FF2B5EF4-FFF2-40B4-BE49-F238E27FC236}">
                <a16:creationId xmlns:a16="http://schemas.microsoft.com/office/drawing/2014/main" id="{9824237F-17A4-DE4C-3647-8A5C9D7D3CFE}"/>
              </a:ext>
              <a:ext uri="{C183D7F6-B498-43B3-948B-1728B52AA6E4}">
                <adec:decorative xmlns:adec="http://schemas.microsoft.com/office/drawing/2017/decorative" val="1"/>
              </a:ext>
            </a:extLst>
          </p:cNvPr>
          <p:cNvSpPr txBox="1"/>
          <p:nvPr/>
        </p:nvSpPr>
        <p:spPr>
          <a:xfrm rot="16200000">
            <a:off x="4891092" y="-617080"/>
            <a:ext cx="2232014" cy="10845803"/>
          </a:xfrm>
          <a:prstGeom prst="roundRect">
            <a:avLst>
              <a:gd name="adj" fmla="val 7900"/>
            </a:avLst>
          </a:prstGeom>
          <a:solidFill>
            <a:srgbClr val="FFFFFF"/>
          </a:solidFill>
          <a:ln>
            <a:noFill/>
            <a:headEnd type="none" w="med" len="med"/>
            <a:tailEnd type="none" w="med" len="med"/>
          </a:ln>
          <a:effectLst>
            <a:outerShdw blurRad="444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0" i="0" u="none" strike="noStrike" cap="none" spc="0" normalizeH="0" baseline="0">
                <a:ln>
                  <a:noFill/>
                </a:ln>
                <a:solidFill>
                  <a:srgbClr val="FFFFFF"/>
                </a:solidFill>
                <a:effectLst/>
                <a:uLnTx/>
                <a:uFillTx/>
                <a:latin typeface="Segoe UI"/>
                <a:ea typeface="Segoe UI" pitchFamily="34"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dirty="0"/>
          </a:p>
        </p:txBody>
      </p:sp>
      <p:sp>
        <p:nvSpPr>
          <p:cNvPr id="6" name="TextBox 5">
            <a:extLst>
              <a:ext uri="{FF2B5EF4-FFF2-40B4-BE49-F238E27FC236}">
                <a16:creationId xmlns:a16="http://schemas.microsoft.com/office/drawing/2014/main" id="{143EE858-B169-58E1-F831-E4611418D64C}"/>
              </a:ext>
              <a:ext uri="{C183D7F6-B498-43B3-948B-1728B52AA6E4}">
                <adec:decorative xmlns:adec="http://schemas.microsoft.com/office/drawing/2017/decorative" val="1"/>
              </a:ext>
            </a:extLst>
          </p:cNvPr>
          <p:cNvSpPr txBox="1"/>
          <p:nvPr/>
        </p:nvSpPr>
        <p:spPr>
          <a:xfrm>
            <a:off x="762000" y="3876675"/>
            <a:ext cx="3303588" cy="1858292"/>
          </a:xfrm>
          <a:prstGeom prst="roundRect">
            <a:avLst>
              <a:gd name="adj" fmla="val 6200"/>
            </a:avLst>
          </a:pr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800" b="0" i="0" u="none" strike="noStrike" cap="none" spc="0" normalizeH="0" baseline="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US" dirty="0"/>
          </a:p>
        </p:txBody>
      </p:sp>
      <p:cxnSp>
        <p:nvCxnSpPr>
          <p:cNvPr id="29" name="Straight Connector 28">
            <a:extLst>
              <a:ext uri="{FF2B5EF4-FFF2-40B4-BE49-F238E27FC236}">
                <a16:creationId xmlns:a16="http://schemas.microsoft.com/office/drawing/2014/main" id="{1DE6C3DC-A598-3F7D-E96F-F652A156CFCE}"/>
              </a:ext>
              <a:ext uri="{C183D7F6-B498-43B3-948B-1728B52AA6E4}">
                <adec:decorative xmlns:adec="http://schemas.microsoft.com/office/drawing/2017/decorative" val="1"/>
              </a:ext>
            </a:extLst>
          </p:cNvPr>
          <p:cNvCxnSpPr>
            <a:cxnSpLocks/>
          </p:cNvCxnSpPr>
          <p:nvPr/>
        </p:nvCxnSpPr>
        <p:spPr>
          <a:xfrm>
            <a:off x="1766968" y="2006933"/>
            <a:ext cx="0" cy="801687"/>
          </a:xfrm>
          <a:prstGeom prst="line">
            <a:avLst/>
          </a:prstGeom>
          <a:ln w="2857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FA62F4B-D449-C243-53FB-7BA50143C3DB}"/>
              </a:ext>
              <a:ext uri="{C183D7F6-B498-43B3-948B-1728B52AA6E4}">
                <adec:decorative xmlns:adec="http://schemas.microsoft.com/office/drawing/2017/decorative" val="1"/>
              </a:ext>
            </a:extLst>
          </p:cNvPr>
          <p:cNvCxnSpPr>
            <a:cxnSpLocks/>
          </p:cNvCxnSpPr>
          <p:nvPr/>
        </p:nvCxnSpPr>
        <p:spPr>
          <a:xfrm>
            <a:off x="1766968" y="4404978"/>
            <a:ext cx="0" cy="801687"/>
          </a:xfrm>
          <a:prstGeom prst="line">
            <a:avLst/>
          </a:prstGeom>
          <a:ln w="2857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0" name="Title 29">
            <a:extLst>
              <a:ext uri="{FF2B5EF4-FFF2-40B4-BE49-F238E27FC236}">
                <a16:creationId xmlns:a16="http://schemas.microsoft.com/office/drawing/2014/main" id="{571CC620-2D50-DCA1-6E3A-37494AB068B3}"/>
              </a:ext>
            </a:extLst>
          </p:cNvPr>
          <p:cNvSpPr>
            <a:spLocks noGrp="1"/>
          </p:cNvSpPr>
          <p:nvPr>
            <p:ph type="title"/>
          </p:nvPr>
        </p:nvSpPr>
        <p:spPr>
          <a:xfrm>
            <a:off x="584200" y="365125"/>
            <a:ext cx="10912475" cy="492443"/>
          </a:xfrm>
        </p:spPr>
        <p:txBody>
          <a:bodyPr/>
          <a:lstStyle/>
          <a:p>
            <a:r>
              <a:rPr lang="en-US" dirty="0"/>
              <a:t>Wrap up and CTA, cont.</a:t>
            </a:r>
            <a:endParaRPr lang="en-GB" dirty="0"/>
          </a:p>
        </p:txBody>
      </p:sp>
      <p:sp>
        <p:nvSpPr>
          <p:cNvPr id="49" name="Graphic 86" descr="Icon of a person with a phone">
            <a:extLst>
              <a:ext uri="{FF2B5EF4-FFF2-40B4-BE49-F238E27FC236}">
                <a16:creationId xmlns:a16="http://schemas.microsoft.com/office/drawing/2014/main" id="{6F341BB5-14E1-046B-B38D-2CB136D17457}"/>
              </a:ext>
            </a:extLst>
          </p:cNvPr>
          <p:cNvSpPr/>
          <p:nvPr/>
        </p:nvSpPr>
        <p:spPr>
          <a:xfrm>
            <a:off x="1058226" y="2202881"/>
            <a:ext cx="368846" cy="409792"/>
          </a:xfrm>
          <a:custGeom>
            <a:avLst/>
            <a:gdLst>
              <a:gd name="connsiteX0" fmla="*/ 28575 w 228575"/>
              <a:gd name="connsiteY0" fmla="*/ 152337 h 253949"/>
              <a:gd name="connsiteX1" fmla="*/ 168123 w 228575"/>
              <a:gd name="connsiteY1" fmla="*/ 152337 h 253949"/>
              <a:gd name="connsiteX2" fmla="*/ 172949 w 228575"/>
              <a:gd name="connsiteY2" fmla="*/ 158356 h 253949"/>
              <a:gd name="connsiteX3" fmla="*/ 182093 w 228575"/>
              <a:gd name="connsiteY3" fmla="*/ 167018 h 253949"/>
              <a:gd name="connsiteX4" fmla="*/ 176746 w 228575"/>
              <a:gd name="connsiteY4" fmla="*/ 179743 h 253949"/>
              <a:gd name="connsiteX5" fmla="*/ 168021 w 228575"/>
              <a:gd name="connsiteY5" fmla="*/ 191097 h 253949"/>
              <a:gd name="connsiteX6" fmla="*/ 157937 w 228575"/>
              <a:gd name="connsiteY6" fmla="*/ 187731 h 253949"/>
              <a:gd name="connsiteX7" fmla="*/ 126098 w 228575"/>
              <a:gd name="connsiteY7" fmla="*/ 198730 h 253949"/>
              <a:gd name="connsiteX8" fmla="*/ 116929 w 228575"/>
              <a:gd name="connsiteY8" fmla="*/ 212192 h 253949"/>
              <a:gd name="connsiteX9" fmla="*/ 120358 w 228575"/>
              <a:gd name="connsiteY9" fmla="*/ 249974 h 253949"/>
              <a:gd name="connsiteX10" fmla="*/ 123241 w 228575"/>
              <a:gd name="connsiteY10" fmla="*/ 252870 h 253949"/>
              <a:gd name="connsiteX11" fmla="*/ 101549 w 228575"/>
              <a:gd name="connsiteY11" fmla="*/ 253949 h 253949"/>
              <a:gd name="connsiteX12" fmla="*/ 16574 w 228575"/>
              <a:gd name="connsiteY12" fmla="*/ 228549 h 253949"/>
              <a:gd name="connsiteX13" fmla="*/ 0 w 228575"/>
              <a:gd name="connsiteY13" fmla="*/ 192430 h 253949"/>
              <a:gd name="connsiteX14" fmla="*/ 0 w 228575"/>
              <a:gd name="connsiteY14" fmla="*/ 180912 h 253949"/>
              <a:gd name="connsiteX15" fmla="*/ 28575 w 228575"/>
              <a:gd name="connsiteY15" fmla="*/ 152337 h 253949"/>
              <a:gd name="connsiteX16" fmla="*/ 177889 w 228575"/>
              <a:gd name="connsiteY16" fmla="*/ 130048 h 253949"/>
              <a:gd name="connsiteX17" fmla="*/ 184277 w 228575"/>
              <a:gd name="connsiteY17" fmla="*/ 114973 h 253949"/>
              <a:gd name="connsiteX18" fmla="*/ 201498 w 228575"/>
              <a:gd name="connsiteY18" fmla="*/ 105524 h 253949"/>
              <a:gd name="connsiteX19" fmla="*/ 202997 w 228575"/>
              <a:gd name="connsiteY19" fmla="*/ 105918 h 253949"/>
              <a:gd name="connsiteX20" fmla="*/ 210998 w 228575"/>
              <a:gd name="connsiteY20" fmla="*/ 108483 h 253949"/>
              <a:gd name="connsiteX21" fmla="*/ 226987 w 228575"/>
              <a:gd name="connsiteY21" fmla="*/ 126352 h 253949"/>
              <a:gd name="connsiteX22" fmla="*/ 210198 w 228575"/>
              <a:gd name="connsiteY22" fmla="*/ 200457 h 253949"/>
              <a:gd name="connsiteX23" fmla="*/ 158128 w 228575"/>
              <a:gd name="connsiteY23" fmla="*/ 252908 h 253949"/>
              <a:gd name="connsiteX24" fmla="*/ 137008 w 228575"/>
              <a:gd name="connsiteY24" fmla="*/ 248552 h 253949"/>
              <a:gd name="connsiteX25" fmla="*/ 135433 w 228575"/>
              <a:gd name="connsiteY25" fmla="*/ 247117 h 253949"/>
              <a:gd name="connsiteX26" fmla="*/ 129362 w 228575"/>
              <a:gd name="connsiteY26" fmla="*/ 241021 h 253949"/>
              <a:gd name="connsiteX27" fmla="*/ 126543 w 228575"/>
              <a:gd name="connsiteY27" fmla="*/ 220815 h 253949"/>
              <a:gd name="connsiteX28" fmla="*/ 127432 w 228575"/>
              <a:gd name="connsiteY28" fmla="*/ 219342 h 253949"/>
              <a:gd name="connsiteX29" fmla="*/ 136601 w 228575"/>
              <a:gd name="connsiteY29" fmla="*/ 205880 h 253949"/>
              <a:gd name="connsiteX30" fmla="*/ 152311 w 228575"/>
              <a:gd name="connsiteY30" fmla="*/ 199339 h 253949"/>
              <a:gd name="connsiteX31" fmla="*/ 153924 w 228575"/>
              <a:gd name="connsiteY31" fmla="*/ 199784 h 253949"/>
              <a:gd name="connsiteX32" fmla="*/ 170840 w 228575"/>
              <a:gd name="connsiteY32" fmla="*/ 205423 h 253949"/>
              <a:gd name="connsiteX33" fmla="*/ 187731 w 228575"/>
              <a:gd name="connsiteY33" fmla="*/ 186119 h 253949"/>
              <a:gd name="connsiteX34" fmla="*/ 195301 w 228575"/>
              <a:gd name="connsiteY34" fmla="*/ 165926 h 253949"/>
              <a:gd name="connsiteX35" fmla="*/ 195783 w 228575"/>
              <a:gd name="connsiteY35" fmla="*/ 162509 h 253949"/>
              <a:gd name="connsiteX36" fmla="*/ 181699 w 228575"/>
              <a:gd name="connsiteY36" fmla="*/ 149136 h 253949"/>
              <a:gd name="connsiteX37" fmla="*/ 177279 w 228575"/>
              <a:gd name="connsiteY37" fmla="*/ 131712 h 253949"/>
              <a:gd name="connsiteX38" fmla="*/ 177889 w 228575"/>
              <a:gd name="connsiteY38" fmla="*/ 130048 h 253949"/>
              <a:gd name="connsiteX39" fmla="*/ 184277 w 228575"/>
              <a:gd name="connsiteY39" fmla="*/ 114973 h 253949"/>
              <a:gd name="connsiteX40" fmla="*/ 177889 w 228575"/>
              <a:gd name="connsiteY40" fmla="*/ 130048 h 253949"/>
              <a:gd name="connsiteX41" fmla="*/ 101549 w 228575"/>
              <a:gd name="connsiteY41" fmla="*/ 0 h 253949"/>
              <a:gd name="connsiteX42" fmla="*/ 165049 w 228575"/>
              <a:gd name="connsiteY42" fmla="*/ 63500 h 253949"/>
              <a:gd name="connsiteX43" fmla="*/ 101549 w 228575"/>
              <a:gd name="connsiteY43" fmla="*/ 127000 h 253949"/>
              <a:gd name="connsiteX44" fmla="*/ 38049 w 228575"/>
              <a:gd name="connsiteY44" fmla="*/ 63500 h 253949"/>
              <a:gd name="connsiteX45" fmla="*/ 101549 w 228575"/>
              <a:gd name="connsiteY45" fmla="*/ 0 h 25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28575" h="253949">
                <a:moveTo>
                  <a:pt x="28575" y="152337"/>
                </a:moveTo>
                <a:lnTo>
                  <a:pt x="168123" y="152337"/>
                </a:lnTo>
                <a:cubicBezTo>
                  <a:pt x="169443" y="154521"/>
                  <a:pt x="171056" y="156553"/>
                  <a:pt x="172949" y="158356"/>
                </a:cubicBezTo>
                <a:lnTo>
                  <a:pt x="182093" y="167018"/>
                </a:lnTo>
                <a:cubicBezTo>
                  <a:pt x="180904" y="171486"/>
                  <a:pt x="179104" y="175767"/>
                  <a:pt x="176746" y="179743"/>
                </a:cubicBezTo>
                <a:cubicBezTo>
                  <a:pt x="174357" y="183900"/>
                  <a:pt x="171423" y="187719"/>
                  <a:pt x="168021" y="191097"/>
                </a:cubicBezTo>
                <a:lnTo>
                  <a:pt x="157937" y="187731"/>
                </a:lnTo>
                <a:cubicBezTo>
                  <a:pt x="146059" y="183824"/>
                  <a:pt x="133033" y="188323"/>
                  <a:pt x="126098" y="198730"/>
                </a:cubicBezTo>
                <a:lnTo>
                  <a:pt x="116929" y="212192"/>
                </a:lnTo>
                <a:cubicBezTo>
                  <a:pt x="108942" y="223999"/>
                  <a:pt x="110376" y="239798"/>
                  <a:pt x="120358" y="249974"/>
                </a:cubicBezTo>
                <a:lnTo>
                  <a:pt x="123241" y="252870"/>
                </a:lnTo>
                <a:cubicBezTo>
                  <a:pt x="116370" y="253594"/>
                  <a:pt x="109144" y="253949"/>
                  <a:pt x="101549" y="253949"/>
                </a:cubicBezTo>
                <a:cubicBezTo>
                  <a:pt x="64846" y="253949"/>
                  <a:pt x="36424" y="245605"/>
                  <a:pt x="16574" y="228549"/>
                </a:cubicBezTo>
                <a:cubicBezTo>
                  <a:pt x="6050" y="219499"/>
                  <a:pt x="-3" y="206310"/>
                  <a:pt x="0" y="192430"/>
                </a:cubicBezTo>
                <a:lnTo>
                  <a:pt x="0" y="180912"/>
                </a:lnTo>
                <a:cubicBezTo>
                  <a:pt x="0" y="165130"/>
                  <a:pt x="12793" y="152337"/>
                  <a:pt x="28575" y="152337"/>
                </a:cubicBezTo>
                <a:close/>
                <a:moveTo>
                  <a:pt x="177889" y="130048"/>
                </a:moveTo>
                <a:lnTo>
                  <a:pt x="184277" y="114973"/>
                </a:lnTo>
                <a:cubicBezTo>
                  <a:pt x="187274" y="107899"/>
                  <a:pt x="194450" y="104051"/>
                  <a:pt x="201498" y="105524"/>
                </a:cubicBezTo>
                <a:lnTo>
                  <a:pt x="202997" y="105918"/>
                </a:lnTo>
                <a:lnTo>
                  <a:pt x="210998" y="108483"/>
                </a:lnTo>
                <a:cubicBezTo>
                  <a:pt x="218948" y="111023"/>
                  <a:pt x="225019" y="117818"/>
                  <a:pt x="226987" y="126352"/>
                </a:cubicBezTo>
                <a:cubicBezTo>
                  <a:pt x="231648" y="146647"/>
                  <a:pt x="226047" y="171348"/>
                  <a:pt x="210198" y="200457"/>
                </a:cubicBezTo>
                <a:cubicBezTo>
                  <a:pt x="194361" y="229540"/>
                  <a:pt x="177000" y="247015"/>
                  <a:pt x="158128" y="252908"/>
                </a:cubicBezTo>
                <a:cubicBezTo>
                  <a:pt x="150806" y="255172"/>
                  <a:pt x="142836" y="253529"/>
                  <a:pt x="137008" y="248552"/>
                </a:cubicBezTo>
                <a:lnTo>
                  <a:pt x="135433" y="247117"/>
                </a:lnTo>
                <a:lnTo>
                  <a:pt x="129362" y="241021"/>
                </a:lnTo>
                <a:cubicBezTo>
                  <a:pt x="124120" y="235619"/>
                  <a:pt x="122979" y="227446"/>
                  <a:pt x="126543" y="220815"/>
                </a:cubicBezTo>
                <a:lnTo>
                  <a:pt x="127432" y="219342"/>
                </a:lnTo>
                <a:lnTo>
                  <a:pt x="136601" y="205880"/>
                </a:lnTo>
                <a:cubicBezTo>
                  <a:pt x="140208" y="200584"/>
                  <a:pt x="146380" y="198069"/>
                  <a:pt x="152311" y="199339"/>
                </a:cubicBezTo>
                <a:lnTo>
                  <a:pt x="153924" y="199784"/>
                </a:lnTo>
                <a:lnTo>
                  <a:pt x="170840" y="205423"/>
                </a:lnTo>
                <a:cubicBezTo>
                  <a:pt x="177706" y="200182"/>
                  <a:pt x="183449" y="193619"/>
                  <a:pt x="187731" y="186119"/>
                </a:cubicBezTo>
                <a:cubicBezTo>
                  <a:pt x="191435" y="179890"/>
                  <a:pt x="193998" y="173053"/>
                  <a:pt x="195301" y="165926"/>
                </a:cubicBezTo>
                <a:lnTo>
                  <a:pt x="195783" y="162509"/>
                </a:lnTo>
                <a:lnTo>
                  <a:pt x="181699" y="149136"/>
                </a:lnTo>
                <a:cubicBezTo>
                  <a:pt x="177066" y="144621"/>
                  <a:pt x="175358" y="137889"/>
                  <a:pt x="177279" y="131712"/>
                </a:cubicBezTo>
                <a:lnTo>
                  <a:pt x="177889" y="130048"/>
                </a:lnTo>
                <a:lnTo>
                  <a:pt x="184277" y="114973"/>
                </a:lnTo>
                <a:lnTo>
                  <a:pt x="177889" y="130048"/>
                </a:lnTo>
                <a:close/>
                <a:moveTo>
                  <a:pt x="101549" y="0"/>
                </a:moveTo>
                <a:cubicBezTo>
                  <a:pt x="136619" y="0"/>
                  <a:pt x="165049" y="28430"/>
                  <a:pt x="165049" y="63500"/>
                </a:cubicBezTo>
                <a:cubicBezTo>
                  <a:pt x="165049" y="98570"/>
                  <a:pt x="136619" y="127000"/>
                  <a:pt x="101549" y="127000"/>
                </a:cubicBezTo>
                <a:cubicBezTo>
                  <a:pt x="66479" y="127000"/>
                  <a:pt x="38049" y="98570"/>
                  <a:pt x="38049" y="63500"/>
                </a:cubicBezTo>
                <a:cubicBezTo>
                  <a:pt x="38049" y="28430"/>
                  <a:pt x="66479" y="0"/>
                  <a:pt x="101549" y="0"/>
                </a:cubicBezTo>
                <a:close/>
              </a:path>
            </a:pathLst>
          </a:custGeom>
          <a:solidFill>
            <a:schemeClr val="bg1"/>
          </a:soli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rgbClr val="FFF8F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6" name="Content Placeholder 2">
            <a:extLst>
              <a:ext uri="{FF2B5EF4-FFF2-40B4-BE49-F238E27FC236}">
                <a16:creationId xmlns:a16="http://schemas.microsoft.com/office/drawing/2014/main" id="{91A2F369-02C5-D12E-DA6E-F4B18B032A1A}"/>
              </a:ext>
            </a:extLst>
          </p:cNvPr>
          <p:cNvSpPr txBox="1">
            <a:spLocks/>
          </p:cNvSpPr>
          <p:nvPr/>
        </p:nvSpPr>
        <p:spPr>
          <a:xfrm>
            <a:off x="2090738" y="2130777"/>
            <a:ext cx="1667120" cy="553998"/>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a:lnSpc>
                <a:spcPct val="90000"/>
              </a:lnSpc>
              <a:spcBef>
                <a:spcPts val="600"/>
              </a:spcBef>
              <a:buSzTx/>
              <a:buNone/>
              <a:defRPr/>
            </a:pPr>
            <a:r>
              <a:rPr kumimoji="0" lang="en-IN" sz="2000" b="0" i="0" u="none" strike="noStrike" kern="1200" cap="none" spc="0" normalizeH="0" baseline="0" noProof="0" dirty="0">
                <a:ln>
                  <a:noFill/>
                </a:ln>
                <a:solidFill>
                  <a:srgbClr val="FFFFFF"/>
                </a:solidFill>
                <a:effectLst/>
                <a:uLnTx/>
                <a:uFillTx/>
                <a:latin typeface="+mj-lt"/>
                <a:ea typeface="+mn-ea"/>
                <a:cs typeface="Segoe UI" panose="020B0502040204020203" pitchFamily="34" charset="0"/>
              </a:rPr>
              <a:t>Schedule the next call</a:t>
            </a:r>
            <a:endParaRPr kumimoji="0" lang="en-US" sz="2000" b="0" i="0" u="none" strike="noStrike" kern="1200" cap="none" spc="0" normalizeH="0" baseline="0" noProof="0" dirty="0">
              <a:ln>
                <a:noFill/>
              </a:ln>
              <a:solidFill>
                <a:srgbClr val="FFFFFF"/>
              </a:solidFill>
              <a:effectLst/>
              <a:uLnTx/>
              <a:uFillTx/>
              <a:latin typeface="+mj-lt"/>
              <a:ea typeface="+mn-ea"/>
              <a:cs typeface="Segoe UI" panose="020B0502040204020203" pitchFamily="34" charset="0"/>
            </a:endParaRPr>
          </a:p>
        </p:txBody>
      </p:sp>
      <p:sp>
        <p:nvSpPr>
          <p:cNvPr id="27" name="Content Placeholder 2">
            <a:extLst>
              <a:ext uri="{FF2B5EF4-FFF2-40B4-BE49-F238E27FC236}">
                <a16:creationId xmlns:a16="http://schemas.microsoft.com/office/drawing/2014/main" id="{ACDDB427-56CB-AE99-E2A3-98A422D4C9AA}"/>
              </a:ext>
            </a:extLst>
          </p:cNvPr>
          <p:cNvSpPr txBox="1">
            <a:spLocks/>
          </p:cNvSpPr>
          <p:nvPr/>
        </p:nvSpPr>
        <p:spPr>
          <a:xfrm>
            <a:off x="4356099" y="2100000"/>
            <a:ext cx="6768861" cy="1058836"/>
          </a:xfrm>
          <a:prstGeom prst="rect">
            <a:avLst/>
          </a:prstGeom>
        </p:spPr>
        <p:txBody>
          <a:bodyPr vert="horz" wrap="square" lIns="0" tIns="0" rIns="0" bIns="0" rtlCol="0">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Bef>
                <a:spcPts val="600"/>
              </a:spcBef>
              <a:buSzTx/>
              <a:buNone/>
              <a:defRPr/>
            </a:pPr>
            <a:r>
              <a:rPr lang="en-US" sz="2000" dirty="0">
                <a:solidFill>
                  <a:srgbClr val="000000"/>
                </a:solidFill>
              </a:rPr>
              <a:t>Schedule another appointment with the customer to act on their preference. If handing off to a technical sales rep, be sure to provide the details they need to complete the sale. </a:t>
            </a:r>
          </a:p>
        </p:txBody>
      </p:sp>
      <p:sp>
        <p:nvSpPr>
          <p:cNvPr id="35" name="Graphic 4" descr="Icon of a checkmark inside a circle">
            <a:extLst>
              <a:ext uri="{FF2B5EF4-FFF2-40B4-BE49-F238E27FC236}">
                <a16:creationId xmlns:a16="http://schemas.microsoft.com/office/drawing/2014/main" id="{18F2F330-043A-B9AB-8119-0BDA00B1CA09}"/>
              </a:ext>
            </a:extLst>
          </p:cNvPr>
          <p:cNvSpPr/>
          <p:nvPr/>
        </p:nvSpPr>
        <p:spPr>
          <a:xfrm>
            <a:off x="1058226" y="4585514"/>
            <a:ext cx="440614" cy="440614"/>
          </a:xfrm>
          <a:custGeom>
            <a:avLst/>
            <a:gdLst>
              <a:gd name="connsiteX0" fmla="*/ 95250 w 190500"/>
              <a:gd name="connsiteY0" fmla="*/ 0 h 190500"/>
              <a:gd name="connsiteX1" fmla="*/ 190500 w 190500"/>
              <a:gd name="connsiteY1" fmla="*/ 95250 h 190500"/>
              <a:gd name="connsiteX2" fmla="*/ 95250 w 190500"/>
              <a:gd name="connsiteY2" fmla="*/ 190500 h 190500"/>
              <a:gd name="connsiteX3" fmla="*/ 0 w 190500"/>
              <a:gd name="connsiteY3" fmla="*/ 95250 h 190500"/>
              <a:gd name="connsiteX4" fmla="*/ 95250 w 190500"/>
              <a:gd name="connsiteY4" fmla="*/ 0 h 190500"/>
              <a:gd name="connsiteX5" fmla="*/ 125921 w 190500"/>
              <a:gd name="connsiteY5" fmla="*/ 66389 h 190500"/>
              <a:gd name="connsiteX6" fmla="*/ 83344 w 190500"/>
              <a:gd name="connsiteY6" fmla="*/ 108966 h 190500"/>
              <a:gd name="connsiteX7" fmla="*/ 64579 w 190500"/>
              <a:gd name="connsiteY7" fmla="*/ 90202 h 190500"/>
              <a:gd name="connsiteX8" fmla="*/ 54483 w 190500"/>
              <a:gd name="connsiteY8" fmla="*/ 90558 h 190500"/>
              <a:gd name="connsiteX9" fmla="*/ 54483 w 190500"/>
              <a:gd name="connsiteY9" fmla="*/ 100298 h 190500"/>
              <a:gd name="connsiteX10" fmla="*/ 78296 w 190500"/>
              <a:gd name="connsiteY10" fmla="*/ 124111 h 190500"/>
              <a:gd name="connsiteX11" fmla="*/ 88392 w 190500"/>
              <a:gd name="connsiteY11" fmla="*/ 124111 h 190500"/>
              <a:gd name="connsiteX12" fmla="*/ 136017 w 190500"/>
              <a:gd name="connsiteY12" fmla="*/ 76486 h 190500"/>
              <a:gd name="connsiteX13" fmla="*/ 136373 w 190500"/>
              <a:gd name="connsiteY13" fmla="*/ 66389 h 190500"/>
              <a:gd name="connsiteX14" fmla="*/ 126277 w 190500"/>
              <a:gd name="connsiteY14" fmla="*/ 66033 h 190500"/>
              <a:gd name="connsiteX15" fmla="*/ 125921 w 190500"/>
              <a:gd name="connsiteY15" fmla="*/ 66389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0500" h="190500">
                <a:moveTo>
                  <a:pt x="95250" y="0"/>
                </a:moveTo>
                <a:cubicBezTo>
                  <a:pt x="147857" y="0"/>
                  <a:pt x="190500" y="42643"/>
                  <a:pt x="190500" y="95250"/>
                </a:cubicBezTo>
                <a:cubicBezTo>
                  <a:pt x="190500" y="147857"/>
                  <a:pt x="147857" y="190500"/>
                  <a:pt x="95250" y="190500"/>
                </a:cubicBezTo>
                <a:cubicBezTo>
                  <a:pt x="42643" y="190500"/>
                  <a:pt x="0" y="147857"/>
                  <a:pt x="0" y="95250"/>
                </a:cubicBezTo>
                <a:cubicBezTo>
                  <a:pt x="0" y="42643"/>
                  <a:pt x="42643" y="0"/>
                  <a:pt x="95250" y="0"/>
                </a:cubicBezTo>
                <a:close/>
                <a:moveTo>
                  <a:pt x="125921" y="66389"/>
                </a:moveTo>
                <a:lnTo>
                  <a:pt x="83344" y="108966"/>
                </a:lnTo>
                <a:lnTo>
                  <a:pt x="64579" y="90202"/>
                </a:lnTo>
                <a:cubicBezTo>
                  <a:pt x="61693" y="87512"/>
                  <a:pt x="57173" y="87672"/>
                  <a:pt x="54483" y="90558"/>
                </a:cubicBezTo>
                <a:cubicBezTo>
                  <a:pt x="51927" y="93301"/>
                  <a:pt x="51927" y="97555"/>
                  <a:pt x="54483" y="100298"/>
                </a:cubicBezTo>
                <a:lnTo>
                  <a:pt x="78296" y="124111"/>
                </a:lnTo>
                <a:cubicBezTo>
                  <a:pt x="81084" y="126897"/>
                  <a:pt x="85603" y="126897"/>
                  <a:pt x="88392" y="124111"/>
                </a:cubicBezTo>
                <a:lnTo>
                  <a:pt x="136017" y="76486"/>
                </a:lnTo>
                <a:cubicBezTo>
                  <a:pt x="138903" y="73796"/>
                  <a:pt x="139063" y="69276"/>
                  <a:pt x="136373" y="66389"/>
                </a:cubicBezTo>
                <a:cubicBezTo>
                  <a:pt x="133683" y="63503"/>
                  <a:pt x="129164" y="63343"/>
                  <a:pt x="126277" y="66033"/>
                </a:cubicBezTo>
                <a:cubicBezTo>
                  <a:pt x="126154" y="66147"/>
                  <a:pt x="126035" y="66266"/>
                  <a:pt x="125921" y="66389"/>
                </a:cubicBezTo>
                <a:close/>
              </a:path>
            </a:pathLst>
          </a:custGeom>
          <a:solidFill>
            <a:schemeClr val="bg1"/>
          </a:soli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rgbClr val="FFF8F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Content Placeholder 2">
            <a:extLst>
              <a:ext uri="{FF2B5EF4-FFF2-40B4-BE49-F238E27FC236}">
                <a16:creationId xmlns:a16="http://schemas.microsoft.com/office/drawing/2014/main" id="{38C00457-443B-E000-72AA-6126FAF73214}"/>
              </a:ext>
            </a:extLst>
          </p:cNvPr>
          <p:cNvSpPr txBox="1">
            <a:spLocks/>
          </p:cNvSpPr>
          <p:nvPr/>
        </p:nvSpPr>
        <p:spPr>
          <a:xfrm>
            <a:off x="2090738" y="4498045"/>
            <a:ext cx="1667120" cy="615553"/>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0"/>
              </a:spcAft>
              <a:buClrTx/>
              <a:buSzTx/>
              <a:buFont typeface="Wingdings" panose="05000000000000000000" pitchFamily="2" charset="2"/>
              <a:buNone/>
              <a:tabLst/>
              <a:defRPr sz="2400" b="1" spc="0" baseline="0">
                <a:solidFill>
                  <a:schemeClr val="accent1"/>
                </a:solidFill>
                <a:cs typeface="Segoe UI" panose="020B0502040204020203" pitchFamily="34" charset="0"/>
              </a:defRPr>
            </a:lvl1pPr>
            <a:lvl2pPr marL="457200" marR="0" indent="-228600" defTabSz="932742" fontAlgn="auto">
              <a:lnSpc>
                <a:spcPct val="100000"/>
              </a:lnSpc>
              <a:spcBef>
                <a:spcPct val="20000"/>
              </a:spcBef>
              <a:spcAft>
                <a:spcPts val="0"/>
              </a:spcAft>
              <a:buClrTx/>
              <a:buSzPct val="90000"/>
              <a:buFont typeface="Wingdings" panose="05000000000000000000" pitchFamily="2" charset="2"/>
              <a:buChar char=""/>
              <a:tabLst/>
              <a:defRPr sz="20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r>
              <a:rPr lang="en-US" sz="2000" b="0" dirty="0">
                <a:solidFill>
                  <a:srgbClr val="FFFFFF"/>
                </a:solidFill>
                <a:latin typeface="+mj-lt"/>
              </a:rPr>
              <a:t>Confirm the details</a:t>
            </a:r>
          </a:p>
        </p:txBody>
      </p:sp>
      <p:sp>
        <p:nvSpPr>
          <p:cNvPr id="28" name="Content Placeholder 2">
            <a:extLst>
              <a:ext uri="{FF2B5EF4-FFF2-40B4-BE49-F238E27FC236}">
                <a16:creationId xmlns:a16="http://schemas.microsoft.com/office/drawing/2014/main" id="{07AB0028-418F-5415-AA34-D60098891CB7}"/>
              </a:ext>
            </a:extLst>
          </p:cNvPr>
          <p:cNvSpPr txBox="1">
            <a:spLocks/>
          </p:cNvSpPr>
          <p:nvPr/>
        </p:nvSpPr>
        <p:spPr>
          <a:xfrm>
            <a:off x="4356099" y="4180392"/>
            <a:ext cx="6768861" cy="1250859"/>
          </a:xfrm>
          <a:prstGeom prst="rect">
            <a:avLst/>
          </a:prstGeom>
        </p:spPr>
        <p:txBody>
          <a:bodyPr vert="horz" wrap="square" lIns="0" tIns="0" rIns="0" bIns="0" rtlCol="0">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Bef>
                <a:spcPts val="600"/>
              </a:spcBef>
              <a:buSzTx/>
              <a:buNone/>
              <a:defRPr/>
            </a:pPr>
            <a:r>
              <a:rPr lang="en-US" sz="2000" dirty="0">
                <a:solidFill>
                  <a:srgbClr val="000000"/>
                </a:solidFill>
              </a:rPr>
              <a:t>Ensure all lead form information—including timelines, decision makers involved (if any), budget allocation, contact details, and product interest—is complete. Enter these details into your CRM solution or lead management system.</a:t>
            </a:r>
          </a:p>
        </p:txBody>
      </p:sp>
      <p:sp>
        <p:nvSpPr>
          <p:cNvPr id="41" name="Slide Number Placeholder 4">
            <a:extLst>
              <a:ext uri="{FF2B5EF4-FFF2-40B4-BE49-F238E27FC236}">
                <a16:creationId xmlns:a16="http://schemas.microsoft.com/office/drawing/2014/main" id="{A99E982E-CBB5-FA0E-2362-5813FF6D3538}"/>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37</a:t>
            </a:fld>
            <a:endParaRPr lang="en-US" dirty="0"/>
          </a:p>
        </p:txBody>
      </p:sp>
    </p:spTree>
    <p:extLst>
      <p:ext uri="{BB962C8B-B14F-4D97-AF65-F5344CB8AC3E}">
        <p14:creationId xmlns:p14="http://schemas.microsoft.com/office/powerpoint/2010/main" val="369275480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6BD68AC7-05C5-862F-A25A-065E23A66576}"/>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4200" y="1436689"/>
            <a:ext cx="11025188" cy="4832348"/>
          </a:xfrm>
          <a:custGeom>
            <a:avLst/>
            <a:gdLst>
              <a:gd name="connsiteX0" fmla="*/ 176175 w 11025188"/>
              <a:gd name="connsiteY0" fmla="*/ 0 h 4832348"/>
              <a:gd name="connsiteX1" fmla="*/ 1879600 w 11025188"/>
              <a:gd name="connsiteY1" fmla="*/ 0 h 4832348"/>
              <a:gd name="connsiteX2" fmla="*/ 2228366 w 11025188"/>
              <a:gd name="connsiteY2" fmla="*/ 0 h 4832348"/>
              <a:gd name="connsiteX3" fmla="*/ 2739023 w 11025188"/>
              <a:gd name="connsiteY3" fmla="*/ 0 h 4832348"/>
              <a:gd name="connsiteX4" fmla="*/ 2887181 w 11025188"/>
              <a:gd name="connsiteY4" fmla="*/ 148204 h 4832348"/>
              <a:gd name="connsiteX5" fmla="*/ 2887181 w 11025188"/>
              <a:gd name="connsiteY5" fmla="*/ 392351 h 4832348"/>
              <a:gd name="connsiteX6" fmla="*/ 3152605 w 11025188"/>
              <a:gd name="connsiteY6" fmla="*/ 657858 h 4832348"/>
              <a:gd name="connsiteX7" fmla="*/ 3450713 w 11025188"/>
              <a:gd name="connsiteY7" fmla="*/ 657858 h 4832348"/>
              <a:gd name="connsiteX8" fmla="*/ 3585606 w 11025188"/>
              <a:gd name="connsiteY8" fmla="*/ 657858 h 4832348"/>
              <a:gd name="connsiteX9" fmla="*/ 3771900 w 11025188"/>
              <a:gd name="connsiteY9" fmla="*/ 844209 h 4832348"/>
              <a:gd name="connsiteX10" fmla="*/ 3771900 w 11025188"/>
              <a:gd name="connsiteY10" fmla="*/ 1139242 h 4832348"/>
              <a:gd name="connsiteX11" fmla="*/ 3771900 w 11025188"/>
              <a:gd name="connsiteY11" fmla="*/ 1230264 h 4832348"/>
              <a:gd name="connsiteX12" fmla="*/ 3771900 w 11025188"/>
              <a:gd name="connsiteY12" fmla="*/ 2879098 h 4832348"/>
              <a:gd name="connsiteX13" fmla="*/ 10815761 w 11025188"/>
              <a:gd name="connsiteY13" fmla="*/ 2879098 h 4832348"/>
              <a:gd name="connsiteX14" fmla="*/ 11025188 w 11025188"/>
              <a:gd name="connsiteY14" fmla="*/ 3088525 h 4832348"/>
              <a:gd name="connsiteX15" fmla="*/ 11025188 w 11025188"/>
              <a:gd name="connsiteY15" fmla="*/ 4622921 h 4832348"/>
              <a:gd name="connsiteX16" fmla="*/ 10815761 w 11025188"/>
              <a:gd name="connsiteY16" fmla="*/ 4832348 h 4832348"/>
              <a:gd name="connsiteX17" fmla="*/ 3562759 w 11025188"/>
              <a:gd name="connsiteY17" fmla="*/ 4832348 h 4832348"/>
              <a:gd name="connsiteX18" fmla="*/ 209427 w 11025188"/>
              <a:gd name="connsiteY18" fmla="*/ 4832348 h 4832348"/>
              <a:gd name="connsiteX19" fmla="*/ 209141 w 11025188"/>
              <a:gd name="connsiteY19" fmla="*/ 4832348 h 4832348"/>
              <a:gd name="connsiteX20" fmla="*/ 0 w 11025188"/>
              <a:gd name="connsiteY20" fmla="*/ 4623207 h 4832348"/>
              <a:gd name="connsiteX21" fmla="*/ 0 w 11025188"/>
              <a:gd name="connsiteY21" fmla="*/ 4622921 h 4832348"/>
              <a:gd name="connsiteX22" fmla="*/ 0 w 11025188"/>
              <a:gd name="connsiteY22" fmla="*/ 3693106 h 4832348"/>
              <a:gd name="connsiteX23" fmla="*/ 0 w 11025188"/>
              <a:gd name="connsiteY23" fmla="*/ 3088525 h 4832348"/>
              <a:gd name="connsiteX24" fmla="*/ 0 w 11025188"/>
              <a:gd name="connsiteY24" fmla="*/ 1139242 h 4832348"/>
              <a:gd name="connsiteX25" fmla="*/ 0 w 11025188"/>
              <a:gd name="connsiteY25" fmla="*/ 176175 h 4832348"/>
              <a:gd name="connsiteX26" fmla="*/ 176175 w 11025188"/>
              <a:gd name="connsiteY26" fmla="*/ 0 h 483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025188" h="4832348">
                <a:moveTo>
                  <a:pt x="176175" y="0"/>
                </a:moveTo>
                <a:lnTo>
                  <a:pt x="1879600" y="0"/>
                </a:lnTo>
                <a:lnTo>
                  <a:pt x="2228366" y="0"/>
                </a:lnTo>
                <a:lnTo>
                  <a:pt x="2739023" y="0"/>
                </a:lnTo>
                <a:cubicBezTo>
                  <a:pt x="2820825" y="0"/>
                  <a:pt x="2887181" y="66377"/>
                  <a:pt x="2887181" y="148204"/>
                </a:cubicBezTo>
                <a:lnTo>
                  <a:pt x="2887181" y="392351"/>
                </a:lnTo>
                <a:cubicBezTo>
                  <a:pt x="2887181" y="538932"/>
                  <a:pt x="3005974" y="657858"/>
                  <a:pt x="3152605" y="657858"/>
                </a:cubicBezTo>
                <a:lnTo>
                  <a:pt x="3450713" y="657858"/>
                </a:lnTo>
                <a:lnTo>
                  <a:pt x="3585606" y="657858"/>
                </a:lnTo>
                <a:cubicBezTo>
                  <a:pt x="3688478" y="657858"/>
                  <a:pt x="3771900" y="741306"/>
                  <a:pt x="3771900" y="844209"/>
                </a:cubicBezTo>
                <a:lnTo>
                  <a:pt x="3771900" y="1139242"/>
                </a:lnTo>
                <a:lnTo>
                  <a:pt x="3771900" y="1230264"/>
                </a:lnTo>
                <a:lnTo>
                  <a:pt x="3771900" y="2879098"/>
                </a:lnTo>
                <a:lnTo>
                  <a:pt x="10815761" y="2879098"/>
                </a:lnTo>
                <a:cubicBezTo>
                  <a:pt x="10931424" y="2879098"/>
                  <a:pt x="11025188" y="2972862"/>
                  <a:pt x="11025188" y="3088525"/>
                </a:cubicBezTo>
                <a:lnTo>
                  <a:pt x="11025188" y="4622921"/>
                </a:lnTo>
                <a:cubicBezTo>
                  <a:pt x="11025188" y="4738584"/>
                  <a:pt x="10931424" y="4832348"/>
                  <a:pt x="10815761" y="4832348"/>
                </a:cubicBezTo>
                <a:lnTo>
                  <a:pt x="3562759" y="4832348"/>
                </a:lnTo>
                <a:lnTo>
                  <a:pt x="209427" y="4832348"/>
                </a:lnTo>
                <a:lnTo>
                  <a:pt x="209141" y="4832348"/>
                </a:lnTo>
                <a:cubicBezTo>
                  <a:pt x="93636" y="4832348"/>
                  <a:pt x="0" y="4738712"/>
                  <a:pt x="0" y="4623207"/>
                </a:cubicBezTo>
                <a:lnTo>
                  <a:pt x="0" y="4622921"/>
                </a:lnTo>
                <a:lnTo>
                  <a:pt x="0" y="3693106"/>
                </a:lnTo>
                <a:lnTo>
                  <a:pt x="0" y="3088525"/>
                </a:lnTo>
                <a:lnTo>
                  <a:pt x="0" y="1139242"/>
                </a:lnTo>
                <a:lnTo>
                  <a:pt x="0" y="176175"/>
                </a:lnTo>
                <a:cubicBezTo>
                  <a:pt x="0" y="78876"/>
                  <a:pt x="78876" y="0"/>
                  <a:pt x="176175" y="0"/>
                </a:cubicBezTo>
                <a:close/>
              </a:path>
            </a:pathLst>
          </a:custGeom>
        </p:spPr>
      </p:pic>
      <p:sp>
        <p:nvSpPr>
          <p:cNvPr id="47" name="Freeform: Shape 46">
            <a:extLst>
              <a:ext uri="{FF2B5EF4-FFF2-40B4-BE49-F238E27FC236}">
                <a16:creationId xmlns:a16="http://schemas.microsoft.com/office/drawing/2014/main" id="{BFB7DBC4-CA37-4D0D-76EE-553FF3D5E312}"/>
              </a:ext>
              <a:ext uri="{C183D7F6-B498-43B3-948B-1728B52AA6E4}">
                <adec:decorative xmlns:adec="http://schemas.microsoft.com/office/drawing/2017/decorative" val="1"/>
              </a:ext>
            </a:extLst>
          </p:cNvPr>
          <p:cNvSpPr>
            <a:spLocks/>
          </p:cNvSpPr>
          <p:nvPr/>
        </p:nvSpPr>
        <p:spPr>
          <a:xfrm flipH="1" flipV="1">
            <a:off x="584200" y="1436689"/>
            <a:ext cx="11025188" cy="4832348"/>
          </a:xfrm>
          <a:custGeom>
            <a:avLst/>
            <a:gdLst>
              <a:gd name="connsiteX0" fmla="*/ 10849013 w 11025188"/>
              <a:gd name="connsiteY0" fmla="*/ 4832348 h 4832348"/>
              <a:gd name="connsiteX1" fmla="*/ 9145588 w 11025188"/>
              <a:gd name="connsiteY1" fmla="*/ 4832348 h 4832348"/>
              <a:gd name="connsiteX2" fmla="*/ 8796822 w 11025188"/>
              <a:gd name="connsiteY2" fmla="*/ 4832348 h 4832348"/>
              <a:gd name="connsiteX3" fmla="*/ 8286165 w 11025188"/>
              <a:gd name="connsiteY3" fmla="*/ 4832348 h 4832348"/>
              <a:gd name="connsiteX4" fmla="*/ 8138007 w 11025188"/>
              <a:gd name="connsiteY4" fmla="*/ 4684144 h 4832348"/>
              <a:gd name="connsiteX5" fmla="*/ 8138007 w 11025188"/>
              <a:gd name="connsiteY5" fmla="*/ 4439997 h 4832348"/>
              <a:gd name="connsiteX6" fmla="*/ 7872583 w 11025188"/>
              <a:gd name="connsiteY6" fmla="*/ 4174490 h 4832348"/>
              <a:gd name="connsiteX7" fmla="*/ 7574475 w 11025188"/>
              <a:gd name="connsiteY7" fmla="*/ 4174490 h 4832348"/>
              <a:gd name="connsiteX8" fmla="*/ 7439582 w 11025188"/>
              <a:gd name="connsiteY8" fmla="*/ 4174490 h 4832348"/>
              <a:gd name="connsiteX9" fmla="*/ 7253288 w 11025188"/>
              <a:gd name="connsiteY9" fmla="*/ 3988139 h 4832348"/>
              <a:gd name="connsiteX10" fmla="*/ 7253288 w 11025188"/>
              <a:gd name="connsiteY10" fmla="*/ 3693106 h 4832348"/>
              <a:gd name="connsiteX11" fmla="*/ 7253288 w 11025188"/>
              <a:gd name="connsiteY11" fmla="*/ 3602084 h 4832348"/>
              <a:gd name="connsiteX12" fmla="*/ 7253288 w 11025188"/>
              <a:gd name="connsiteY12" fmla="*/ 1953250 h 4832348"/>
              <a:gd name="connsiteX13" fmla="*/ 209427 w 11025188"/>
              <a:gd name="connsiteY13" fmla="*/ 1953250 h 4832348"/>
              <a:gd name="connsiteX14" fmla="*/ 0 w 11025188"/>
              <a:gd name="connsiteY14" fmla="*/ 1743823 h 4832348"/>
              <a:gd name="connsiteX15" fmla="*/ 0 w 11025188"/>
              <a:gd name="connsiteY15" fmla="*/ 209427 h 4832348"/>
              <a:gd name="connsiteX16" fmla="*/ 209427 w 11025188"/>
              <a:gd name="connsiteY16" fmla="*/ 0 h 4832348"/>
              <a:gd name="connsiteX17" fmla="*/ 7462429 w 11025188"/>
              <a:gd name="connsiteY17" fmla="*/ 0 h 4832348"/>
              <a:gd name="connsiteX18" fmla="*/ 10815761 w 11025188"/>
              <a:gd name="connsiteY18" fmla="*/ 0 h 4832348"/>
              <a:gd name="connsiteX19" fmla="*/ 10816047 w 11025188"/>
              <a:gd name="connsiteY19" fmla="*/ 0 h 4832348"/>
              <a:gd name="connsiteX20" fmla="*/ 11025188 w 11025188"/>
              <a:gd name="connsiteY20" fmla="*/ 209141 h 4832348"/>
              <a:gd name="connsiteX21" fmla="*/ 11025188 w 11025188"/>
              <a:gd name="connsiteY21" fmla="*/ 209427 h 4832348"/>
              <a:gd name="connsiteX22" fmla="*/ 11025188 w 11025188"/>
              <a:gd name="connsiteY22" fmla="*/ 1139242 h 4832348"/>
              <a:gd name="connsiteX23" fmla="*/ 11025188 w 11025188"/>
              <a:gd name="connsiteY23" fmla="*/ 1743823 h 4832348"/>
              <a:gd name="connsiteX24" fmla="*/ 11025188 w 11025188"/>
              <a:gd name="connsiteY24" fmla="*/ 3693106 h 4832348"/>
              <a:gd name="connsiteX25" fmla="*/ 11025188 w 11025188"/>
              <a:gd name="connsiteY25" fmla="*/ 4656173 h 4832348"/>
              <a:gd name="connsiteX26" fmla="*/ 10849013 w 11025188"/>
              <a:gd name="connsiteY26" fmla="*/ 4832348 h 483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025188" h="4832348">
                <a:moveTo>
                  <a:pt x="10849013" y="4832348"/>
                </a:moveTo>
                <a:lnTo>
                  <a:pt x="9145588" y="4832348"/>
                </a:lnTo>
                <a:lnTo>
                  <a:pt x="8796822" y="4832348"/>
                </a:lnTo>
                <a:lnTo>
                  <a:pt x="8286165" y="4832348"/>
                </a:lnTo>
                <a:cubicBezTo>
                  <a:pt x="8204363" y="4832348"/>
                  <a:pt x="8138007" y="4765971"/>
                  <a:pt x="8138007" y="4684144"/>
                </a:cubicBezTo>
                <a:lnTo>
                  <a:pt x="8138007" y="4439997"/>
                </a:lnTo>
                <a:cubicBezTo>
                  <a:pt x="8138007" y="4293416"/>
                  <a:pt x="8019214" y="4174490"/>
                  <a:pt x="7872583" y="4174490"/>
                </a:cubicBezTo>
                <a:lnTo>
                  <a:pt x="7574475" y="4174490"/>
                </a:lnTo>
                <a:lnTo>
                  <a:pt x="7439582" y="4174490"/>
                </a:lnTo>
                <a:cubicBezTo>
                  <a:pt x="7336710" y="4174490"/>
                  <a:pt x="7253288" y="4091042"/>
                  <a:pt x="7253288" y="3988139"/>
                </a:cubicBezTo>
                <a:lnTo>
                  <a:pt x="7253288" y="3693106"/>
                </a:lnTo>
                <a:lnTo>
                  <a:pt x="7253288" y="3602084"/>
                </a:lnTo>
                <a:lnTo>
                  <a:pt x="7253288" y="1953250"/>
                </a:lnTo>
                <a:lnTo>
                  <a:pt x="209427" y="1953250"/>
                </a:lnTo>
                <a:cubicBezTo>
                  <a:pt x="93764" y="1953250"/>
                  <a:pt x="0" y="1859486"/>
                  <a:pt x="0" y="1743823"/>
                </a:cubicBezTo>
                <a:lnTo>
                  <a:pt x="0" y="209427"/>
                </a:lnTo>
                <a:cubicBezTo>
                  <a:pt x="0" y="93764"/>
                  <a:pt x="93764" y="0"/>
                  <a:pt x="209427" y="0"/>
                </a:cubicBezTo>
                <a:lnTo>
                  <a:pt x="7462429" y="0"/>
                </a:lnTo>
                <a:lnTo>
                  <a:pt x="10815761" y="0"/>
                </a:lnTo>
                <a:lnTo>
                  <a:pt x="10816047" y="0"/>
                </a:lnTo>
                <a:cubicBezTo>
                  <a:pt x="10931552" y="0"/>
                  <a:pt x="11025188" y="93636"/>
                  <a:pt x="11025188" y="209141"/>
                </a:cubicBezTo>
                <a:lnTo>
                  <a:pt x="11025188" y="209427"/>
                </a:lnTo>
                <a:lnTo>
                  <a:pt x="11025188" y="1139242"/>
                </a:lnTo>
                <a:lnTo>
                  <a:pt x="11025188" y="1743823"/>
                </a:lnTo>
                <a:lnTo>
                  <a:pt x="11025188" y="3693106"/>
                </a:lnTo>
                <a:lnTo>
                  <a:pt x="11025188" y="4656173"/>
                </a:lnTo>
                <a:cubicBezTo>
                  <a:pt x="11025188" y="4753472"/>
                  <a:pt x="10946312" y="4832348"/>
                  <a:pt x="10849013" y="4832348"/>
                </a:cubicBezTo>
                <a:close/>
              </a:path>
            </a:pathLst>
          </a:custGeom>
          <a:gradFill flip="none" rotWithShape="1">
            <a:gsLst>
              <a:gs pos="0">
                <a:srgbClr val="2A7CD0"/>
              </a:gs>
              <a:gs pos="67000">
                <a:schemeClr val="tx1">
                  <a:alpha val="50000"/>
                </a:schemeClr>
              </a:gs>
            </a:gsLst>
            <a:lin ang="135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chemeClr val="lt1"/>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6" name="Group 5">
            <a:extLst>
              <a:ext uri="{FF2B5EF4-FFF2-40B4-BE49-F238E27FC236}">
                <a16:creationId xmlns:a16="http://schemas.microsoft.com/office/drawing/2014/main" id="{022B80BE-04BE-EDAD-82F0-319DBA80B681}"/>
              </a:ext>
              <a:ext uri="{C183D7F6-B498-43B3-948B-1728B52AA6E4}">
                <adec:decorative xmlns:adec="http://schemas.microsoft.com/office/drawing/2017/decorative" val="1"/>
              </a:ext>
            </a:extLst>
          </p:cNvPr>
          <p:cNvGrpSpPr/>
          <p:nvPr/>
        </p:nvGrpSpPr>
        <p:grpSpPr>
          <a:xfrm>
            <a:off x="3733801" y="1783775"/>
            <a:ext cx="7442200" cy="3998478"/>
            <a:chOff x="3733800" y="1783775"/>
            <a:chExt cx="7634288" cy="3998478"/>
          </a:xfrm>
        </p:grpSpPr>
        <p:sp>
          <p:nvSpPr>
            <p:cNvPr id="16" name="Rectangle: Rounded Corners 15">
              <a:extLst>
                <a:ext uri="{FF2B5EF4-FFF2-40B4-BE49-F238E27FC236}">
                  <a16:creationId xmlns:a16="http://schemas.microsoft.com/office/drawing/2014/main" id="{13D97E53-D5DE-A3C1-1194-79E1F0E131A2}"/>
                </a:ext>
                <a:ext uri="{C183D7F6-B498-43B3-948B-1728B52AA6E4}">
                  <adec:decorative xmlns:adec="http://schemas.microsoft.com/office/drawing/2017/decorative" val="1"/>
                </a:ext>
              </a:extLst>
            </p:cNvPr>
            <p:cNvSpPr/>
            <p:nvPr/>
          </p:nvSpPr>
          <p:spPr bwMode="auto">
            <a:xfrm>
              <a:off x="3733800" y="1783775"/>
              <a:ext cx="7634288" cy="3998478"/>
            </a:xfrm>
            <a:prstGeom prst="roundRect">
              <a:avLst>
                <a:gd name="adj" fmla="val 4325"/>
              </a:avLst>
            </a:prstGeom>
            <a:solidFill>
              <a:srgbClr val="FFFFFF"/>
            </a:solidFill>
            <a:ln>
              <a:noFill/>
              <a:headEnd type="none" w="med" len="med"/>
              <a:tailEnd type="none" w="med" len="med"/>
            </a:ln>
            <a:effectLst>
              <a:outerShdw blurRad="444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spcBef>
                  <a:spcPct val="0"/>
                </a:spcBef>
                <a:spcAft>
                  <a:spcPct val="0"/>
                </a:spcAft>
              </a:pPr>
              <a:endParaRPr lang="en-US" sz="2000" dirty="0">
                <a:solidFill>
                  <a:srgbClr val="FFFFFF"/>
                </a:solidFill>
                <a:latin typeface="Segoe UI"/>
                <a:cs typeface="Segoe UI" pitchFamily="34" charset="0"/>
              </a:endParaRPr>
            </a:p>
          </p:txBody>
        </p:sp>
        <p:sp>
          <p:nvSpPr>
            <p:cNvPr id="5" name="Freeform: Shape 4">
              <a:extLst>
                <a:ext uri="{FF2B5EF4-FFF2-40B4-BE49-F238E27FC236}">
                  <a16:creationId xmlns:a16="http://schemas.microsoft.com/office/drawing/2014/main" id="{49E28AEB-2E4B-9292-0119-32EB84A7A4C9}"/>
                </a:ext>
              </a:extLst>
            </p:cNvPr>
            <p:cNvSpPr/>
            <p:nvPr/>
          </p:nvSpPr>
          <p:spPr bwMode="auto">
            <a:xfrm rot="10800000" flipV="1">
              <a:off x="3795536" y="3112552"/>
              <a:ext cx="7510816" cy="2669701"/>
            </a:xfrm>
            <a:custGeom>
              <a:avLst/>
              <a:gdLst>
                <a:gd name="connsiteX0" fmla="*/ 3755408 w 7510816"/>
                <a:gd name="connsiteY0" fmla="*/ 0 h 2669701"/>
                <a:gd name="connsiteX1" fmla="*/ 0 w 7510816"/>
                <a:gd name="connsiteY1" fmla="*/ 2626524 h 2669701"/>
                <a:gd name="connsiteX2" fmla="*/ 43884 w 7510816"/>
                <a:gd name="connsiteY2" fmla="*/ 2656111 h 2669701"/>
                <a:gd name="connsiteX3" fmla="*/ 111198 w 7510816"/>
                <a:gd name="connsiteY3" fmla="*/ 2669701 h 2669701"/>
                <a:gd name="connsiteX4" fmla="*/ 7399618 w 7510816"/>
                <a:gd name="connsiteY4" fmla="*/ 2669701 h 2669701"/>
                <a:gd name="connsiteX5" fmla="*/ 7466932 w 7510816"/>
                <a:gd name="connsiteY5" fmla="*/ 2656111 h 2669701"/>
                <a:gd name="connsiteX6" fmla="*/ 7510816 w 7510816"/>
                <a:gd name="connsiteY6" fmla="*/ 2626523 h 2669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0816" h="2669701">
                  <a:moveTo>
                    <a:pt x="3755408" y="0"/>
                  </a:moveTo>
                  <a:lnTo>
                    <a:pt x="0" y="2626524"/>
                  </a:lnTo>
                  <a:lnTo>
                    <a:pt x="43884" y="2656111"/>
                  </a:lnTo>
                  <a:cubicBezTo>
                    <a:pt x="64574" y="2664862"/>
                    <a:pt x="87321" y="2669701"/>
                    <a:pt x="111198" y="2669701"/>
                  </a:cubicBezTo>
                  <a:lnTo>
                    <a:pt x="7399618" y="2669701"/>
                  </a:lnTo>
                  <a:cubicBezTo>
                    <a:pt x="7423495" y="2669701"/>
                    <a:pt x="7446242" y="2664862"/>
                    <a:pt x="7466932" y="2656111"/>
                  </a:cubicBezTo>
                  <a:lnTo>
                    <a:pt x="7510816" y="2626523"/>
                  </a:lnTo>
                  <a:close/>
                </a:path>
              </a:pathLst>
            </a:custGeom>
            <a:solidFill>
              <a:schemeClr val="bg2">
                <a:alpha val="1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4" name="Freeform: Shape 3">
              <a:extLst>
                <a:ext uri="{FF2B5EF4-FFF2-40B4-BE49-F238E27FC236}">
                  <a16:creationId xmlns:a16="http://schemas.microsoft.com/office/drawing/2014/main" id="{5DD7CB08-7DF5-624E-785F-907765AD86FA}"/>
                </a:ext>
              </a:extLst>
            </p:cNvPr>
            <p:cNvSpPr/>
            <p:nvPr/>
          </p:nvSpPr>
          <p:spPr bwMode="auto">
            <a:xfrm rot="10800000">
              <a:off x="3788977" y="1783775"/>
              <a:ext cx="7523934" cy="3293095"/>
            </a:xfrm>
            <a:custGeom>
              <a:avLst/>
              <a:gdLst>
                <a:gd name="connsiteX0" fmla="*/ 7406177 w 7523934"/>
                <a:gd name="connsiteY0" fmla="*/ 3293095 h 3293095"/>
                <a:gd name="connsiteX1" fmla="*/ 117757 w 7523934"/>
                <a:gd name="connsiteY1" fmla="*/ 3293095 h 3293095"/>
                <a:gd name="connsiteX2" fmla="*/ 50443 w 7523934"/>
                <a:gd name="connsiteY2" fmla="*/ 3279505 h 3293095"/>
                <a:gd name="connsiteX3" fmla="*/ 0 w 7523934"/>
                <a:gd name="connsiteY3" fmla="*/ 3245495 h 3293095"/>
                <a:gd name="connsiteX4" fmla="*/ 3761967 w 7523934"/>
                <a:gd name="connsiteY4" fmla="*/ 0 h 3293095"/>
                <a:gd name="connsiteX5" fmla="*/ 7523934 w 7523934"/>
                <a:gd name="connsiteY5" fmla="*/ 3245495 h 3293095"/>
                <a:gd name="connsiteX6" fmla="*/ 7473491 w 7523934"/>
                <a:gd name="connsiteY6" fmla="*/ 3279505 h 3293095"/>
                <a:gd name="connsiteX7" fmla="*/ 7406177 w 7523934"/>
                <a:gd name="connsiteY7" fmla="*/ 3293095 h 329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3934" h="3293095">
                  <a:moveTo>
                    <a:pt x="7406177" y="3293095"/>
                  </a:moveTo>
                  <a:lnTo>
                    <a:pt x="117757" y="3293095"/>
                  </a:lnTo>
                  <a:cubicBezTo>
                    <a:pt x="93880" y="3293095"/>
                    <a:pt x="71133" y="3288256"/>
                    <a:pt x="50443" y="3279505"/>
                  </a:cubicBezTo>
                  <a:lnTo>
                    <a:pt x="0" y="3245495"/>
                  </a:lnTo>
                  <a:lnTo>
                    <a:pt x="3761967" y="0"/>
                  </a:lnTo>
                  <a:lnTo>
                    <a:pt x="7523934" y="3245495"/>
                  </a:lnTo>
                  <a:lnTo>
                    <a:pt x="7473491" y="3279505"/>
                  </a:lnTo>
                  <a:cubicBezTo>
                    <a:pt x="7452801" y="3288256"/>
                    <a:pt x="7430054" y="3293095"/>
                    <a:pt x="7406177" y="3293095"/>
                  </a:cubicBezTo>
                  <a:close/>
                </a:path>
              </a:pathLst>
            </a:custGeom>
            <a:solidFill>
              <a:srgbClr val="FFFFFF">
                <a:alpha val="84000"/>
              </a:srgbClr>
            </a:solidFill>
            <a:ln>
              <a:noFill/>
              <a:headEnd type="none" w="med" len="med"/>
              <a:tailEnd type="none" w="med" len="med"/>
            </a:ln>
            <a:effectLst>
              <a:outerShdw blurRad="444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dirty="0">
                <a:solidFill>
                  <a:srgbClr val="FFFFFF"/>
                </a:solidFill>
                <a:latin typeface="Segoe UI"/>
                <a:cs typeface="Segoe UI" pitchFamily="34" charset="0"/>
              </a:endParaRPr>
            </a:p>
          </p:txBody>
        </p:sp>
      </p:grpSp>
      <p:cxnSp>
        <p:nvCxnSpPr>
          <p:cNvPr id="54" name="Straight Connector 53">
            <a:extLst>
              <a:ext uri="{FF2B5EF4-FFF2-40B4-BE49-F238E27FC236}">
                <a16:creationId xmlns:a16="http://schemas.microsoft.com/office/drawing/2014/main" id="{BCACA992-86E2-E1AF-D9FB-19DF1F47D0AD}"/>
              </a:ext>
              <a:ext uri="{C183D7F6-B498-43B3-948B-1728B52AA6E4}">
                <adec:decorative xmlns:adec="http://schemas.microsoft.com/office/drawing/2017/decorative" val="1"/>
              </a:ext>
            </a:extLst>
          </p:cNvPr>
          <p:cNvCxnSpPr>
            <a:cxnSpLocks/>
          </p:cNvCxnSpPr>
          <p:nvPr/>
        </p:nvCxnSpPr>
        <p:spPr>
          <a:xfrm flipH="1">
            <a:off x="970926" y="2602640"/>
            <a:ext cx="795962" cy="0"/>
          </a:xfrm>
          <a:prstGeom prst="line">
            <a:avLst/>
          </a:prstGeom>
          <a:ln w="28575" cap="rnd">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1B93A146-DE99-0DC2-BBC5-C7370017D061}"/>
              </a:ext>
            </a:extLst>
          </p:cNvPr>
          <p:cNvSpPr>
            <a:spLocks noGrp="1"/>
          </p:cNvSpPr>
          <p:nvPr>
            <p:ph type="title"/>
          </p:nvPr>
        </p:nvSpPr>
        <p:spPr>
          <a:xfrm>
            <a:off x="584200" y="365125"/>
            <a:ext cx="10912475" cy="492443"/>
          </a:xfrm>
        </p:spPr>
        <p:txBody>
          <a:bodyPr/>
          <a:lstStyle/>
          <a:p>
            <a:r>
              <a:rPr lang="en-US" dirty="0"/>
              <a:t>Follow up</a:t>
            </a:r>
          </a:p>
        </p:txBody>
      </p:sp>
      <p:sp>
        <p:nvSpPr>
          <p:cNvPr id="53" name="Graphic 63" descr="Icon of a notepad with a pen">
            <a:extLst>
              <a:ext uri="{FF2B5EF4-FFF2-40B4-BE49-F238E27FC236}">
                <a16:creationId xmlns:a16="http://schemas.microsoft.com/office/drawing/2014/main" id="{ACFAF5B6-62F1-6855-93E4-CD60C59C9C84}"/>
              </a:ext>
            </a:extLst>
          </p:cNvPr>
          <p:cNvSpPr>
            <a:spLocks noChangeAspect="1"/>
          </p:cNvSpPr>
          <p:nvPr/>
        </p:nvSpPr>
        <p:spPr>
          <a:xfrm>
            <a:off x="970926" y="1834886"/>
            <a:ext cx="438773" cy="439578"/>
          </a:xfrm>
          <a:custGeom>
            <a:avLst/>
            <a:gdLst>
              <a:gd name="connsiteX0" fmla="*/ 0 w 190157"/>
              <a:gd name="connsiteY0" fmla="*/ 21431 h 190506"/>
              <a:gd name="connsiteX1" fmla="*/ 21431 w 190157"/>
              <a:gd name="connsiteY1" fmla="*/ 0 h 190506"/>
              <a:gd name="connsiteX2" fmla="*/ 150019 w 190157"/>
              <a:gd name="connsiteY2" fmla="*/ 0 h 190506"/>
              <a:gd name="connsiteX3" fmla="*/ 171450 w 190157"/>
              <a:gd name="connsiteY3" fmla="*/ 21431 h 190506"/>
              <a:gd name="connsiteX4" fmla="*/ 171450 w 190157"/>
              <a:gd name="connsiteY4" fmla="*/ 76314 h 190506"/>
              <a:gd name="connsiteX5" fmla="*/ 146618 w 190157"/>
              <a:gd name="connsiteY5" fmla="*/ 85363 h 190506"/>
              <a:gd name="connsiteX6" fmla="*/ 117681 w 190157"/>
              <a:gd name="connsiteY6" fmla="*/ 114300 h 190506"/>
              <a:gd name="connsiteX7" fmla="*/ 78581 w 190157"/>
              <a:gd name="connsiteY7" fmla="*/ 114300 h 190506"/>
              <a:gd name="connsiteX8" fmla="*/ 71438 w 190157"/>
              <a:gd name="connsiteY8" fmla="*/ 121444 h 190506"/>
              <a:gd name="connsiteX9" fmla="*/ 78581 w 190157"/>
              <a:gd name="connsiteY9" fmla="*/ 128588 h 190506"/>
              <a:gd name="connsiteX10" fmla="*/ 103394 w 190157"/>
              <a:gd name="connsiteY10" fmla="*/ 128588 h 190506"/>
              <a:gd name="connsiteX11" fmla="*/ 90392 w 190157"/>
              <a:gd name="connsiteY11" fmla="*/ 141589 h 190506"/>
              <a:gd name="connsiteX12" fmla="*/ 81153 w 190157"/>
              <a:gd name="connsiteY12" fmla="*/ 157896 h 190506"/>
              <a:gd name="connsiteX13" fmla="*/ 77781 w 190157"/>
              <a:gd name="connsiteY13" fmla="*/ 171450 h 190506"/>
              <a:gd name="connsiteX14" fmla="*/ 21431 w 190157"/>
              <a:gd name="connsiteY14" fmla="*/ 171450 h 190506"/>
              <a:gd name="connsiteX15" fmla="*/ 0 w 190157"/>
              <a:gd name="connsiteY15" fmla="*/ 150019 h 190506"/>
              <a:gd name="connsiteX16" fmla="*/ 0 w 190157"/>
              <a:gd name="connsiteY16" fmla="*/ 21431 h 190506"/>
              <a:gd name="connsiteX17" fmla="*/ 45244 w 190157"/>
              <a:gd name="connsiteY17" fmla="*/ 59531 h 190506"/>
              <a:gd name="connsiteX18" fmla="*/ 54769 w 190157"/>
              <a:gd name="connsiteY18" fmla="*/ 50006 h 190506"/>
              <a:gd name="connsiteX19" fmla="*/ 45244 w 190157"/>
              <a:gd name="connsiteY19" fmla="*/ 40481 h 190506"/>
              <a:gd name="connsiteX20" fmla="*/ 35719 w 190157"/>
              <a:gd name="connsiteY20" fmla="*/ 50006 h 190506"/>
              <a:gd name="connsiteX21" fmla="*/ 45244 w 190157"/>
              <a:gd name="connsiteY21" fmla="*/ 59531 h 190506"/>
              <a:gd name="connsiteX22" fmla="*/ 78581 w 190157"/>
              <a:gd name="connsiteY22" fmla="*/ 42863 h 190506"/>
              <a:gd name="connsiteX23" fmla="*/ 71438 w 190157"/>
              <a:gd name="connsiteY23" fmla="*/ 50006 h 190506"/>
              <a:gd name="connsiteX24" fmla="*/ 78581 w 190157"/>
              <a:gd name="connsiteY24" fmla="*/ 57150 h 190506"/>
              <a:gd name="connsiteX25" fmla="*/ 130969 w 190157"/>
              <a:gd name="connsiteY25" fmla="*/ 57150 h 190506"/>
              <a:gd name="connsiteX26" fmla="*/ 138113 w 190157"/>
              <a:gd name="connsiteY26" fmla="*/ 50006 h 190506"/>
              <a:gd name="connsiteX27" fmla="*/ 130969 w 190157"/>
              <a:gd name="connsiteY27" fmla="*/ 42863 h 190506"/>
              <a:gd name="connsiteX28" fmla="*/ 78581 w 190157"/>
              <a:gd name="connsiteY28" fmla="*/ 42863 h 190506"/>
              <a:gd name="connsiteX29" fmla="*/ 78581 w 190157"/>
              <a:gd name="connsiteY29" fmla="*/ 78581 h 190506"/>
              <a:gd name="connsiteX30" fmla="*/ 71438 w 190157"/>
              <a:gd name="connsiteY30" fmla="*/ 85725 h 190506"/>
              <a:gd name="connsiteX31" fmla="*/ 78581 w 190157"/>
              <a:gd name="connsiteY31" fmla="*/ 92869 h 190506"/>
              <a:gd name="connsiteX32" fmla="*/ 130969 w 190157"/>
              <a:gd name="connsiteY32" fmla="*/ 92869 h 190506"/>
              <a:gd name="connsiteX33" fmla="*/ 138113 w 190157"/>
              <a:gd name="connsiteY33" fmla="*/ 85725 h 190506"/>
              <a:gd name="connsiteX34" fmla="*/ 130969 w 190157"/>
              <a:gd name="connsiteY34" fmla="*/ 78581 h 190506"/>
              <a:gd name="connsiteX35" fmla="*/ 78581 w 190157"/>
              <a:gd name="connsiteY35" fmla="*/ 78581 h 190506"/>
              <a:gd name="connsiteX36" fmla="*/ 35719 w 190157"/>
              <a:gd name="connsiteY36" fmla="*/ 85725 h 190506"/>
              <a:gd name="connsiteX37" fmla="*/ 45244 w 190157"/>
              <a:gd name="connsiteY37" fmla="*/ 95250 h 190506"/>
              <a:gd name="connsiteX38" fmla="*/ 54769 w 190157"/>
              <a:gd name="connsiteY38" fmla="*/ 85725 h 190506"/>
              <a:gd name="connsiteX39" fmla="*/ 45244 w 190157"/>
              <a:gd name="connsiteY39" fmla="*/ 76200 h 190506"/>
              <a:gd name="connsiteX40" fmla="*/ 35719 w 190157"/>
              <a:gd name="connsiteY40" fmla="*/ 85725 h 190506"/>
              <a:gd name="connsiteX41" fmla="*/ 45244 w 190157"/>
              <a:gd name="connsiteY41" fmla="*/ 130969 h 190506"/>
              <a:gd name="connsiteX42" fmla="*/ 54769 w 190157"/>
              <a:gd name="connsiteY42" fmla="*/ 121444 h 190506"/>
              <a:gd name="connsiteX43" fmla="*/ 45244 w 190157"/>
              <a:gd name="connsiteY43" fmla="*/ 111919 h 190506"/>
              <a:gd name="connsiteX44" fmla="*/ 35719 w 190157"/>
              <a:gd name="connsiteY44" fmla="*/ 121444 h 190506"/>
              <a:gd name="connsiteX45" fmla="*/ 45244 w 190157"/>
              <a:gd name="connsiteY45" fmla="*/ 130969 h 190506"/>
              <a:gd name="connsiteX46" fmla="*/ 153353 w 190157"/>
              <a:gd name="connsiteY46" fmla="*/ 92107 h 190506"/>
              <a:gd name="connsiteX47" fmla="*/ 97126 w 190157"/>
              <a:gd name="connsiteY47" fmla="*/ 148323 h 190506"/>
              <a:gd name="connsiteX48" fmla="*/ 90402 w 190157"/>
              <a:gd name="connsiteY48" fmla="*/ 160201 h 190506"/>
              <a:gd name="connsiteX49" fmla="*/ 86039 w 190157"/>
              <a:gd name="connsiteY49" fmla="*/ 177641 h 190506"/>
              <a:gd name="connsiteX50" fmla="*/ 93573 w 190157"/>
              <a:gd name="connsiteY50" fmla="*/ 190197 h 190506"/>
              <a:gd name="connsiteX51" fmla="*/ 98603 w 190157"/>
              <a:gd name="connsiteY51" fmla="*/ 190195 h 190506"/>
              <a:gd name="connsiteX52" fmla="*/ 116034 w 190157"/>
              <a:gd name="connsiteY52" fmla="*/ 185842 h 190506"/>
              <a:gd name="connsiteX53" fmla="*/ 127921 w 190157"/>
              <a:gd name="connsiteY53" fmla="*/ 179108 h 190506"/>
              <a:gd name="connsiteX54" fmla="*/ 184137 w 190157"/>
              <a:gd name="connsiteY54" fmla="*/ 122892 h 190506"/>
              <a:gd name="connsiteX55" fmla="*/ 183414 w 190157"/>
              <a:gd name="connsiteY55" fmla="*/ 92107 h 190506"/>
              <a:gd name="connsiteX56" fmla="*/ 153353 w 190157"/>
              <a:gd name="connsiteY56" fmla="*/ 92107 h 19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90157" h="190506">
                <a:moveTo>
                  <a:pt x="0" y="21431"/>
                </a:moveTo>
                <a:cubicBezTo>
                  <a:pt x="0" y="9595"/>
                  <a:pt x="9595" y="0"/>
                  <a:pt x="21431" y="0"/>
                </a:cubicBezTo>
                <a:lnTo>
                  <a:pt x="150019" y="0"/>
                </a:lnTo>
                <a:cubicBezTo>
                  <a:pt x="161855" y="0"/>
                  <a:pt x="171450" y="9595"/>
                  <a:pt x="171450" y="21431"/>
                </a:cubicBezTo>
                <a:lnTo>
                  <a:pt x="171450" y="76314"/>
                </a:lnTo>
                <a:cubicBezTo>
                  <a:pt x="162241" y="75508"/>
                  <a:pt x="153149" y="78820"/>
                  <a:pt x="146618" y="85363"/>
                </a:cubicBezTo>
                <a:lnTo>
                  <a:pt x="117681" y="114300"/>
                </a:lnTo>
                <a:lnTo>
                  <a:pt x="78581" y="114300"/>
                </a:lnTo>
                <a:cubicBezTo>
                  <a:pt x="74636" y="114300"/>
                  <a:pt x="71438" y="117499"/>
                  <a:pt x="71438" y="121444"/>
                </a:cubicBezTo>
                <a:cubicBezTo>
                  <a:pt x="71438" y="125389"/>
                  <a:pt x="74636" y="128588"/>
                  <a:pt x="78581" y="128588"/>
                </a:cubicBezTo>
                <a:lnTo>
                  <a:pt x="103394" y="128588"/>
                </a:lnTo>
                <a:lnTo>
                  <a:pt x="90392" y="141589"/>
                </a:lnTo>
                <a:cubicBezTo>
                  <a:pt x="85892" y="146087"/>
                  <a:pt x="82698" y="151724"/>
                  <a:pt x="81153" y="157896"/>
                </a:cubicBezTo>
                <a:lnTo>
                  <a:pt x="77781" y="171450"/>
                </a:lnTo>
                <a:lnTo>
                  <a:pt x="21431" y="171450"/>
                </a:lnTo>
                <a:cubicBezTo>
                  <a:pt x="9595" y="171450"/>
                  <a:pt x="0" y="161855"/>
                  <a:pt x="0" y="150019"/>
                </a:cubicBezTo>
                <a:lnTo>
                  <a:pt x="0" y="21431"/>
                </a:lnTo>
                <a:close/>
                <a:moveTo>
                  <a:pt x="45244" y="59531"/>
                </a:moveTo>
                <a:cubicBezTo>
                  <a:pt x="50504" y="59531"/>
                  <a:pt x="54769" y="55267"/>
                  <a:pt x="54769" y="50006"/>
                </a:cubicBezTo>
                <a:cubicBezTo>
                  <a:pt x="54769" y="44746"/>
                  <a:pt x="50504" y="40481"/>
                  <a:pt x="45244" y="40481"/>
                </a:cubicBezTo>
                <a:cubicBezTo>
                  <a:pt x="39983" y="40481"/>
                  <a:pt x="35719" y="44746"/>
                  <a:pt x="35719" y="50006"/>
                </a:cubicBezTo>
                <a:cubicBezTo>
                  <a:pt x="35719" y="55267"/>
                  <a:pt x="39983" y="59531"/>
                  <a:pt x="45244" y="59531"/>
                </a:cubicBezTo>
                <a:close/>
                <a:moveTo>
                  <a:pt x="78581" y="42863"/>
                </a:moveTo>
                <a:cubicBezTo>
                  <a:pt x="74636" y="42863"/>
                  <a:pt x="71438" y="46061"/>
                  <a:pt x="71438" y="50006"/>
                </a:cubicBezTo>
                <a:cubicBezTo>
                  <a:pt x="71438" y="53952"/>
                  <a:pt x="74636" y="57150"/>
                  <a:pt x="78581" y="57150"/>
                </a:cubicBezTo>
                <a:lnTo>
                  <a:pt x="130969" y="57150"/>
                </a:lnTo>
                <a:cubicBezTo>
                  <a:pt x="134914" y="57150"/>
                  <a:pt x="138113" y="53952"/>
                  <a:pt x="138113" y="50006"/>
                </a:cubicBezTo>
                <a:cubicBezTo>
                  <a:pt x="138113" y="46061"/>
                  <a:pt x="134914" y="42863"/>
                  <a:pt x="130969" y="42863"/>
                </a:cubicBezTo>
                <a:lnTo>
                  <a:pt x="78581" y="42863"/>
                </a:lnTo>
                <a:close/>
                <a:moveTo>
                  <a:pt x="78581" y="78581"/>
                </a:moveTo>
                <a:cubicBezTo>
                  <a:pt x="74636" y="78581"/>
                  <a:pt x="71438" y="81780"/>
                  <a:pt x="71438" y="85725"/>
                </a:cubicBezTo>
                <a:cubicBezTo>
                  <a:pt x="71438" y="89670"/>
                  <a:pt x="74636" y="92869"/>
                  <a:pt x="78581" y="92869"/>
                </a:cubicBezTo>
                <a:lnTo>
                  <a:pt x="130969" y="92869"/>
                </a:lnTo>
                <a:cubicBezTo>
                  <a:pt x="134914" y="92869"/>
                  <a:pt x="138113" y="89670"/>
                  <a:pt x="138113" y="85725"/>
                </a:cubicBezTo>
                <a:cubicBezTo>
                  <a:pt x="138113" y="81780"/>
                  <a:pt x="134914" y="78581"/>
                  <a:pt x="130969" y="78581"/>
                </a:cubicBezTo>
                <a:lnTo>
                  <a:pt x="78581" y="78581"/>
                </a:lnTo>
                <a:close/>
                <a:moveTo>
                  <a:pt x="35719" y="85725"/>
                </a:moveTo>
                <a:cubicBezTo>
                  <a:pt x="35719" y="90986"/>
                  <a:pt x="39983" y="95250"/>
                  <a:pt x="45244" y="95250"/>
                </a:cubicBezTo>
                <a:cubicBezTo>
                  <a:pt x="50504" y="95250"/>
                  <a:pt x="54769" y="90986"/>
                  <a:pt x="54769" y="85725"/>
                </a:cubicBezTo>
                <a:cubicBezTo>
                  <a:pt x="54769" y="80464"/>
                  <a:pt x="50504" y="76200"/>
                  <a:pt x="45244" y="76200"/>
                </a:cubicBezTo>
                <a:cubicBezTo>
                  <a:pt x="39983" y="76200"/>
                  <a:pt x="35719" y="80464"/>
                  <a:pt x="35719" y="85725"/>
                </a:cubicBezTo>
                <a:close/>
                <a:moveTo>
                  <a:pt x="45244" y="130969"/>
                </a:moveTo>
                <a:cubicBezTo>
                  <a:pt x="50504" y="130969"/>
                  <a:pt x="54769" y="126704"/>
                  <a:pt x="54769" y="121444"/>
                </a:cubicBezTo>
                <a:cubicBezTo>
                  <a:pt x="54769" y="116183"/>
                  <a:pt x="50504" y="111919"/>
                  <a:pt x="45244" y="111919"/>
                </a:cubicBezTo>
                <a:cubicBezTo>
                  <a:pt x="39983" y="111919"/>
                  <a:pt x="35719" y="116183"/>
                  <a:pt x="35719" y="121444"/>
                </a:cubicBezTo>
                <a:cubicBezTo>
                  <a:pt x="35719" y="126704"/>
                  <a:pt x="39983" y="130969"/>
                  <a:pt x="45244" y="130969"/>
                </a:cubicBezTo>
                <a:close/>
                <a:moveTo>
                  <a:pt x="153353" y="92107"/>
                </a:moveTo>
                <a:lnTo>
                  <a:pt x="97126" y="148323"/>
                </a:lnTo>
                <a:cubicBezTo>
                  <a:pt x="93851" y="151601"/>
                  <a:pt x="91527" y="155706"/>
                  <a:pt x="90402" y="160201"/>
                </a:cubicBezTo>
                <a:lnTo>
                  <a:pt x="86039" y="177641"/>
                </a:lnTo>
                <a:cubicBezTo>
                  <a:pt x="84652" y="183189"/>
                  <a:pt x="88025" y="188810"/>
                  <a:pt x="93573" y="190197"/>
                </a:cubicBezTo>
                <a:cubicBezTo>
                  <a:pt x="95224" y="190611"/>
                  <a:pt x="96952" y="190610"/>
                  <a:pt x="98603" y="190195"/>
                </a:cubicBezTo>
                <a:lnTo>
                  <a:pt x="116034" y="185842"/>
                </a:lnTo>
                <a:cubicBezTo>
                  <a:pt x="120533" y="184717"/>
                  <a:pt x="124642" y="182389"/>
                  <a:pt x="127921" y="179108"/>
                </a:cubicBezTo>
                <a:lnTo>
                  <a:pt x="184137" y="122892"/>
                </a:lnTo>
                <a:cubicBezTo>
                  <a:pt x="192438" y="114190"/>
                  <a:pt x="192114" y="100408"/>
                  <a:pt x="183414" y="92107"/>
                </a:cubicBezTo>
                <a:cubicBezTo>
                  <a:pt x="175001" y="84080"/>
                  <a:pt x="161766" y="84080"/>
                  <a:pt x="153353" y="92107"/>
                </a:cubicBezTo>
                <a:close/>
              </a:path>
            </a:pathLst>
          </a:custGeom>
          <a:solidFill>
            <a:schemeClr val="bg1"/>
          </a:solidFill>
          <a:ln>
            <a:noFill/>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defTabSz="932472" fontAlgn="base">
              <a:spcBef>
                <a:spcPct val="0"/>
              </a:spcBef>
              <a:spcAft>
                <a:spcPct val="0"/>
              </a:spcAft>
            </a:pPr>
            <a:endParaRPr lang="en-US" sz="800" dirty="0">
              <a:solidFill>
                <a:srgbClr val="FFF8F3"/>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4">
            <a:extLst>
              <a:ext uri="{FF2B5EF4-FFF2-40B4-BE49-F238E27FC236}">
                <a16:creationId xmlns:a16="http://schemas.microsoft.com/office/drawing/2014/main" id="{4023BA5F-DB78-2312-5E47-7A6CAB8A150F}"/>
              </a:ext>
            </a:extLst>
          </p:cNvPr>
          <p:cNvSpPr txBox="1">
            <a:spLocks/>
          </p:cNvSpPr>
          <p:nvPr/>
        </p:nvSpPr>
        <p:spPr>
          <a:xfrm>
            <a:off x="970926" y="2906818"/>
            <a:ext cx="2521573" cy="861774"/>
          </a:xfrm>
          <a:prstGeom prst="rect">
            <a:avLst/>
          </a:prstGeom>
          <a:noFill/>
        </p:spPr>
        <p:txBody>
          <a:bodyPr wrap="square" lIns="0" tIns="0" rIns="0" bIns="0" rtlCol="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mj-lt"/>
                <a:ea typeface="+mn-ea"/>
                <a:cs typeface="Segoe UI" panose="020B0502040204020203" pitchFamily="34" charset="0"/>
              </a:rPr>
              <a:t>Summarize the call and CTA</a:t>
            </a:r>
          </a:p>
        </p:txBody>
      </p:sp>
      <p:sp>
        <p:nvSpPr>
          <p:cNvPr id="31" name="Text Placeholder 3">
            <a:extLst>
              <a:ext uri="{FF2B5EF4-FFF2-40B4-BE49-F238E27FC236}">
                <a16:creationId xmlns:a16="http://schemas.microsoft.com/office/drawing/2014/main" id="{E7448265-02A3-B77D-E2BB-5EF49EDCD1F0}"/>
              </a:ext>
            </a:extLst>
          </p:cNvPr>
          <p:cNvSpPr txBox="1">
            <a:spLocks/>
          </p:cNvSpPr>
          <p:nvPr/>
        </p:nvSpPr>
        <p:spPr>
          <a:xfrm>
            <a:off x="4191477" y="2612020"/>
            <a:ext cx="6526848" cy="2341988"/>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7000"/>
              </a:lnSpc>
              <a:spcBef>
                <a:spcPts val="0"/>
              </a:spcBef>
              <a:buNone/>
              <a:defRPr/>
            </a:pPr>
            <a:r>
              <a:rPr kumimoji="0" lang="en-US" sz="2400" b="0" i="0" u="none" strike="noStrike" kern="1200" cap="none" spc="0" normalizeH="0" baseline="0" noProof="0" dirty="0">
                <a:ln>
                  <a:noFill/>
                </a:ln>
                <a:solidFill>
                  <a:srgbClr val="000000"/>
                </a:solidFill>
                <a:effectLst/>
                <a:uLnTx/>
                <a:uFillTx/>
                <a:latin typeface="+mn-lt"/>
                <a:ea typeface="Calibri" panose="020F0502020204030204" pitchFamily="34" charset="0"/>
                <a:cs typeface="Arial"/>
              </a:rPr>
              <a:t>Send an email to thank your customer, recap today’s conversation, and share learning resources. Feel free to use one of the copy blocks in the introductory section of this guide. Also, be sure to pass the opportunity on to your reseller team, if applicable.</a:t>
            </a:r>
          </a:p>
        </p:txBody>
      </p:sp>
      <p:sp>
        <p:nvSpPr>
          <p:cNvPr id="58" name="Slide Number Placeholder 4">
            <a:extLst>
              <a:ext uri="{FF2B5EF4-FFF2-40B4-BE49-F238E27FC236}">
                <a16:creationId xmlns:a16="http://schemas.microsoft.com/office/drawing/2014/main" id="{CE6979A3-425B-856E-5288-78ACB37F268C}"/>
              </a:ext>
            </a:extLst>
          </p:cNvPr>
          <p:cNvSpPr>
            <a:spLocks noGrp="1"/>
          </p:cNvSpPr>
          <p:nvPr>
            <p:ph type="sldNum" sz="quarter" idx="4"/>
          </p:nvPr>
        </p:nvSpPr>
        <p:spPr>
          <a:xfrm>
            <a:off x="11609388" y="6429375"/>
            <a:ext cx="290512" cy="269875"/>
          </a:xfr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38</a:t>
            </a:fld>
            <a:endParaRPr lang="en-US" dirty="0"/>
          </a:p>
        </p:txBody>
      </p:sp>
    </p:spTree>
    <p:extLst>
      <p:ext uri="{BB962C8B-B14F-4D97-AF65-F5344CB8AC3E}">
        <p14:creationId xmlns:p14="http://schemas.microsoft.com/office/powerpoint/2010/main" val="2325546782"/>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66A678-94B2-0482-B86F-12635A68E651}"/>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tretch/>
        </p:blipFill>
        <p:spPr>
          <a:xfrm>
            <a:off x="0" y="0"/>
            <a:ext cx="12192000" cy="6859463"/>
          </a:xfrm>
          <a:prstGeom prst="rect">
            <a:avLst/>
          </a:prstGeom>
        </p:spPr>
      </p:pic>
      <p:pic>
        <p:nvPicPr>
          <p:cNvPr id="10" name="Picture 9">
            <a:extLst>
              <a:ext uri="{FF2B5EF4-FFF2-40B4-BE49-F238E27FC236}">
                <a16:creationId xmlns:a16="http://schemas.microsoft.com/office/drawing/2014/main" id="{59ECCD29-E50D-21E4-2CF7-9D71C4744B62}"/>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100000"/>
                    </a14:imgEffect>
                  </a14:imgLayer>
                </a14:imgProps>
              </a:ext>
              <a:ext uri="{28A0092B-C50C-407E-A947-70E740481C1C}">
                <a14:useLocalDpi xmlns:a14="http://schemas.microsoft.com/office/drawing/2010/main"/>
              </a:ext>
            </a:extLst>
          </a:blip>
          <a:srcRect/>
          <a:stretch/>
        </p:blipFill>
        <p:spPr>
          <a:xfrm>
            <a:off x="0" y="6269038"/>
            <a:ext cx="12192000" cy="588962"/>
          </a:xfrm>
          <a:custGeom>
            <a:avLst/>
            <a:gdLst>
              <a:gd name="connsiteX0" fmla="*/ 294481 w 12192000"/>
              <a:gd name="connsiteY0" fmla="*/ 0 h 588962"/>
              <a:gd name="connsiteX1" fmla="*/ 11897519 w 12192000"/>
              <a:gd name="connsiteY1" fmla="*/ 0 h 588962"/>
              <a:gd name="connsiteX2" fmla="*/ 12192000 w 12192000"/>
              <a:gd name="connsiteY2" fmla="*/ 294481 h 588962"/>
              <a:gd name="connsiteX3" fmla="*/ 12192000 w 12192000"/>
              <a:gd name="connsiteY3" fmla="*/ 588962 h 588962"/>
              <a:gd name="connsiteX4" fmla="*/ 0 w 12192000"/>
              <a:gd name="connsiteY4" fmla="*/ 588962 h 588962"/>
              <a:gd name="connsiteX5" fmla="*/ 0 w 12192000"/>
              <a:gd name="connsiteY5" fmla="*/ 294481 h 588962"/>
              <a:gd name="connsiteX6" fmla="*/ 294481 w 12192000"/>
              <a:gd name="connsiteY6" fmla="*/ 0 h 58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8962">
                <a:moveTo>
                  <a:pt x="294481" y="0"/>
                </a:moveTo>
                <a:lnTo>
                  <a:pt x="11897519" y="0"/>
                </a:lnTo>
                <a:cubicBezTo>
                  <a:pt x="12060156" y="0"/>
                  <a:pt x="12192000" y="131844"/>
                  <a:pt x="12192000" y="294481"/>
                </a:cubicBezTo>
                <a:lnTo>
                  <a:pt x="12192000" y="588962"/>
                </a:lnTo>
                <a:lnTo>
                  <a:pt x="0" y="588962"/>
                </a:lnTo>
                <a:lnTo>
                  <a:pt x="0" y="294481"/>
                </a:lnTo>
                <a:cubicBezTo>
                  <a:pt x="0" y="131844"/>
                  <a:pt x="131844" y="0"/>
                  <a:pt x="294481" y="0"/>
                </a:cubicBezTo>
                <a:close/>
              </a:path>
            </a:pathLst>
          </a:custGeom>
        </p:spPr>
      </p:pic>
      <p:sp>
        <p:nvSpPr>
          <p:cNvPr id="5" name="Rectangle 4">
            <a:extLst>
              <a:ext uri="{FF2B5EF4-FFF2-40B4-BE49-F238E27FC236}">
                <a16:creationId xmlns:a16="http://schemas.microsoft.com/office/drawing/2014/main" id="{FF3700A4-8DC3-7358-98C3-9BAC0E8DD189}"/>
              </a:ext>
              <a:ext uri="{C183D7F6-B498-43B3-948B-1728B52AA6E4}">
                <adec:decorative xmlns:adec="http://schemas.microsoft.com/office/drawing/2017/decorative" val="1"/>
              </a:ext>
            </a:extLst>
          </p:cNvPr>
          <p:cNvSpPr/>
          <p:nvPr/>
        </p:nvSpPr>
        <p:spPr bwMode="auto">
          <a:xfrm>
            <a:off x="0" y="0"/>
            <a:ext cx="104502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graphicFrame>
        <p:nvGraphicFramePr>
          <p:cNvPr id="37" name="think-cell data - do not delete">
            <a:extLst>
              <a:ext uri="{FF2B5EF4-FFF2-40B4-BE49-F238E27FC236}">
                <a16:creationId xmlns:a16="http://schemas.microsoft.com/office/drawing/2014/main" id="{4ADF5BBA-90B7-7662-BC27-897EBC8F683B}"/>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487094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25" imgH="424" progId="TCLayout.ActiveDocument.1">
                  <p:embed/>
                </p:oleObj>
              </mc:Choice>
              <mc:Fallback>
                <p:oleObj name="think-cell Slide" r:id="rId7" imgW="425" imgH="424" progId="TCLayout.ActiveDocument.1">
                  <p:embed/>
                  <p:pic>
                    <p:nvPicPr>
                      <p:cNvPr id="37" name="think-cell data - do not delete">
                        <a:extLst>
                          <a:ext uri="{FF2B5EF4-FFF2-40B4-BE49-F238E27FC236}">
                            <a16:creationId xmlns:a16="http://schemas.microsoft.com/office/drawing/2014/main" id="{4ADF5BBA-90B7-7662-BC27-897EBC8F683B}"/>
                          </a:ext>
                          <a:ext uri="{C183D7F6-B498-43B3-948B-1728B52AA6E4}">
                            <adec:decorative xmlns:adec="http://schemas.microsoft.com/office/drawing/2017/decorative" val="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DC1FD522-5603-1669-1055-0F09A12ED185}"/>
              </a:ext>
            </a:extLst>
          </p:cNvPr>
          <p:cNvSpPr txBox="1">
            <a:spLocks noGrp="1"/>
          </p:cNvSpPr>
          <p:nvPr>
            <p:ph type="title" idx="4294967295"/>
          </p:nvPr>
        </p:nvSpPr>
        <p:spPr>
          <a:xfrm>
            <a:off x="2243837" y="3462588"/>
            <a:ext cx="7704327"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IN" sz="4400" b="0" i="0" u="none" strike="noStrike" kern="1200" cap="none" spc="0" normalizeH="0" baseline="0" noProof="0" dirty="0">
                <a:ln>
                  <a:noFill/>
                </a:ln>
                <a:gradFill flip="none" rotWithShape="1">
                  <a:gsLst>
                    <a:gs pos="99000">
                      <a:srgbClr val="2A7CD0"/>
                    </a:gs>
                    <a:gs pos="0">
                      <a:srgbClr val="A0DDFF"/>
                    </a:gs>
                  </a:gsLst>
                  <a:lin ang="5400000" scaled="1"/>
                  <a:tileRect/>
                </a:gradFill>
                <a:effectLst/>
                <a:uLnTx/>
                <a:uFillTx/>
                <a:latin typeface="+mj-lt"/>
                <a:ea typeface="+mn-ea"/>
                <a:cs typeface="Segoe UI Semibold" panose="020B0502040204020203" pitchFamily="34" charset="0"/>
              </a:rPr>
              <a:t>Windows Server 2025</a:t>
            </a:r>
            <a:endParaRPr kumimoji="0" lang="en-US" sz="4400" b="0" i="0" u="none" strike="noStrike" kern="1200" cap="none" spc="0" normalizeH="0" baseline="0" noProof="0" dirty="0">
              <a:ln>
                <a:noFill/>
              </a:ln>
              <a:gradFill flip="none" rotWithShape="1">
                <a:gsLst>
                  <a:gs pos="99000">
                    <a:srgbClr val="2A7CD0"/>
                  </a:gs>
                  <a:gs pos="0">
                    <a:srgbClr val="A0DDFF"/>
                  </a:gs>
                </a:gsLst>
                <a:lin ang="5400000" scaled="1"/>
                <a:tileRect/>
              </a:gradFill>
              <a:effectLst/>
              <a:uLnTx/>
              <a:uFillTx/>
              <a:latin typeface="+mj-lt"/>
              <a:ea typeface="+mn-ea"/>
              <a:cs typeface="Segoe UI Semibold" panose="020B0502040204020203" pitchFamily="34" charset="0"/>
            </a:endParaRPr>
          </a:p>
        </p:txBody>
      </p:sp>
      <p:pic>
        <p:nvPicPr>
          <p:cNvPr id="21" name="Picture 20" descr="Microsoft logo">
            <a:extLst>
              <a:ext uri="{FF2B5EF4-FFF2-40B4-BE49-F238E27FC236}">
                <a16:creationId xmlns:a16="http://schemas.microsoft.com/office/drawing/2014/main" id="{89F91411-5B79-B115-9798-7B4BB6B768EB}"/>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600575" y="2254483"/>
            <a:ext cx="2990850" cy="801020"/>
          </a:xfrm>
          <a:prstGeom prst="rect">
            <a:avLst/>
          </a:prstGeom>
        </p:spPr>
      </p:pic>
      <p:sp>
        <p:nvSpPr>
          <p:cNvPr id="7" name="Rectangle: Top Corners Rounded 6">
            <a:extLst>
              <a:ext uri="{FF2B5EF4-FFF2-40B4-BE49-F238E27FC236}">
                <a16:creationId xmlns:a16="http://schemas.microsoft.com/office/drawing/2014/main" id="{83B97996-AA21-1EE5-4A32-6784D184AA74}"/>
              </a:ext>
              <a:ext uri="{C183D7F6-B498-43B3-948B-1728B52AA6E4}">
                <adec:decorative xmlns:adec="http://schemas.microsoft.com/office/drawing/2017/decorative" val="1"/>
              </a:ext>
            </a:extLst>
          </p:cNvPr>
          <p:cNvSpPr/>
          <p:nvPr/>
        </p:nvSpPr>
        <p:spPr bwMode="auto">
          <a:xfrm flipV="1">
            <a:off x="0" y="6269038"/>
            <a:ext cx="12192000" cy="588962"/>
          </a:xfrm>
          <a:prstGeom prst="round2SameRect">
            <a:avLst>
              <a:gd name="adj1" fmla="val 0"/>
              <a:gd name="adj2" fmla="val 50000"/>
            </a:avLst>
          </a:prstGeom>
          <a:gradFill flip="none" rotWithShape="1">
            <a:gsLst>
              <a:gs pos="0">
                <a:srgbClr val="A0DDFF">
                  <a:alpha val="21000"/>
                </a:srgbClr>
              </a:gs>
              <a:gs pos="100000">
                <a:srgbClr val="297BD0">
                  <a:alpha val="7000"/>
                </a:srgbClr>
              </a:gs>
            </a:gsLst>
            <a:lin ang="54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12" name="Slide Number Placeholder 4">
            <a:extLst>
              <a:ext uri="{FF2B5EF4-FFF2-40B4-BE49-F238E27FC236}">
                <a16:creationId xmlns:a16="http://schemas.microsoft.com/office/drawing/2014/main" id="{E2655F6D-B382-1BBA-B0FD-37B94430B287}"/>
              </a:ext>
            </a:extLst>
          </p:cNvPr>
          <p:cNvSpPr txBox="1">
            <a:spLocks/>
          </p:cNvSpPr>
          <p:nvPr/>
        </p:nvSpPr>
        <p:spPr>
          <a:xfrm>
            <a:off x="11609391" y="6428868"/>
            <a:ext cx="290000" cy="270890"/>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59B50A-DF3E-4072-815D-F5A3B564ACB5}" type="slidenum">
              <a:rPr lang="en-US" smtClean="0">
                <a:solidFill>
                  <a:srgbClr val="FFFFFF"/>
                </a:solidFill>
              </a:rPr>
              <a:pPr/>
              <a:t>39</a:t>
            </a:fld>
            <a:endParaRPr lang="en-US" dirty="0">
              <a:solidFill>
                <a:srgbClr val="FFFFFF"/>
              </a:solidFill>
            </a:endParaRPr>
          </a:p>
        </p:txBody>
      </p:sp>
    </p:spTree>
    <p:extLst>
      <p:ext uri="{BB962C8B-B14F-4D97-AF65-F5344CB8AC3E}">
        <p14:creationId xmlns:p14="http://schemas.microsoft.com/office/powerpoint/2010/main" val="1631734"/>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icrosoft 365 Template Light">
  <a:themeElements>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Custom 6">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_template_v09.potx" id="{B82214A9-21D3-41B7-9840-190BF918AD7D}" vid="{EDB60C7D-238C-45E6-878C-CB51F099DC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e65fe6fb-d9aa-4632-811d-7304d1ca0958">
      <Terms xmlns="http://schemas.microsoft.com/office/infopath/2007/PartnerControls"/>
    </lcf76f155ced4ddcb4097134ff3c332f>
    <Thumbnail xmlns="e65fe6fb-d9aa-4632-811d-7304d1ca0958" xsi:nil="true"/>
    <Notes xmlns="e65fe6fb-d9aa-4632-811d-7304d1ca0958" xsi:nil="true"/>
    <SharedWithUsers xmlns="534416d7-04fa-4c21-920a-30277589a68e">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E4CCBDE7341F342B3C6E2E3F6DF8451" ma:contentTypeVersion="23" ma:contentTypeDescription="Create a new document." ma:contentTypeScope="" ma:versionID="362bb73d9bf843a1448bfcdfba22f01b">
  <xsd:schema xmlns:xsd="http://www.w3.org/2001/XMLSchema" xmlns:xs="http://www.w3.org/2001/XMLSchema" xmlns:p="http://schemas.microsoft.com/office/2006/metadata/properties" xmlns:ns1="http://schemas.microsoft.com/sharepoint/v3" xmlns:ns2="e65fe6fb-d9aa-4632-811d-7304d1ca0958" xmlns:ns3="534416d7-04fa-4c21-920a-30277589a68e" xmlns:ns4="230e9df3-be65-4c73-a93b-d1236ebd677e" targetNamespace="http://schemas.microsoft.com/office/2006/metadata/properties" ma:root="true" ma:fieldsID="a0e8089f99cead61cba6076fc110025b" ns1:_="" ns2:_="" ns3:_="" ns4:_="">
    <xsd:import namespace="http://schemas.microsoft.com/sharepoint/v3"/>
    <xsd:import namespace="e65fe6fb-d9aa-4632-811d-7304d1ca0958"/>
    <xsd:import namespace="534416d7-04fa-4c21-920a-30277589a68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CR" minOccurs="0"/>
                <xsd:element ref="ns2:Notes" minOccurs="0"/>
                <xsd:element ref="ns2:Thumbnail"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System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fe6fb-d9aa-4632-811d-7304d1ca0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Notes" ma:index="22" nillable="true" ma:displayName="Notes" ma:format="Dropdown" ma:internalName="Notes">
      <xsd:simpleType>
        <xsd:restriction base="dms:Note">
          <xsd:maxLength value="255"/>
        </xsd:restriction>
      </xsd:simpleType>
    </xsd:element>
    <xsd:element name="Thumbnail" ma:index="23" nillable="true" ma:displayName="Thumbnail" ma:format="Thumbnail" ma:internalName="Thumbnail">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DocTags" ma:index="27" nillable="true" ma:displayName="MediaServiceDocTags" ma:hidden="true" ma:internalName="MediaServiceDocTag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Location" ma:index="3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416d7-04fa-4c21-920a-30277589a6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3de60c9-8356-494f-8f1f-78e24a3f724c}" ma:internalName="TaxCatchAll" ma:showField="CatchAllData" ma:web="534416d7-04fa-4c21-920a-30277589a6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4ECCFD-0BAA-4C48-8896-5B4299D3B27E}">
  <ds:schemaRefs>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ceb325e3-3693-4588-b8fc-eee9566f45f7"/>
    <ds:schemaRef ds:uri="http://purl.org/dc/terms/"/>
    <ds:schemaRef ds:uri="8e609c44-086b-4b89-ad52-586a7bb4ddd8"/>
    <ds:schemaRef ds:uri="http://purl.org/dc/elements/1.1/"/>
    <ds:schemaRef ds:uri="0db73deb-950a-4cd9-8a10-4aff908d32a3"/>
    <ds:schemaRef ds:uri="59a04915-13ac-4e49-b9c1-0cbfd4237b57"/>
    <ds:schemaRef ds:uri="http://schemas.microsoft.com/sharepoint/v3"/>
    <ds:schemaRef ds:uri="230e9df3-be65-4c73-a93b-d1236ebd677e"/>
    <ds:schemaRef ds:uri="e65fe6fb-d9aa-4632-811d-7304d1ca0958"/>
    <ds:schemaRef ds:uri="534416d7-04fa-4c21-920a-30277589a68e"/>
  </ds:schemaRefs>
</ds:datastoreItem>
</file>

<file path=customXml/itemProps2.xml><?xml version="1.0" encoding="utf-8"?>
<ds:datastoreItem xmlns:ds="http://schemas.openxmlformats.org/officeDocument/2006/customXml" ds:itemID="{0EDDC5C3-6CD6-4BA1-BDA7-6B0E238428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5fe6fb-d9aa-4632-811d-7304d1ca0958"/>
    <ds:schemaRef ds:uri="534416d7-04fa-4c21-920a-30277589a68e"/>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05C05E-E606-4F9E-9676-51974479895A}">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18</TotalTime>
  <Words>5365</Words>
  <Application>Microsoft Office PowerPoint</Application>
  <PresentationFormat>Widescreen</PresentationFormat>
  <Paragraphs>514</Paragraphs>
  <Slides>39</Slides>
  <Notes>39</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2" baseType="lpstr">
      <vt:lpstr>ＭＳ Ｐゴシック</vt:lpstr>
      <vt:lpstr>Aptos</vt:lpstr>
      <vt:lpstr>Aptos Display</vt:lpstr>
      <vt:lpstr>Arial</vt:lpstr>
      <vt:lpstr>Calibri</vt:lpstr>
      <vt:lpstr>Noto Sans</vt:lpstr>
      <vt:lpstr>Segoe UI</vt:lpstr>
      <vt:lpstr>Segoe UI Semibold</vt:lpstr>
      <vt:lpstr>Segoe UI Semilight</vt:lpstr>
      <vt:lpstr>Tahoma</vt:lpstr>
      <vt:lpstr>Wingdings</vt:lpstr>
      <vt:lpstr>Microsoft 365 Template Light</vt:lpstr>
      <vt:lpstr>think-cell Slide</vt:lpstr>
      <vt:lpstr>How to use the Windows Server 2025 sales guide for partners</vt:lpstr>
      <vt:lpstr>Windows Server 2025 sales guide for partners</vt:lpstr>
      <vt:lpstr>Table of contents—Sales guide for partners</vt:lpstr>
      <vt:lpstr>Prepare for the call</vt:lpstr>
      <vt:lpstr>Target customers</vt:lpstr>
      <vt:lpstr>Market challenges</vt:lpstr>
      <vt:lpstr>Customer concerns: BDMs</vt:lpstr>
      <vt:lpstr>Customer concerns: TDMs</vt:lpstr>
      <vt:lpstr>Customer concerns: IT implementers/pros (secondary audience)</vt:lpstr>
      <vt:lpstr>Positioning Windows Server 2025 </vt:lpstr>
      <vt:lpstr>Explore Windows Server 2025 </vt:lpstr>
      <vt:lpstr>Windows Server 2025 licensing</vt:lpstr>
      <vt:lpstr>Windows Server 2025 licensing overview</vt:lpstr>
      <vt:lpstr>Licensing scenarios</vt:lpstr>
      <vt:lpstr>Virtual machines licensing (standard)</vt:lpstr>
      <vt:lpstr>Windows Server 2025 Client Access Licenses (CALs)</vt:lpstr>
      <vt:lpstr>Windows Server 2025 Client Access Licenses (CALs) </vt:lpstr>
      <vt:lpstr>Fast facts about Windows Server 2025 CALs</vt:lpstr>
      <vt:lpstr>Windows Server: Over 30 years of innovation</vt:lpstr>
      <vt:lpstr>Windows Server 2025 Innovate and secure, anywhere</vt:lpstr>
      <vt:lpstr>Windows Server 2025 value propositions</vt:lpstr>
      <vt:lpstr>Email tools: Copy blocks </vt:lpstr>
      <vt:lpstr>Top tips–Making the call</vt:lpstr>
      <vt:lpstr>Call script &amp; discussion guide</vt:lpstr>
      <vt:lpstr>Start the call—option 1 (cold call)</vt:lpstr>
      <vt:lpstr>Start the call—option 2 (qualified lead or inbound call)</vt:lpstr>
      <vt:lpstr>Qualifying questions: Existing hardware and software</vt:lpstr>
      <vt:lpstr>Qualifying questions: Security</vt:lpstr>
      <vt:lpstr>Qualifying questions: Productivity</vt:lpstr>
      <vt:lpstr>Qualifying questions: Performance and future readiness</vt:lpstr>
      <vt:lpstr>Handling objections</vt:lpstr>
      <vt:lpstr>Handling objections </vt:lpstr>
      <vt:lpstr>Handling objections  </vt:lpstr>
      <vt:lpstr>Handling objections   </vt:lpstr>
      <vt:lpstr>Call wrap-up</vt:lpstr>
      <vt:lpstr>Wrap up and call to action (CTA) </vt:lpstr>
      <vt:lpstr>Wrap up and CTA, cont.</vt:lpstr>
      <vt:lpstr>Follow up</vt:lpstr>
      <vt:lpstr>Windows Server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Server 2025 Sales Guide for Partners</dc:title>
  <dc:creator>Claudia Finn</dc:creator>
  <cp:lastModifiedBy>Warner-Duncan, Zhane</cp:lastModifiedBy>
  <cp:revision>11</cp:revision>
  <dcterms:created xsi:type="dcterms:W3CDTF">2024-08-04T23:04:58Z</dcterms:created>
  <dcterms:modified xsi:type="dcterms:W3CDTF">2025-01-21T18:15:45Z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_dlc_policyId">
    <vt:lpwstr>0x0101005BF16768A037DC4AB3E256D9300CEF7D|-369733750</vt:lpwstr>
  </property>
  <property fmtid="{D5CDD505-2E9C-101B-9397-08002B2CF9AE}" pid="4"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y fmtid="{D5CDD505-2E9C-101B-9397-08002B2CF9AE}" pid="5" name="ContentTypeId">
    <vt:lpwstr>0x0101009E4CCBDE7341F342B3C6E2E3F6DF8451</vt:lpwstr>
  </property>
  <property fmtid="{D5CDD505-2E9C-101B-9397-08002B2CF9AE}" pid="6" name="Order">
    <vt:lpwstr>82200.0000000000</vt:lpwstr>
  </property>
  <property fmtid="{D5CDD505-2E9C-101B-9397-08002B2CF9AE}" pid="7" name="xd_ProgID">
    <vt:lpwstr/>
  </property>
  <property fmtid="{D5CDD505-2E9C-101B-9397-08002B2CF9AE}" pid="8" name="_SourceUrl">
    <vt:lpwstr/>
  </property>
  <property fmtid="{D5CDD505-2E9C-101B-9397-08002B2CF9AE}" pid="9" name="_SharedFileIndex">
    <vt:lpwstr/>
  </property>
  <property fmtid="{D5CDD505-2E9C-101B-9397-08002B2CF9AE}" pid="10" name="Audience">
    <vt:lpwstr>;#To-OEM;#To-Reseller;#To-Disti;#</vt:lpwstr>
  </property>
  <property fmtid="{D5CDD505-2E9C-101B-9397-08002B2CF9AE}" pid="11" name="ComplianceAssetId">
    <vt:lpwstr/>
  </property>
  <property fmtid="{D5CDD505-2E9C-101B-9397-08002B2CF9AE}" pid="12" name="TemplateUrl">
    <vt:lpwstr/>
  </property>
  <property fmtid="{D5CDD505-2E9C-101B-9397-08002B2CF9AE}" pid="13" name="DPCLink">
    <vt:lpwstr>, </vt:lpwstr>
  </property>
  <property fmtid="{D5CDD505-2E9C-101B-9397-08002B2CF9AE}" pid="14" name="_ExtendedDescription">
    <vt:lpwstr/>
  </property>
  <property fmtid="{D5CDD505-2E9C-101B-9397-08002B2CF9AE}" pid="15" name="Hidden">
    <vt:lpwstr>false</vt:lpwstr>
  </property>
  <property fmtid="{D5CDD505-2E9C-101B-9397-08002B2CF9AE}" pid="16" name="TriggerFlowInfo">
    <vt:lpwstr/>
  </property>
  <property fmtid="{D5CDD505-2E9C-101B-9397-08002B2CF9AE}" pid="17" name="Cycle">
    <vt:lpwstr>FY25</vt:lpwstr>
  </property>
  <property fmtid="{D5CDD505-2E9C-101B-9397-08002B2CF9AE}" pid="18" name="AssetType">
    <vt:lpwstr>;#Sales Guide;#</vt:lpwstr>
  </property>
  <property fmtid="{D5CDD505-2E9C-101B-9397-08002B2CF9AE}" pid="19" name="xd_Signature">
    <vt:lpwstr/>
  </property>
  <property fmtid="{D5CDD505-2E9C-101B-9397-08002B2CF9AE}" pid="20" name="Product">
    <vt:lpwstr>;#Windows Server 2025;#</vt:lpwstr>
  </property>
  <property fmtid="{D5CDD505-2E9C-101B-9397-08002B2CF9AE}" pid="21" name="IsFolder">
    <vt:lpwstr>false</vt:lpwstr>
  </property>
  <property fmtid="{D5CDD505-2E9C-101B-9397-08002B2CF9AE}" pid="22" name="LOB">
    <vt:lpwstr>;#Apps &amp; Infra;#</vt:lpwstr>
  </property>
</Properties>
</file>